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27"/>
  </p:notesMasterIdLst>
  <p:handoutMasterIdLst>
    <p:handoutMasterId r:id="rId28"/>
  </p:handoutMasterIdLst>
  <p:sldIdLst>
    <p:sldId id="468" r:id="rId2"/>
    <p:sldId id="565" r:id="rId3"/>
    <p:sldId id="566" r:id="rId4"/>
    <p:sldId id="567" r:id="rId5"/>
    <p:sldId id="568" r:id="rId6"/>
    <p:sldId id="570" r:id="rId7"/>
    <p:sldId id="527" r:id="rId8"/>
    <p:sldId id="531" r:id="rId9"/>
    <p:sldId id="561" r:id="rId10"/>
    <p:sldId id="562" r:id="rId11"/>
    <p:sldId id="532" r:id="rId12"/>
    <p:sldId id="560" r:id="rId13"/>
    <p:sldId id="533" r:id="rId14"/>
    <p:sldId id="534" r:id="rId15"/>
    <p:sldId id="569" r:id="rId16"/>
    <p:sldId id="535" r:id="rId17"/>
    <p:sldId id="574" r:id="rId18"/>
    <p:sldId id="576" r:id="rId19"/>
    <p:sldId id="542" r:id="rId20"/>
    <p:sldId id="547" r:id="rId21"/>
    <p:sldId id="573" r:id="rId22"/>
    <p:sldId id="548" r:id="rId23"/>
    <p:sldId id="554" r:id="rId24"/>
    <p:sldId id="577" r:id="rId25"/>
    <p:sldId id="564" r:id="rId26"/>
  </p:sldIdLst>
  <p:sldSz cx="13439775" cy="7559675"/>
  <p:notesSz cx="7010400" cy="92964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233" userDrawn="1">
          <p15:clr>
            <a:srgbClr val="A4A3A4"/>
          </p15:clr>
        </p15:guide>
        <p15:guide id="3" orient="horz" pos="23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663" userDrawn="1">
          <p15:clr>
            <a:srgbClr val="A4A3A4"/>
          </p15:clr>
        </p15:guide>
        <p15:guide id="2" pos="194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81BD"/>
    <a:srgbClr val="FFFFFF"/>
    <a:srgbClr val="00FF00"/>
    <a:srgbClr val="FF9933"/>
    <a:srgbClr val="6699FF"/>
    <a:srgbClr val="CD00CD"/>
    <a:srgbClr val="66FFFF"/>
    <a:srgbClr val="CCECFF"/>
    <a:srgbClr val="0000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0" autoAdjust="0"/>
    <p:restoredTop sz="87029" autoAdjust="0"/>
  </p:normalViewPr>
  <p:slideViewPr>
    <p:cSldViewPr>
      <p:cViewPr varScale="1">
        <p:scale>
          <a:sx n="56" d="100"/>
          <a:sy n="56" d="100"/>
        </p:scale>
        <p:origin x="630" y="21"/>
      </p:cViewPr>
      <p:guideLst>
        <p:guide pos="4233"/>
        <p:guide orient="horz" pos="2381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696" y="102"/>
      </p:cViewPr>
      <p:guideLst>
        <p:guide orient="horz" pos="2663"/>
        <p:guide pos="194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13" cy="465114"/>
          </a:xfrm>
          <a:prstGeom prst="rect">
            <a:avLst/>
          </a:prstGeom>
        </p:spPr>
        <p:txBody>
          <a:bodyPr vert="horz" wrap="square" lIns="83311" tIns="41655" rIns="83311" bIns="41655" numCol="1" anchor="t" anchorCtr="0" compatLnSpc="1">
            <a:prstTxWarp prst="textNoShape">
              <a:avLst/>
            </a:prstTxWarp>
          </a:bodyPr>
          <a:lstStyle>
            <a:lvl1pPr>
              <a:defRPr sz="1100">
                <a:ea typeface="Droid Sans Fallback" charset="0"/>
                <a:cs typeface="Droid Sans Fallback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556" y="0"/>
            <a:ext cx="3038413" cy="465114"/>
          </a:xfrm>
          <a:prstGeom prst="rect">
            <a:avLst/>
          </a:prstGeom>
        </p:spPr>
        <p:txBody>
          <a:bodyPr vert="horz" wrap="square" lIns="83311" tIns="41655" rIns="83311" bIns="41655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ea typeface="Droid Sans Fallback" charset="0"/>
                <a:cs typeface="Droid Sans Fallback" charset="0"/>
              </a:defRPr>
            </a:lvl1pPr>
          </a:lstStyle>
          <a:p>
            <a:fld id="{7085DA9D-7284-4795-9F0F-415D77591734}" type="datetimeFigureOut">
              <a:rPr lang="en-US"/>
              <a:pPr/>
              <a:t>1/29/2019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819"/>
            <a:ext cx="3038413" cy="465114"/>
          </a:xfrm>
          <a:prstGeom prst="rect">
            <a:avLst/>
          </a:prstGeom>
        </p:spPr>
        <p:txBody>
          <a:bodyPr vert="horz" wrap="square" lIns="83311" tIns="41655" rIns="83311" bIns="41655" numCol="1" anchor="b" anchorCtr="0" compatLnSpc="1">
            <a:prstTxWarp prst="textNoShape">
              <a:avLst/>
            </a:prstTxWarp>
          </a:bodyPr>
          <a:lstStyle>
            <a:lvl1pPr>
              <a:defRPr sz="1100">
                <a:ea typeface="Droid Sans Fallback" charset="0"/>
                <a:cs typeface="Droid Sans Fallback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556" y="8829819"/>
            <a:ext cx="3038413" cy="465114"/>
          </a:xfrm>
          <a:prstGeom prst="rect">
            <a:avLst/>
          </a:prstGeom>
        </p:spPr>
        <p:txBody>
          <a:bodyPr vert="horz" wrap="square" lIns="83311" tIns="41655" rIns="83311" bIns="41655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ea typeface="Droid Sans Fallback" charset="0"/>
                <a:cs typeface="Droid Sans Fallback" charset="0"/>
              </a:defRPr>
            </a:lvl1pPr>
          </a:lstStyle>
          <a:p>
            <a:fld id="{72D59A5D-EC09-4D1D-8363-D32FDE2449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8544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04850"/>
            <a:ext cx="0" cy="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4098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01614" y="4414911"/>
            <a:ext cx="5607175" cy="41816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2"/>
            <a:ext cx="3041276" cy="4636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659545" algn="l"/>
                <a:tab pos="1319091" algn="l"/>
                <a:tab pos="1978636" algn="l"/>
                <a:tab pos="2638181" algn="l"/>
              </a:tabLst>
              <a:defRPr sz="1300">
                <a:solidFill>
                  <a:srgbClr val="000000"/>
                </a:solidFill>
                <a:latin typeface="Times New Roman" pitchFamily="18" charset="0"/>
                <a:cs typeface="DejaVu Sans" pitchFamily="34" charset="0"/>
              </a:defRPr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3967691" y="2"/>
            <a:ext cx="3041276" cy="4636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659545" algn="l"/>
                <a:tab pos="1319091" algn="l"/>
                <a:tab pos="1978636" algn="l"/>
                <a:tab pos="2638181" algn="l"/>
              </a:tabLst>
              <a:defRPr sz="1300">
                <a:solidFill>
                  <a:srgbClr val="000000"/>
                </a:solidFill>
                <a:latin typeface="Times New Roman" pitchFamily="18" charset="0"/>
                <a:cs typeface="DejaVu Sans" pitchFamily="34" charset="0"/>
              </a:defRPr>
            </a:lvl1pPr>
          </a:lstStyle>
          <a:p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8831289"/>
            <a:ext cx="3041276" cy="4636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659545" algn="l"/>
                <a:tab pos="1319091" algn="l"/>
                <a:tab pos="1978636" algn="l"/>
                <a:tab pos="2638181" algn="l"/>
              </a:tabLst>
              <a:defRPr sz="1300">
                <a:solidFill>
                  <a:srgbClr val="000000"/>
                </a:solidFill>
                <a:latin typeface="Times New Roman" pitchFamily="18" charset="0"/>
                <a:cs typeface="DejaVu Sans" pitchFamily="34" charset="0"/>
              </a:defRPr>
            </a:lvl1pPr>
          </a:lstStyle>
          <a:p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3967691" y="8831289"/>
            <a:ext cx="3041276" cy="4636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659545" algn="l"/>
                <a:tab pos="1319091" algn="l"/>
                <a:tab pos="1978636" algn="l"/>
                <a:tab pos="2638181" algn="l"/>
              </a:tabLst>
              <a:defRPr sz="1300">
                <a:solidFill>
                  <a:srgbClr val="000000"/>
                </a:solidFill>
                <a:latin typeface="Times New Roman" pitchFamily="18" charset="0"/>
                <a:cs typeface="DejaVu Sans" pitchFamily="34" charset="0"/>
              </a:defRPr>
            </a:lvl1pPr>
          </a:lstStyle>
          <a:p>
            <a:fld id="{BEBA3485-72A3-40B0-A6FE-21C097EB86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237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EBA3485-72A3-40B0-A6FE-21C097EB86B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18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EBA3485-72A3-40B0-A6FE-21C097EB86B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766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EBA3485-72A3-40B0-A6FE-21C097EB86B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529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EBA3485-72A3-40B0-A6FE-21C097EB86B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668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EBA3485-72A3-40B0-A6FE-21C097EB86B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756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EBA3485-72A3-40B0-A6FE-21C097EB86B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26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EBA3485-72A3-40B0-A6FE-21C097EB86B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747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EBA3485-72A3-40B0-A6FE-21C097EB86B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82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BEBA3485-72A3-40B0-A6FE-21C097EB86B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96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EBA3485-72A3-40B0-A6FE-21C097EB86B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572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455" y="2347914"/>
            <a:ext cx="11424867" cy="16208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026" y="4283075"/>
            <a:ext cx="9407842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9" y="157164"/>
            <a:ext cx="13356609" cy="83978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9" y="1199079"/>
            <a:ext cx="13356610" cy="5933558"/>
          </a:xfrm>
        </p:spPr>
        <p:txBody>
          <a:bodyPr/>
          <a:lstStyle>
            <a:lvl1pPr>
              <a:lnSpc>
                <a:spcPct val="100000"/>
              </a:lnSpc>
              <a:buFont typeface="Arial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buFont typeface="Arial" pitchFamily="34" charset="0"/>
              <a:buChar char="−"/>
              <a:defRPr sz="2200" b="0">
                <a:solidFill>
                  <a:schemeClr val="tx1"/>
                </a:solidFill>
              </a:defRPr>
            </a:lvl2pPr>
            <a:lvl3pPr marL="1428750" indent="-514350">
              <a:lnSpc>
                <a:spcPct val="100000"/>
              </a:lnSpc>
              <a:buFont typeface="Wingdings" pitchFamily="2" charset="2"/>
              <a:buChar char="§"/>
              <a:defRPr sz="2000" b="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buFont typeface="Arial" pitchFamily="34" charset="0"/>
              <a:buChar char="•"/>
              <a:defRPr sz="1800" b="0"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483" y="4857751"/>
            <a:ext cx="114227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483" y="3203576"/>
            <a:ext cx="114227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994" y="157164"/>
            <a:ext cx="12835439" cy="8397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994" y="1371601"/>
            <a:ext cx="6315069" cy="5608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17248" y="1371601"/>
            <a:ext cx="6317186" cy="5608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409" y="157164"/>
            <a:ext cx="13356609" cy="83978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4531" y="157163"/>
            <a:ext cx="13224365" cy="839788"/>
          </a:xfrm>
        </p:spPr>
        <p:txBody>
          <a:bodyPr/>
          <a:lstStyle>
            <a:lvl1pPr>
              <a:defRPr sz="3968"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97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" y="-1"/>
            <a:ext cx="13439775" cy="112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0932" y="1371601"/>
            <a:ext cx="12091564" cy="4987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293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outline text format</a:t>
            </a:r>
          </a:p>
          <a:p>
            <a:pPr lvl="1"/>
            <a:r>
              <a:rPr lang="en-GB" dirty="0"/>
              <a:t>Second Outline Level</a:t>
            </a:r>
          </a:p>
          <a:p>
            <a:pPr lvl="2"/>
            <a:r>
              <a:rPr lang="en-GB" dirty="0"/>
              <a:t>Third Outline Level</a:t>
            </a:r>
          </a:p>
          <a:p>
            <a:pPr lvl="3"/>
            <a:r>
              <a:rPr lang="en-GB" dirty="0"/>
              <a:t>Fourth Outline Level</a:t>
            </a:r>
          </a:p>
          <a:p>
            <a:pPr lvl="4"/>
            <a:r>
              <a:rPr lang="en-GB" dirty="0"/>
              <a:t>Fifth Outline Level</a:t>
            </a:r>
          </a:p>
          <a:p>
            <a:pPr lvl="4"/>
            <a:r>
              <a:rPr lang="en-GB" dirty="0"/>
              <a:t>Sixth Outline Level</a:t>
            </a:r>
          </a:p>
          <a:p>
            <a:pPr lvl="4"/>
            <a:r>
              <a:rPr lang="en-GB" dirty="0"/>
              <a:t>Seventh Outline Level</a:t>
            </a:r>
          </a:p>
          <a:p>
            <a:pPr lvl="4"/>
            <a:r>
              <a:rPr lang="en-GB" dirty="0"/>
              <a:t>Eighth Outline Level</a:t>
            </a:r>
          </a:p>
          <a:p>
            <a:pPr lvl="4"/>
            <a:r>
              <a:rPr lang="en-GB" dirty="0"/>
              <a:t>Ninth Outline Level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70932" y="157164"/>
            <a:ext cx="12091564" cy="839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title text format</a:t>
            </a:r>
          </a:p>
        </p:txBody>
      </p:sp>
      <p:sp>
        <p:nvSpPr>
          <p:cNvPr id="9" name="Text Box 6"/>
          <p:cNvSpPr txBox="1">
            <a:spLocks noChangeArrowheads="1"/>
          </p:cNvSpPr>
          <p:nvPr userDrawn="1"/>
        </p:nvSpPr>
        <p:spPr bwMode="auto">
          <a:xfrm>
            <a:off x="12944514" y="7208837"/>
            <a:ext cx="493145" cy="360363"/>
          </a:xfrm>
          <a:prstGeom prst="rect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  <a:effectLst/>
        </p:spPr>
        <p:txBody>
          <a:bodyPr lIns="0" tIns="14112" rIns="0" bIns="0" anchor="ctr"/>
          <a:lstStyle/>
          <a:p>
            <a:pPr algn="ctr"/>
            <a:fld id="{050D918B-6F9B-4469-B0EB-6F7D372B7869}" type="slidenum">
              <a:rPr lang="en-US" sz="16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cs typeface="DejaVu Sans" pitchFamily="34" charset="0"/>
              </a:rPr>
              <a:pPr algn="ctr"/>
              <a:t>‹#›</a:t>
            </a:fld>
            <a:endParaRPr lang="en-US" sz="1600" b="1" dirty="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cs typeface="DejaVu Sans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35171" y="7056437"/>
            <a:ext cx="1266031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DCF14F-FF8A-4284-BF4C-BA078DEA10A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6980237"/>
            <a:ext cx="1904998" cy="5338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FFB017-73EF-4D8D-BDCA-7307BCD9B20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123" y="122237"/>
            <a:ext cx="878862" cy="87947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20" r:id="rId2"/>
    <p:sldLayoutId id="2147483811" r:id="rId3"/>
    <p:sldLayoutId id="2147483812" r:id="rId4"/>
    <p:sldLayoutId id="2147483814" r:id="rId5"/>
    <p:sldLayoutId id="2147483815" r:id="rId6"/>
    <p:sldLayoutId id="2147483821" r:id="rId7"/>
  </p:sldLayoutIdLst>
  <p:txStyles>
    <p:titleStyle>
      <a:lvl1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Droid Sans Fallback" charset="0"/>
          <a:cs typeface="Droid Sans Fallback" charset="0"/>
        </a:defRPr>
      </a:lvl2pPr>
      <a:lvl3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Droid Sans Fallback" charset="0"/>
          <a:cs typeface="Droid Sans Fallback" charset="0"/>
        </a:defRPr>
      </a:lvl3pPr>
      <a:lvl4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Droid Sans Fallback" charset="0"/>
          <a:cs typeface="Droid Sans Fallback" charset="0"/>
        </a:defRPr>
      </a:lvl4pPr>
      <a:lvl5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Droid Sans Fallback" charset="0"/>
          <a:cs typeface="Droid Sans Fallback" charset="0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Droid Sans Fallback" charset="0"/>
          <a:cs typeface="Droid Sans Fallback" charset="0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Droid Sans Fallback" charset="0"/>
          <a:cs typeface="Droid Sans Fallback" charset="0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Droid Sans Fallback" charset="0"/>
          <a:cs typeface="Droid Sans Fallback" charset="0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Droid Sans Fallback" charset="0"/>
          <a:cs typeface="Droid Sans Fallback" charset="0"/>
        </a:defRPr>
      </a:lvl9pPr>
    </p:titleStyle>
    <p:bodyStyle>
      <a:lvl1pPr marL="342900" indent="-342900" algn="l" defTabSz="457200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 sz="2600" b="1">
          <a:solidFill>
            <a:srgbClr val="4C4C4C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4C4C4C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4C4C4C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4C4C4C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4C4C4C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4C4C4C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4C4C4C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4C4C4C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4C4C4C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purdue.edu/CE/DPR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140.png"/><Relationship Id="rId12" Type="http://schemas.openxmlformats.org/officeDocument/2006/relationships/image" Target="../media/image150.png"/><Relationship Id="rId17" Type="http://schemas.openxmlformats.org/officeDocument/2006/relationships/image" Target="../media/image21.png"/><Relationship Id="rId2" Type="http://schemas.openxmlformats.org/officeDocument/2006/relationships/image" Target="../media/image12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5.png"/><Relationship Id="rId15" Type="http://schemas.openxmlformats.org/officeDocument/2006/relationships/image" Target="../media/image19.png"/><Relationship Id="rId19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25.png"/><Relationship Id="rId5" Type="http://schemas.openxmlformats.org/officeDocument/2006/relationships/image" Target="../media/image34.png"/><Relationship Id="rId10" Type="http://schemas.openxmlformats.org/officeDocument/2006/relationships/image" Target="../media/image240.png"/><Relationship Id="rId4" Type="http://schemas.openxmlformats.org/officeDocument/2006/relationships/image" Target="../media/image710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70.png"/><Relationship Id="rId7" Type="http://schemas.openxmlformats.org/officeDocument/2006/relationships/image" Target="../media/image2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Relationship Id="rId5" Type="http://schemas.openxmlformats.org/officeDocument/2006/relationships/image" Target="../media/image29.png"/><Relationship Id="rId4" Type="http://schemas.openxmlformats.org/officeDocument/2006/relationships/image" Target="../media/image28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13" Type="http://schemas.openxmlformats.org/officeDocument/2006/relationships/image" Target="../media/image260.png"/><Relationship Id="rId3" Type="http://schemas.openxmlformats.org/officeDocument/2006/relationships/image" Target="../media/image330.png"/><Relationship Id="rId7" Type="http://schemas.openxmlformats.org/officeDocument/2006/relationships/image" Target="../media/image370.png"/><Relationship Id="rId12" Type="http://schemas.openxmlformats.org/officeDocument/2006/relationships/image" Target="../media/image2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11" Type="http://schemas.openxmlformats.org/officeDocument/2006/relationships/image" Target="../media/image42.png"/><Relationship Id="rId5" Type="http://schemas.openxmlformats.org/officeDocument/2006/relationships/image" Target="../media/image350.png"/><Relationship Id="rId10" Type="http://schemas.openxmlformats.org/officeDocument/2006/relationships/image" Target="../media/image41.png"/><Relationship Id="rId4" Type="http://schemas.openxmlformats.org/officeDocument/2006/relationships/image" Target="../media/image340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openxmlformats.org/officeDocument/2006/relationships/oleObject" Target="../embeddings/oleObject2.bin"/><Relationship Id="rId18" Type="http://schemas.openxmlformats.org/officeDocument/2006/relationships/image" Target="../media/image24.wmf"/><Relationship Id="rId3" Type="http://schemas.openxmlformats.org/officeDocument/2006/relationships/notesSlide" Target="../notesSlides/notesSlide8.xml"/><Relationship Id="rId21" Type="http://schemas.openxmlformats.org/officeDocument/2006/relationships/image" Target="../media/image48.png"/><Relationship Id="rId7" Type="http://schemas.openxmlformats.org/officeDocument/2006/relationships/oleObject" Target="../embeddings/oleObject1.bin"/><Relationship Id="rId1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9.wmf"/><Relationship Id="rId20" Type="http://schemas.openxmlformats.org/officeDocument/2006/relationships/image" Target="../media/image47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44.png"/><Relationship Id="rId15" Type="http://schemas.openxmlformats.org/officeDocument/2006/relationships/oleObject" Target="../embeddings/oleObject3.bin"/><Relationship Id="rId10" Type="http://schemas.openxmlformats.org/officeDocument/2006/relationships/image" Target="../media/image28.wmf"/><Relationship Id="rId19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29.wmf"/><Relationship Id="rId22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0.png"/><Relationship Id="rId4" Type="http://schemas.openxmlformats.org/officeDocument/2006/relationships/image" Target="../media/image39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Calibration and Stability Analysis of a Multi-Camera System onboard a high Vibration Platform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09712" y="4283075"/>
            <a:ext cx="9222470" cy="2316162"/>
          </a:xfrm>
        </p:spPr>
        <p:txBody>
          <a:bodyPr/>
          <a:lstStyle/>
          <a:p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Mohammed D. Aldosari, </a:t>
            </a:r>
            <a:r>
              <a:rPr lang="en-US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Meghdad</a:t>
            </a: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Hasheminasab</a:t>
            </a: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Tian Zhou, </a:t>
            </a:r>
            <a:r>
              <a:rPr lang="en-US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Euimyoung</a:t>
            </a: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Kim, and Ayman Habib</a:t>
            </a:r>
            <a:endParaRPr lang="en-US" altLang="en-US" sz="2300" b="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en-US" sz="24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Digital Photogrammetry Research Group</a:t>
            </a:r>
          </a:p>
          <a:p>
            <a:pPr>
              <a:spcAft>
                <a:spcPts val="0"/>
              </a:spcAft>
            </a:pPr>
            <a:r>
              <a:rPr lang="en-US" altLang="en-US" sz="24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Lyles School of Civil Engineering</a:t>
            </a:r>
          </a:p>
          <a:p>
            <a:pPr>
              <a:spcAft>
                <a:spcPts val="0"/>
              </a:spcAft>
            </a:pPr>
            <a:r>
              <a:rPr lang="en-US" altLang="en-US" sz="24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Purdue University</a:t>
            </a:r>
          </a:p>
          <a:p>
            <a:pPr>
              <a:spcAft>
                <a:spcPts val="0"/>
              </a:spcAft>
            </a:pP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Webpage: </a:t>
            </a: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hlinkClick r:id="rId2"/>
              </a:rPr>
              <a:t>http://purdue.edu/CE/DPRG</a:t>
            </a:r>
            <a:endParaRPr lang="en-US" sz="2400" b="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US" sz="2400" b="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Jan 29, 2019</a:t>
            </a:r>
          </a:p>
          <a:p>
            <a:pPr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170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lowchart: Data 60">
            <a:extLst>
              <a:ext uri="{FF2B5EF4-FFF2-40B4-BE49-F238E27FC236}">
                <a16:creationId xmlns:a16="http://schemas.microsoft.com/office/drawing/2014/main" id="{FE5A508E-A335-4332-A805-BDFD37EFADDB}"/>
              </a:ext>
            </a:extLst>
          </p:cNvPr>
          <p:cNvSpPr/>
          <p:nvPr/>
        </p:nvSpPr>
        <p:spPr bwMode="auto">
          <a:xfrm>
            <a:off x="2455768" y="3280534"/>
            <a:ext cx="1980496" cy="803716"/>
          </a:xfrm>
          <a:prstGeom prst="flowChartInputOutpu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796" tIns="50398" rIns="100796" bIns="50398" numCol="1" rtlCol="0" anchor="t" anchorCtr="0" compatLnSpc="1">
            <a:prstTxWarp prst="textNoShape">
              <a:avLst/>
            </a:prstTxWarp>
          </a:bodyPr>
          <a:lstStyle/>
          <a:p>
            <a:pPr defTabSz="503972"/>
            <a:endParaRPr lang="en-US" sz="1984"/>
          </a:p>
        </p:txBody>
      </p:sp>
      <p:sp>
        <p:nvSpPr>
          <p:cNvPr id="68" name="Flowchart: Data 67">
            <a:extLst>
              <a:ext uri="{FF2B5EF4-FFF2-40B4-BE49-F238E27FC236}">
                <a16:creationId xmlns:a16="http://schemas.microsoft.com/office/drawing/2014/main" id="{FDB0BE14-51EE-4DDA-950F-B85C0BABDB83}"/>
              </a:ext>
            </a:extLst>
          </p:cNvPr>
          <p:cNvSpPr/>
          <p:nvPr/>
        </p:nvSpPr>
        <p:spPr bwMode="auto">
          <a:xfrm>
            <a:off x="5650889" y="3280555"/>
            <a:ext cx="1980496" cy="803716"/>
          </a:xfrm>
          <a:prstGeom prst="flowChartInputOutpu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796" tIns="50398" rIns="100796" bIns="50398" numCol="1" rtlCol="0" anchor="t" anchorCtr="0" compatLnSpc="1">
            <a:prstTxWarp prst="textNoShape">
              <a:avLst/>
            </a:prstTxWarp>
          </a:bodyPr>
          <a:lstStyle/>
          <a:p>
            <a:pPr defTabSz="503972"/>
            <a:endParaRPr lang="en-US" sz="1984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984D1515-1A95-4460-A712-032672D133B7}"/>
              </a:ext>
            </a:extLst>
          </p:cNvPr>
          <p:cNvSpPr/>
          <p:nvPr/>
        </p:nvSpPr>
        <p:spPr>
          <a:xfrm>
            <a:off x="3417309" y="3518774"/>
            <a:ext cx="102178" cy="100796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7357577" y="2812004"/>
            <a:ext cx="291251" cy="314504"/>
            <a:chOff x="4286327" y="2785917"/>
            <a:chExt cx="291251" cy="314504"/>
          </a:xfrm>
        </p:grpSpPr>
        <p:sp>
          <p:nvSpPr>
            <p:cNvPr id="53" name="Rectangle 52"/>
            <p:cNvSpPr/>
            <p:nvPr/>
          </p:nvSpPr>
          <p:spPr>
            <a:xfrm>
              <a:off x="4286327" y="2785917"/>
              <a:ext cx="291251" cy="172469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Trapezoid 53"/>
            <p:cNvSpPr/>
            <p:nvPr/>
          </p:nvSpPr>
          <p:spPr>
            <a:xfrm>
              <a:off x="4323151" y="2958388"/>
              <a:ext cx="211819" cy="142033"/>
            </a:xfrm>
            <a:prstGeom prst="trapezoid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762327" y="2803058"/>
            <a:ext cx="291251" cy="314504"/>
            <a:chOff x="4286327" y="2785917"/>
            <a:chExt cx="291251" cy="314504"/>
          </a:xfrm>
        </p:grpSpPr>
        <p:sp>
          <p:nvSpPr>
            <p:cNvPr id="50" name="Rectangle 49"/>
            <p:cNvSpPr/>
            <p:nvPr/>
          </p:nvSpPr>
          <p:spPr>
            <a:xfrm>
              <a:off x="4286327" y="2785917"/>
              <a:ext cx="291251" cy="172469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Trapezoid 50"/>
            <p:cNvSpPr/>
            <p:nvPr/>
          </p:nvSpPr>
          <p:spPr>
            <a:xfrm>
              <a:off x="4323151" y="2958388"/>
              <a:ext cx="211819" cy="142033"/>
            </a:xfrm>
            <a:prstGeom prst="trapezoid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437B5F5-85A9-41C1-8ADD-08024717E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9" y="157164"/>
            <a:ext cx="13356609" cy="839787"/>
          </a:xfrm>
        </p:spPr>
        <p:txBody>
          <a:bodyPr/>
          <a:lstStyle/>
          <a:p>
            <a:r>
              <a:rPr lang="en-US" dirty="0">
                <a:cs typeface="Times New Roman" panose="02020603050405020304" pitchFamily="18" charset="0"/>
              </a:rPr>
              <a:t>Mathematical Model: Modified Collinearity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3" name="Table 62">
                <a:extLst>
                  <a:ext uri="{FF2B5EF4-FFF2-40B4-BE49-F238E27FC236}">
                    <a16:creationId xmlns:a16="http://schemas.microsoft.com/office/drawing/2014/main" id="{E57BC5D2-BC56-4CFE-AE17-D31BE13F316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62870794"/>
                  </p:ext>
                </p:extLst>
              </p:nvPr>
            </p:nvGraphicFramePr>
            <p:xfrm>
              <a:off x="2025465" y="5689208"/>
              <a:ext cx="8449204" cy="114110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8449204">
                      <a:extLst>
                        <a:ext uri="{9D8B030D-6E8A-4147-A177-3AD203B41FA5}">
                          <a16:colId xmlns:a16="http://schemas.microsoft.com/office/drawing/2014/main" val="2721896296"/>
                        </a:ext>
                      </a:extLst>
                    </a:gridCol>
                  </a:tblGrid>
                  <a:tr h="1141107">
                    <a:tc>
                      <a:txBody>
                        <a:bodyPr/>
                        <a:lstStyle/>
                        <a:p>
                          <a:pPr marL="252095" marR="0" indent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Arial" panose="020B0604020202020204" pitchFamily="34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Arial" panose="020B0604020202020204" pitchFamily="34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en-US" sz="24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Arial" panose="020B0604020202020204" pitchFamily="34" charset="0"/>
                                      </a:rPr>
                                      <m:t>𝑰</m:t>
                                    </m:r>
                                  </m:sub>
                                  <m:sup>
                                    <m: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Arial" panose="020B0604020202020204" pitchFamily="34" charset="0"/>
                                      </a:rPr>
                                      <m:t>𝑴</m:t>
                                    </m:r>
                                  </m:sup>
                                </m:sSubSup>
                                <m:r>
                                  <a:rPr lang="en-US" sz="24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Arial" panose="020B0604020202020204" pitchFamily="34" charset="0"/>
                                  </a:rPr>
                                  <m:t>=</m:t>
                                </m:r>
                                <m:sSubSup>
                                  <m:sSubSupPr>
                                    <m:ctrlP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𝑪</m:t>
                                    </m:r>
                                    <m:r>
                                      <a:rPr lang="en-US" sz="24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sub>
                                  <m:sup>
                                    <m: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𝑴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US" sz="24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e>
                                </m:d>
                                <m:r>
                                  <a:rPr lang="en-US" sz="2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𝑪</m:t>
                                    </m:r>
                                    <m:r>
                                      <a:rPr lang="en-US" sz="24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sub>
                                  <m:sup>
                                    <m: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𝑴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US" sz="24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e>
                                </m:d>
                                <m:sSubSup>
                                  <m:sSubSupPr>
                                    <m:ctrlPr>
                                      <a:rPr lang="en-US" sz="2400" b="1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1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en-US" sz="2400" b="1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𝑪</m:t>
                                    </m:r>
                                    <m:r>
                                      <a:rPr lang="en-US" sz="2400" b="1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𝒋</m:t>
                                    </m:r>
                                  </m:sub>
                                  <m:sup>
                                    <m:r>
                                      <a:rPr lang="en-US" sz="2400" b="1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𝑪</m:t>
                                    </m:r>
                                    <m:r>
                                      <a:rPr lang="en-US" sz="2400" b="1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sup>
                                </m:sSubSup>
                                <m:r>
                                  <a:rPr lang="en-US" sz="2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 </m:t>
                                </m:r>
                                <m:sSubSup>
                                  <m:sSubSupPr>
                                    <m:ctrlP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CA" sz="2400" b="1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Arial" panose="020B0604020202020204" pitchFamily="34" charset="0"/>
                                      </a:rPr>
                                      <m:t>𝝀</m:t>
                                    </m:r>
                                    <m:d>
                                      <m:dPr>
                                        <m:ctrlPr>
                                          <a:rPr lang="en-CA" sz="2400" b="1" i="1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SimSun" panose="02010600030101010101" pitchFamily="2" charset="-122"/>
                                            <a:cs typeface="Arial" panose="020B0604020202020204" pitchFamily="34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CA" sz="2400" b="1" i="1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SimSun" panose="02010600030101010101" pitchFamily="2" charset="-122"/>
                                            <a:cs typeface="Arial" panose="020B0604020202020204" pitchFamily="34" charset="0"/>
                                          </a:rPr>
                                          <m:t>𝒊</m:t>
                                        </m:r>
                                        <m:r>
                                          <a:rPr lang="en-CA" sz="2400" b="1" i="1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SimSun" panose="02010600030101010101" pitchFamily="2" charset="-122"/>
                                            <a:cs typeface="Arial" panose="020B0604020202020204" pitchFamily="34" charset="0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400" b="1" i="1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SimSun" panose="02010600030101010101" pitchFamily="2" charset="-122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CA" sz="2400" b="1" i="1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SimSun" panose="02010600030101010101" pitchFamily="2" charset="-122"/>
                                                <a:cs typeface="Arial" panose="020B0604020202020204" pitchFamily="34" charset="0"/>
                                              </a:rPr>
                                              <m:t>𝒄</m:t>
                                            </m:r>
                                          </m:e>
                                          <m:sub>
                                            <m:r>
                                              <a:rPr lang="en-CA" sz="2400" b="1" i="1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SimSun" panose="02010600030101010101" pitchFamily="2" charset="-122"/>
                                                <a:cs typeface="Arial" panose="020B0604020202020204" pitchFamily="34" charset="0"/>
                                              </a:rPr>
                                              <m:t>𝒋</m:t>
                                            </m:r>
                                          </m:sub>
                                        </m:sSub>
                                        <m:r>
                                          <a:rPr lang="en-CA" sz="2400" b="1" i="1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SimSun" panose="02010600030101010101" pitchFamily="2" charset="-122"/>
                                            <a:cs typeface="Arial" panose="020B0604020202020204" pitchFamily="34" charset="0"/>
                                          </a:rPr>
                                          <m:t>,</m:t>
                                        </m:r>
                                        <m:r>
                                          <a:rPr lang="en-CA" sz="2400" b="1" i="1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SimSun" panose="02010600030101010101" pitchFamily="2" charset="-122"/>
                                            <a:cs typeface="Arial" panose="020B0604020202020204" pitchFamily="34" charset="0"/>
                                          </a:rPr>
                                          <m:t>𝒕</m:t>
                                        </m:r>
                                      </m:e>
                                    </m:d>
                                    <m: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Arial" panose="020B0604020202020204" pitchFamily="34" charset="0"/>
                                      </a:rPr>
                                      <m:t> </m:t>
                                    </m:r>
                                    <m: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4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𝒄</m:t>
                                        </m:r>
                                      </m:e>
                                      <m:sub>
                                        <m:r>
                                          <a:rPr lang="en-US" sz="24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sub>
                                    </m:sSub>
                                  </m:sub>
                                  <m:sup>
                                    <m: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𝑴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e>
                                </m:d>
                                <m:r>
                                  <a:rPr lang="en-US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Sup>
                                  <m:sSubSupPr>
                                    <m:ctrlPr>
                                      <a:rPr lang="en-US" sz="2400" b="1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1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2400" b="1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𝑪</m:t>
                                    </m:r>
                                    <m:r>
                                      <a:rPr lang="en-US" sz="2400" b="1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𝒋</m:t>
                                    </m:r>
                                  </m:sub>
                                  <m:sup>
                                    <m:r>
                                      <a:rPr lang="en-US" sz="2400" b="1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𝑪</m:t>
                                    </m:r>
                                    <m:r>
                                      <a:rPr lang="en-US" sz="2400" b="1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sup>
                                </m:sSubSup>
                                <m:r>
                                  <a:rPr lang="en-US" sz="2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Sup>
                                  <m:sSubSupPr>
                                    <m:ctrlPr>
                                      <a:rPr lang="en-US" sz="2400" b="1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1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en-US" sz="2400" b="1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  <m:sup>
                                    <m:r>
                                      <a:rPr lang="en-US" sz="2400" b="1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𝑪</m:t>
                                    </m:r>
                                    <m:r>
                                      <a:rPr lang="en-US" sz="2400" b="1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𝒋</m:t>
                                    </m:r>
                                  </m:sup>
                                </m:sSubSup>
                                <m:r>
                                  <a:rPr lang="en-US" sz="2400" b="1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400" b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114300" marR="11430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9058315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3" name="Table 62">
                <a:extLst>
                  <a:ext uri="{FF2B5EF4-FFF2-40B4-BE49-F238E27FC236}">
                    <a16:creationId xmlns:a16="http://schemas.microsoft.com/office/drawing/2014/main" id="{E57BC5D2-BC56-4CFE-AE17-D31BE13F316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62870794"/>
                  </p:ext>
                </p:extLst>
              </p:nvPr>
            </p:nvGraphicFramePr>
            <p:xfrm>
              <a:off x="2025465" y="5689208"/>
              <a:ext cx="8449204" cy="114110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8449204">
                      <a:extLst>
                        <a:ext uri="{9D8B030D-6E8A-4147-A177-3AD203B41FA5}">
                          <a16:colId xmlns:a16="http://schemas.microsoft.com/office/drawing/2014/main" val="2721896296"/>
                        </a:ext>
                      </a:extLst>
                    </a:gridCol>
                  </a:tblGrid>
                  <a:tr h="114110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14300" marR="11430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2"/>
                          <a:stretch>
                            <a:fillRect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0583158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39" name="Group 138">
            <a:extLst>
              <a:ext uri="{FF2B5EF4-FFF2-40B4-BE49-F238E27FC236}">
                <a16:creationId xmlns:a16="http://schemas.microsoft.com/office/drawing/2014/main" id="{4039B050-AC73-43ED-A844-FB01837148BD}"/>
              </a:ext>
            </a:extLst>
          </p:cNvPr>
          <p:cNvGrpSpPr/>
          <p:nvPr/>
        </p:nvGrpSpPr>
        <p:grpSpPr>
          <a:xfrm>
            <a:off x="319087" y="1341437"/>
            <a:ext cx="11400957" cy="4055741"/>
            <a:chOff x="3170426" y="1139557"/>
            <a:chExt cx="11400957" cy="405574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29816BD-B11F-4BCB-A804-12EB3B66B089}"/>
                </a:ext>
              </a:extLst>
            </p:cNvPr>
            <p:cNvGrpSpPr/>
            <p:nvPr/>
          </p:nvGrpSpPr>
          <p:grpSpPr>
            <a:xfrm>
              <a:off x="4495056" y="1139557"/>
              <a:ext cx="1358426" cy="1662488"/>
              <a:chOff x="2978008" y="-2845501"/>
              <a:chExt cx="1481579" cy="167994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 Box 7">
                    <a:extLst>
                      <a:ext uri="{FF2B5EF4-FFF2-40B4-BE49-F238E27FC236}">
                        <a16:creationId xmlns:a16="http://schemas.microsoft.com/office/drawing/2014/main" id="{40EBD474-DC7A-4A53-9032-FF1356647B92}"/>
                      </a:ext>
                    </a:extLst>
                  </p:cNvPr>
                  <p:cNvSpPr txBox="1"/>
                  <p:nvPr/>
                </p:nvSpPr>
                <p:spPr>
                  <a:xfrm>
                    <a:off x="2978008" y="-1861369"/>
                    <a:ext cx="249504" cy="246126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just" defTabSz="914400" eaLnBrk="1" fontAlgn="auto" latinLnBrk="0" hangingPunct="1">
                      <a:lnSpc>
                        <a:spcPct val="2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CA" sz="24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Arial" panose="020B0604020202020204" pitchFamily="34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CA" sz="24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Arial" panose="020B0604020202020204" pitchFamily="34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  <m:sub>
                              <m:r>
                                <a:rPr kumimoji="0" lang="en-CA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Arial" panose="020B0604020202020204" pitchFamily="34" charset="0"/>
                                </a:rPr>
                                <m:t>𝑗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endParaRPr>
                  </a:p>
                  <a:p>
                    <a:pPr marL="0" marR="0" lvl="0" indent="0" algn="just" defTabSz="914400" eaLnBrk="1" fontAlgn="auto" latinLnBrk="0" hangingPunct="1">
                      <a:lnSpc>
                        <a:spcPct val="2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CA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 </a:t>
                    </a: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7" name="Text Box 7">
                    <a:extLst>
                      <a:ext uri="{FF2B5EF4-FFF2-40B4-BE49-F238E27FC236}">
                        <a16:creationId xmlns:a16="http://schemas.microsoft.com/office/drawing/2014/main" id="{40EBD474-DC7A-4A53-9032-FF1356647B9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78008" y="-1861369"/>
                    <a:ext cx="249504" cy="246126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r="-121622" b="-240000"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 Box 14">
                    <a:extLst>
                      <a:ext uri="{FF2B5EF4-FFF2-40B4-BE49-F238E27FC236}">
                        <a16:creationId xmlns:a16="http://schemas.microsoft.com/office/drawing/2014/main" id="{B2DB58B5-CAD0-40F2-BD86-DDB75CEE53F4}"/>
                      </a:ext>
                    </a:extLst>
                  </p:cNvPr>
                  <p:cNvSpPr txBox="1"/>
                  <p:nvPr/>
                </p:nvSpPr>
                <p:spPr>
                  <a:xfrm>
                    <a:off x="4170038" y="-2845501"/>
                    <a:ext cx="289549" cy="248716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just" defTabSz="914400" eaLnBrk="1" fontAlgn="auto" latinLnBrk="0" hangingPunct="1">
                      <a:lnSpc>
                        <a:spcPct val="2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Arial" panose="020B0604020202020204" pitchFamily="34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kumimoji="0" lang="en-CA" sz="24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Arial" panose="020B0604020202020204" pitchFamily="34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  <m:sub>
                              <m:r>
                                <a:rPr kumimoji="0" lang="en-CA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Arial" panose="020B0604020202020204" pitchFamily="34" charset="0"/>
                                </a:rPr>
                                <m:t>𝑗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7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endParaRPr>
                  </a:p>
                  <a:p>
                    <a:pPr marL="0" marR="0" lvl="0" indent="0" algn="just" defTabSz="914400" eaLnBrk="1" fontAlgn="auto" latinLnBrk="0" hangingPunct="1">
                      <a:lnSpc>
                        <a:spcPct val="2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CA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 </a:t>
                    </a: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8" name="Text Box 14">
                    <a:extLst>
                      <a:ext uri="{FF2B5EF4-FFF2-40B4-BE49-F238E27FC236}">
                        <a16:creationId xmlns:a16="http://schemas.microsoft.com/office/drawing/2014/main" id="{B2DB58B5-CAD0-40F2-BD86-DDB75CEE53F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70038" y="-2845501"/>
                    <a:ext cx="289549" cy="24871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r="-86047" b="-240000"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 Box 14">
                    <a:extLst>
                      <a:ext uri="{FF2B5EF4-FFF2-40B4-BE49-F238E27FC236}">
                        <a16:creationId xmlns:a16="http://schemas.microsoft.com/office/drawing/2014/main" id="{8CAC31D2-1A30-46B9-A2FE-B642E9339008}"/>
                      </a:ext>
                    </a:extLst>
                  </p:cNvPr>
                  <p:cNvSpPr txBox="1"/>
                  <p:nvPr/>
                </p:nvSpPr>
                <p:spPr>
                  <a:xfrm>
                    <a:off x="3777321" y="-1553431"/>
                    <a:ext cx="162824" cy="387874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just" defTabSz="914400" eaLnBrk="1" fontAlgn="auto" latinLnBrk="0" hangingPunct="1">
                      <a:lnSpc>
                        <a:spcPct val="2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Arial" panose="020B0604020202020204" pitchFamily="34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kumimoji="0" lang="en-CA" sz="24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Arial" panose="020B0604020202020204" pitchFamily="34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  <m:sub>
                              <m:r>
                                <a:rPr kumimoji="0" lang="en-CA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Arial" panose="020B0604020202020204" pitchFamily="34" charset="0"/>
                                </a:rPr>
                                <m:t>𝑗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endParaRPr>
                  </a:p>
                  <a:p>
                    <a:pPr marL="0" marR="0" lvl="0" indent="0" algn="just" defTabSz="914400" eaLnBrk="1" fontAlgn="auto" latinLnBrk="0" hangingPunct="1">
                      <a:lnSpc>
                        <a:spcPct val="2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CA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 </a:t>
                    </a: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9" name="Text Box 14">
                    <a:extLst>
                      <a:ext uri="{FF2B5EF4-FFF2-40B4-BE49-F238E27FC236}">
                        <a16:creationId xmlns:a16="http://schemas.microsoft.com/office/drawing/2014/main" id="{8CAC31D2-1A30-46B9-A2FE-B642E933900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77321" y="-1553431"/>
                    <a:ext cx="162824" cy="38787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r="-200000" b="-115873"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E6DF014-8A20-47E7-8EAD-1A4A73599A4A}"/>
                </a:ext>
              </a:extLst>
            </p:cNvPr>
            <p:cNvGrpSpPr/>
            <p:nvPr/>
          </p:nvGrpSpPr>
          <p:grpSpPr>
            <a:xfrm>
              <a:off x="3170426" y="1879665"/>
              <a:ext cx="7818165" cy="1395115"/>
              <a:chOff x="2033163" y="-2326599"/>
              <a:chExt cx="8528353" cy="1409855"/>
            </a:xfrm>
          </p:grpSpPr>
          <p:sp>
            <p:nvSpPr>
              <p:cNvPr id="41" name="Text Box 14">
                <a:extLst>
                  <a:ext uri="{FF2B5EF4-FFF2-40B4-BE49-F238E27FC236}">
                    <a16:creationId xmlns:a16="http://schemas.microsoft.com/office/drawing/2014/main" id="{54984299-101F-47A0-A660-16EBF392B8C2}"/>
                  </a:ext>
                </a:extLst>
              </p:cNvPr>
              <p:cNvSpPr txBox="1"/>
              <p:nvPr/>
            </p:nvSpPr>
            <p:spPr>
              <a:xfrm>
                <a:off x="2033163" y="-1174830"/>
                <a:ext cx="358928" cy="258086"/>
              </a:xfrm>
              <a:prstGeom prst="rect">
                <a:avLst/>
              </a:prstGeom>
              <a:solidFill>
                <a:sysClr val="window" lastClr="FFFFFF"/>
              </a:solidFill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 </a:t>
                </a: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 Box 14">
                    <a:extLst>
                      <a:ext uri="{FF2B5EF4-FFF2-40B4-BE49-F238E27FC236}">
                        <a16:creationId xmlns:a16="http://schemas.microsoft.com/office/drawing/2014/main" id="{AB1713F9-0D8F-4F80-9A62-6C8EC4DC10C2}"/>
                      </a:ext>
                    </a:extLst>
                  </p:cNvPr>
                  <p:cNvSpPr txBox="1"/>
                  <p:nvPr/>
                </p:nvSpPr>
                <p:spPr>
                  <a:xfrm>
                    <a:off x="10019019" y="-2139411"/>
                    <a:ext cx="542497" cy="766225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just" defTabSz="914400" eaLnBrk="1" fontAlgn="auto" latinLnBrk="0" hangingPunct="1">
                      <a:lnSpc>
                        <a:spcPct val="2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Arial" panose="020B0604020202020204" pitchFamily="34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kumimoji="0" lang="en-CA" sz="24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Arial" panose="020B0604020202020204" pitchFamily="34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  <m:sub>
                              <m:r>
                                <a:rPr kumimoji="0" lang="en-CA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Arial" panose="020B0604020202020204" pitchFamily="34" charset="0"/>
                                </a:rPr>
                                <m:t>𝑟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2" name="Text Box 14">
                    <a:extLst>
                      <a:ext uri="{FF2B5EF4-FFF2-40B4-BE49-F238E27FC236}">
                        <a16:creationId xmlns:a16="http://schemas.microsoft.com/office/drawing/2014/main" id="{AB1713F9-0D8F-4F80-9A62-6C8EC4DC10C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19019" y="-2139411"/>
                    <a:ext cx="542497" cy="76622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 Box 7">
                    <a:extLst>
                      <a:ext uri="{FF2B5EF4-FFF2-40B4-BE49-F238E27FC236}">
                        <a16:creationId xmlns:a16="http://schemas.microsoft.com/office/drawing/2014/main" id="{584849F7-77C9-4EBE-A840-16638C09A259}"/>
                      </a:ext>
                    </a:extLst>
                  </p:cNvPr>
                  <p:cNvSpPr txBox="1"/>
                  <p:nvPr/>
                </p:nvSpPr>
                <p:spPr>
                  <a:xfrm>
                    <a:off x="8502902" y="-2326599"/>
                    <a:ext cx="216216" cy="248536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just" defTabSz="914400" eaLnBrk="1" fontAlgn="auto" latinLnBrk="0" hangingPunct="1">
                      <a:lnSpc>
                        <a:spcPct val="2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CA" sz="24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Arial" panose="020B0604020202020204" pitchFamily="34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CA" sz="24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Arial" panose="020B0604020202020204" pitchFamily="34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  <m:sub>
                              <m:r>
                                <a:rPr kumimoji="0" lang="en-CA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Arial" panose="020B0604020202020204" pitchFamily="34" charset="0"/>
                                </a:rPr>
                                <m:t>𝑟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endParaRPr>
                  </a:p>
                  <a:p>
                    <a:pPr marL="0" marR="0" lvl="0" indent="0" algn="just" defTabSz="914400" eaLnBrk="1" fontAlgn="auto" latinLnBrk="0" hangingPunct="1">
                      <a:lnSpc>
                        <a:spcPct val="2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CA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 </a:t>
                    </a: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4" name="Text Box 7">
                    <a:extLst>
                      <a:ext uri="{FF2B5EF4-FFF2-40B4-BE49-F238E27FC236}">
                        <a16:creationId xmlns:a16="http://schemas.microsoft.com/office/drawing/2014/main" id="{584849F7-77C9-4EBE-A840-16638C09A2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02902" y="-2326599"/>
                    <a:ext cx="216216" cy="248536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r="-163636" b="-207500"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2" name="Text Box 14">
              <a:extLst>
                <a:ext uri="{FF2B5EF4-FFF2-40B4-BE49-F238E27FC236}">
                  <a16:creationId xmlns:a16="http://schemas.microsoft.com/office/drawing/2014/main" id="{CE3DEC0B-C9D4-4719-A049-EB084BF2741E}"/>
                </a:ext>
              </a:extLst>
            </p:cNvPr>
            <p:cNvSpPr txBox="1"/>
            <p:nvPr/>
          </p:nvSpPr>
          <p:spPr>
            <a:xfrm>
              <a:off x="10520151" y="1897342"/>
              <a:ext cx="2624374" cy="73914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Reference camera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2200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Flea 34</a:t>
              </a:r>
              <a:endPara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BBCFCC38-2D50-421D-A831-30052F773CB2}"/>
                </a:ext>
              </a:extLst>
            </p:cNvPr>
            <p:cNvGrpSpPr/>
            <p:nvPr/>
          </p:nvGrpSpPr>
          <p:grpSpPr>
            <a:xfrm>
              <a:off x="5769670" y="2677234"/>
              <a:ext cx="4636118" cy="2471089"/>
              <a:chOff x="1109561" y="2559582"/>
              <a:chExt cx="4636118" cy="2471089"/>
            </a:xfrm>
          </p:grpSpPr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1D61663F-A7B3-4086-84C1-0272C57F3641}"/>
                  </a:ext>
                </a:extLst>
              </p:cNvPr>
              <p:cNvCxnSpPr/>
              <p:nvPr/>
            </p:nvCxnSpPr>
            <p:spPr bwMode="auto">
              <a:xfrm>
                <a:off x="1109561" y="2637148"/>
                <a:ext cx="2196915" cy="2393523"/>
              </a:xfrm>
              <a:prstGeom prst="straightConnector1">
                <a:avLst/>
              </a:prstGeom>
              <a:ln w="22225">
                <a:solidFill>
                  <a:schemeClr val="accent1">
                    <a:lumMod val="75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7E75EDD5-C12C-4335-91CA-20558E04702E}"/>
                  </a:ext>
                </a:extLst>
              </p:cNvPr>
              <p:cNvCxnSpPr/>
              <p:nvPr/>
            </p:nvCxnSpPr>
            <p:spPr bwMode="auto">
              <a:xfrm flipH="1">
                <a:off x="3293543" y="2559582"/>
                <a:ext cx="2452136" cy="2459632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D55FEE2B-ED8B-4CA0-BD84-76ED490541F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15402" y="2731554"/>
              <a:ext cx="4552857" cy="0"/>
            </a:xfrm>
            <a:prstGeom prst="line">
              <a:avLst/>
            </a:prstGeom>
            <a:solidFill>
              <a:srgbClr val="00B8FF"/>
            </a:solidFill>
            <a:ln w="222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D67D1E05-579E-4A5B-9FF7-63768D68CEA9}"/>
                </a:ext>
              </a:extLst>
            </p:cNvPr>
            <p:cNvGrpSpPr/>
            <p:nvPr/>
          </p:nvGrpSpPr>
          <p:grpSpPr>
            <a:xfrm>
              <a:off x="9572101" y="1998559"/>
              <a:ext cx="820634" cy="729671"/>
              <a:chOff x="4659169" y="2472806"/>
              <a:chExt cx="820634" cy="729671"/>
            </a:xfrm>
          </p:grpSpPr>
          <p:cxnSp>
            <p:nvCxnSpPr>
              <p:cNvPr id="125" name="Straight Arrow Connector 124">
                <a:extLst>
                  <a:ext uri="{FF2B5EF4-FFF2-40B4-BE49-F238E27FC236}">
                    <a16:creationId xmlns:a16="http://schemas.microsoft.com/office/drawing/2014/main" id="{A8F374A5-6FB6-4EB1-89B3-6CAFB0C9877A}"/>
                  </a:ext>
                </a:extLst>
              </p:cNvPr>
              <p:cNvCxnSpPr/>
              <p:nvPr/>
            </p:nvCxnSpPr>
            <p:spPr bwMode="auto">
              <a:xfrm flipH="1">
                <a:off x="4659169" y="3174895"/>
                <a:ext cx="784486" cy="6455"/>
              </a:xfrm>
              <a:prstGeom prst="straightConnector1">
                <a:avLst/>
              </a:prstGeom>
              <a:solidFill>
                <a:srgbClr val="00B8FF"/>
              </a:solidFill>
              <a:ln w="222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26" name="Straight Arrow Connector 125">
                <a:extLst>
                  <a:ext uri="{FF2B5EF4-FFF2-40B4-BE49-F238E27FC236}">
                    <a16:creationId xmlns:a16="http://schemas.microsoft.com/office/drawing/2014/main" id="{A17A9FF6-47B1-433D-87ED-51FF29F39FF0}"/>
                  </a:ext>
                </a:extLst>
              </p:cNvPr>
              <p:cNvCxnSpPr/>
              <p:nvPr/>
            </p:nvCxnSpPr>
            <p:spPr bwMode="auto">
              <a:xfrm flipV="1">
                <a:off x="5449323" y="2472806"/>
                <a:ext cx="18027" cy="699311"/>
              </a:xfrm>
              <a:prstGeom prst="straightConnector1">
                <a:avLst/>
              </a:prstGeom>
              <a:solidFill>
                <a:srgbClr val="00B8FF"/>
              </a:solidFill>
              <a:ln w="222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A6BCDE36-63F6-426D-A0E4-26D6D44295A8}"/>
                  </a:ext>
                </a:extLst>
              </p:cNvPr>
              <p:cNvSpPr/>
              <p:nvPr/>
            </p:nvSpPr>
            <p:spPr bwMode="auto">
              <a:xfrm>
                <a:off x="5418843" y="3140903"/>
                <a:ext cx="60960" cy="61574"/>
              </a:xfrm>
              <a:prstGeom prst="ellipse">
                <a:avLst/>
              </a:prstGeom>
              <a:solidFill>
                <a:srgbClr val="FFFF00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800" b="0" i="0" u="none" strike="noStrike" cap="none" normalizeH="0" baseline="0" dirty="0">
                  <a:ln>
                    <a:noFill/>
                  </a:ln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5A0CD21D-418A-49B3-B867-4940A1FD1962}"/>
                  </a:ext>
                </a:extLst>
              </p:cNvPr>
              <p:cNvSpPr/>
              <p:nvPr/>
            </p:nvSpPr>
            <p:spPr bwMode="auto">
              <a:xfrm>
                <a:off x="5446183" y="3166955"/>
                <a:ext cx="9144" cy="914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F3721C87-89BB-4D90-BCB0-A61DF0792DC8}"/>
                </a:ext>
              </a:extLst>
            </p:cNvPr>
            <p:cNvGrpSpPr/>
            <p:nvPr/>
          </p:nvGrpSpPr>
          <p:grpSpPr>
            <a:xfrm>
              <a:off x="5071100" y="1903317"/>
              <a:ext cx="743065" cy="864059"/>
              <a:chOff x="4736738" y="2338418"/>
              <a:chExt cx="743065" cy="864059"/>
            </a:xfrm>
          </p:grpSpPr>
          <p:cxnSp>
            <p:nvCxnSpPr>
              <p:cNvPr id="119" name="Straight Arrow Connector 118">
                <a:extLst>
                  <a:ext uri="{FF2B5EF4-FFF2-40B4-BE49-F238E27FC236}">
                    <a16:creationId xmlns:a16="http://schemas.microsoft.com/office/drawing/2014/main" id="{1A2E62AC-FE5C-4B8F-AB21-255B04D30461}"/>
                  </a:ext>
                </a:extLst>
              </p:cNvPr>
              <p:cNvCxnSpPr/>
              <p:nvPr/>
            </p:nvCxnSpPr>
            <p:spPr bwMode="auto">
              <a:xfrm flipH="1">
                <a:off x="4736738" y="3174895"/>
                <a:ext cx="713169" cy="6455"/>
              </a:xfrm>
              <a:prstGeom prst="straightConnector1">
                <a:avLst/>
              </a:prstGeom>
              <a:solidFill>
                <a:srgbClr val="00B8FF"/>
              </a:solidFill>
              <a:ln w="222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20" name="Straight Arrow Connector 119">
                <a:extLst>
                  <a:ext uri="{FF2B5EF4-FFF2-40B4-BE49-F238E27FC236}">
                    <a16:creationId xmlns:a16="http://schemas.microsoft.com/office/drawing/2014/main" id="{ED68DB3B-158A-4DF1-B6FE-08E971AB9A01}"/>
                  </a:ext>
                </a:extLst>
              </p:cNvPr>
              <p:cNvCxnSpPr/>
              <p:nvPr/>
            </p:nvCxnSpPr>
            <p:spPr bwMode="auto">
              <a:xfrm flipV="1">
                <a:off x="5449323" y="2338418"/>
                <a:ext cx="18027" cy="846166"/>
              </a:xfrm>
              <a:prstGeom prst="straightConnector1">
                <a:avLst/>
              </a:prstGeom>
              <a:solidFill>
                <a:srgbClr val="00B8FF"/>
              </a:solidFill>
              <a:ln w="222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BD1638D1-2A08-4EE2-85D2-6E31B9A806A6}"/>
                  </a:ext>
                </a:extLst>
              </p:cNvPr>
              <p:cNvSpPr/>
              <p:nvPr/>
            </p:nvSpPr>
            <p:spPr bwMode="auto">
              <a:xfrm>
                <a:off x="5418843" y="3140903"/>
                <a:ext cx="60960" cy="61574"/>
              </a:xfrm>
              <a:prstGeom prst="ellipse">
                <a:avLst/>
              </a:prstGeom>
              <a:solidFill>
                <a:srgbClr val="FFFF00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800" b="0" i="0" u="none" strike="noStrike" cap="none" normalizeH="0" baseline="0" dirty="0">
                  <a:ln>
                    <a:noFill/>
                  </a:ln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353B50D8-178B-40FA-B2C1-CBC97BC96E7D}"/>
                  </a:ext>
                </a:extLst>
              </p:cNvPr>
              <p:cNvSpPr/>
              <p:nvPr/>
            </p:nvSpPr>
            <p:spPr bwMode="auto">
              <a:xfrm>
                <a:off x="5446183" y="3166955"/>
                <a:ext cx="9144" cy="914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04CBA762-70DE-4FB3-84FD-1B8C080BA7A9}"/>
                </a:ext>
              </a:extLst>
            </p:cNvPr>
            <p:cNvGrpSpPr/>
            <p:nvPr/>
          </p:nvGrpSpPr>
          <p:grpSpPr>
            <a:xfrm>
              <a:off x="7936132" y="3077321"/>
              <a:ext cx="6635251" cy="2117977"/>
              <a:chOff x="4451386" y="3614177"/>
              <a:chExt cx="6635251" cy="2117977"/>
            </a:xfrm>
          </p:grpSpPr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80D7EEF5-D70E-42F0-99E0-60439710F86B}"/>
                  </a:ext>
                </a:extLst>
              </p:cNvPr>
              <p:cNvSpPr txBox="1"/>
              <p:nvPr/>
            </p:nvSpPr>
            <p:spPr>
              <a:xfrm>
                <a:off x="9258893" y="4929470"/>
                <a:ext cx="1827744" cy="3785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Mapping Frame</a:t>
                </a:r>
              </a:p>
            </p:txBody>
          </p: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E2BD3AB4-DB0A-4E1F-B154-56680DFE30AF}"/>
                  </a:ext>
                </a:extLst>
              </p:cNvPr>
              <p:cNvGrpSpPr/>
              <p:nvPr/>
            </p:nvGrpSpPr>
            <p:grpSpPr>
              <a:xfrm>
                <a:off x="4451386" y="3614177"/>
                <a:ext cx="6376864" cy="2117977"/>
                <a:chOff x="4140669" y="3794151"/>
                <a:chExt cx="6376864" cy="2117977"/>
              </a:xfrm>
            </p:grpSpPr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D01D081C-A6D1-4ACC-8106-2957EAB6729A}"/>
                    </a:ext>
                  </a:extLst>
                </p:cNvPr>
                <p:cNvSpPr txBox="1"/>
                <p:nvPr/>
              </p:nvSpPr>
              <p:spPr>
                <a:xfrm>
                  <a:off x="9973794" y="4799153"/>
                  <a:ext cx="543739" cy="435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sz="2400" i="1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</a:t>
                  </a:r>
                </a:p>
              </p:txBody>
            </p:sp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60DB7C17-7E38-4532-95DE-6130043E206A}"/>
                    </a:ext>
                  </a:extLst>
                </p:cNvPr>
                <p:cNvSpPr txBox="1"/>
                <p:nvPr/>
              </p:nvSpPr>
              <p:spPr>
                <a:xfrm>
                  <a:off x="9094775" y="3794151"/>
                  <a:ext cx="527709" cy="435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r>
                    <a:rPr lang="en-US" sz="2400" i="1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</a:t>
                  </a:r>
                </a:p>
              </p:txBody>
            </p:sp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4FAF0A40-1170-4CAA-895E-5698B93CC0A3}"/>
                    </a:ext>
                  </a:extLst>
                </p:cNvPr>
                <p:cNvSpPr txBox="1"/>
                <p:nvPr/>
              </p:nvSpPr>
              <p:spPr>
                <a:xfrm>
                  <a:off x="9776355" y="4064696"/>
                  <a:ext cx="527709" cy="435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Y</a:t>
                  </a:r>
                  <a:r>
                    <a:rPr lang="en-US" sz="2400" i="1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</a:t>
                  </a:r>
                </a:p>
              </p:txBody>
            </p:sp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5BE57152-9F02-45F0-8A6F-E5AB66C2AE95}"/>
                    </a:ext>
                  </a:extLst>
                </p:cNvPr>
                <p:cNvGrpSpPr/>
                <p:nvPr/>
              </p:nvGrpSpPr>
              <p:grpSpPr>
                <a:xfrm>
                  <a:off x="4140669" y="5773863"/>
                  <a:ext cx="82296" cy="138265"/>
                  <a:chOff x="7402510" y="4241014"/>
                  <a:chExt cx="82296" cy="138265"/>
                </a:xfrm>
              </p:grpSpPr>
              <p:sp>
                <p:nvSpPr>
                  <p:cNvPr id="117" name="Oval 116">
                    <a:extLst>
                      <a:ext uri="{FF2B5EF4-FFF2-40B4-BE49-F238E27FC236}">
                        <a16:creationId xmlns:a16="http://schemas.microsoft.com/office/drawing/2014/main" id="{89188B1F-6948-4F1C-AE0A-5D21DB73112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402510" y="4296983"/>
                    <a:ext cx="82296" cy="82296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457200" rtl="0" eaLnBrk="1" fontAlgn="base" latinLnBrk="0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buNone/>
                      <a:tabLst/>
                    </a:pPr>
                    <a:endParaRPr kumimoji="0" lang="en-US" sz="1800" b="0" i="0" u="none" strike="noStrike" cap="none" normalizeH="0" baseline="0">
                      <a:ln>
                        <a:noFill/>
                      </a:ln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18" name="Oval 117">
                    <a:extLst>
                      <a:ext uri="{FF2B5EF4-FFF2-40B4-BE49-F238E27FC236}">
                        <a16:creationId xmlns:a16="http://schemas.microsoft.com/office/drawing/2014/main" id="{1954CBDA-4003-463A-B866-A8A6C1148C4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434514" y="4241014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457200" rtl="0" eaLnBrk="1" fontAlgn="base" latinLnBrk="0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buNone/>
                      <a:tabLst/>
                    </a:pPr>
                    <a:endParaRPr kumimoji="0" lang="en-US" sz="1800" b="0" i="0" u="none" strike="noStrike" cap="none" normalizeH="0" baseline="0">
                      <a:ln>
                        <a:noFill/>
                      </a:ln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9B49E3E2-751D-4F27-9555-6104B1E60D8E}"/>
                    </a:ext>
                  </a:extLst>
                </p:cNvPr>
                <p:cNvSpPr txBox="1"/>
                <p:nvPr/>
              </p:nvSpPr>
              <p:spPr>
                <a:xfrm rot="1768607">
                  <a:off x="11308301" y="3038561"/>
                  <a:ext cx="1072345" cy="4724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p>
                        </m:sSub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9B49E3E2-751D-4F27-9555-6104B1E60D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768607">
                  <a:off x="11308301" y="3038561"/>
                  <a:ext cx="1072345" cy="472437"/>
                </a:xfrm>
                <a:prstGeom prst="rect">
                  <a:avLst/>
                </a:prstGeom>
                <a:blipFill>
                  <a:blip r:embed="rId8"/>
                  <a:stretch>
                    <a:fillRect b="-51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A2AC1A5B-6A18-40D6-A7BB-E528841D23DB}"/>
                    </a:ext>
                  </a:extLst>
                </p:cNvPr>
                <p:cNvSpPr txBox="1"/>
                <p:nvPr/>
              </p:nvSpPr>
              <p:spPr>
                <a:xfrm>
                  <a:off x="7316522" y="2073017"/>
                  <a:ext cx="1274260" cy="5485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sup>
                      </m:sSubSup>
                    </m:oMath>
                  </a14:m>
                  <a:r>
                    <a:rPr lang="en-US" sz="2400" dirty="0">
                      <a:solidFill>
                        <a:schemeClr val="accent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,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sup>
                      </m:sSubSup>
                    </m:oMath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A2AC1A5B-6A18-40D6-A7BB-E528841D23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6522" y="2073017"/>
                  <a:ext cx="1274260" cy="548548"/>
                </a:xfrm>
                <a:prstGeom prst="rect">
                  <a:avLst/>
                </a:prstGeom>
                <a:blipFill>
                  <a:blip r:embed="rId9"/>
                  <a:stretch>
                    <a:fillRect t="-8889"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Text Box 7">
                  <a:extLst>
                    <a:ext uri="{FF2B5EF4-FFF2-40B4-BE49-F238E27FC236}">
                      <a16:creationId xmlns:a16="http://schemas.microsoft.com/office/drawing/2014/main" id="{8B71632F-4D21-4B65-923A-AC0E7F701601}"/>
                    </a:ext>
                  </a:extLst>
                </p:cNvPr>
                <p:cNvSpPr txBox="1"/>
                <p:nvPr/>
              </p:nvSpPr>
              <p:spPr>
                <a:xfrm>
                  <a:off x="10133564" y="1262720"/>
                  <a:ext cx="198211" cy="245938"/>
                </a:xfrm>
                <a:prstGeom prst="rect">
                  <a:avLst/>
                </a:prstGeom>
                <a:solidFill>
                  <a:sysClr val="window" lastClr="FFFFFF"/>
                </a:solidFill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just" defTabSz="914400" eaLnBrk="1" fontAlgn="auto" latinLnBrk="0" hangingPunct="1">
                    <a:lnSpc>
                      <a:spcPct val="2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kumimoji="0" lang="en-US" sz="24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Arial" panose="020B0604020202020204" pitchFamily="34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kumimoji="0" lang="en-CA" sz="24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Arial" panose="020B0604020202020204" pitchFamily="34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  <m:sub>
                            <m:r>
                              <a:rPr kumimoji="0" lang="en-CA" sz="24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Arial" panose="020B0604020202020204" pitchFamily="34" charset="0"/>
                              </a:rPr>
                              <m:t>𝑟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endParaRPr>
                </a:p>
                <a:p>
                  <a:pPr marL="0" marR="0" lvl="0" indent="0" algn="just" defTabSz="914400" eaLnBrk="1" fontAlgn="auto" latinLnBrk="0" hangingPunct="1">
                    <a:lnSpc>
                      <a:spcPct val="2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A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 </a:t>
                  </a: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7" name="Text Box 7">
                  <a:extLst>
                    <a:ext uri="{FF2B5EF4-FFF2-40B4-BE49-F238E27FC236}">
                      <a16:creationId xmlns:a16="http://schemas.microsoft.com/office/drawing/2014/main" id="{8B71632F-4D21-4B65-923A-AC0E7F7016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33564" y="1262720"/>
                  <a:ext cx="198211" cy="245938"/>
                </a:xfrm>
                <a:prstGeom prst="rect">
                  <a:avLst/>
                </a:prstGeom>
                <a:blipFill>
                  <a:blip r:embed="rId12"/>
                  <a:stretch>
                    <a:fillRect r="-165625" b="-200000"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8" name="Text Box 14">
              <a:extLst>
                <a:ext uri="{FF2B5EF4-FFF2-40B4-BE49-F238E27FC236}">
                  <a16:creationId xmlns:a16="http://schemas.microsoft.com/office/drawing/2014/main" id="{A04DD395-0DB1-4EF0-A4E7-7D00D6611D6D}"/>
                </a:ext>
              </a:extLst>
            </p:cNvPr>
            <p:cNvSpPr txBox="1"/>
            <p:nvPr/>
          </p:nvSpPr>
          <p:spPr>
            <a:xfrm>
              <a:off x="4192934" y="1602813"/>
              <a:ext cx="1527807" cy="961473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2400" kern="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Flea 95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D9B52F-CB23-45CB-9C3F-A45756F01451}"/>
                  </a:ext>
                </a:extLst>
              </p:cNvPr>
              <p:cNvSpPr txBox="1"/>
              <p:nvPr/>
            </p:nvSpPr>
            <p:spPr>
              <a:xfrm>
                <a:off x="4834157" y="5381740"/>
                <a:ext cx="428402" cy="435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D9B52F-CB23-45CB-9C3F-A45756F014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4157" y="5381740"/>
                <a:ext cx="428402" cy="4358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09D54982-CBE6-41CC-BD85-D91E2B37EEB6}"/>
                  </a:ext>
                </a:extLst>
              </p:cNvPr>
              <p:cNvSpPr txBox="1"/>
              <p:nvPr/>
            </p:nvSpPr>
            <p:spPr>
              <a:xfrm rot="1852126">
                <a:off x="8159459" y="3610614"/>
                <a:ext cx="1023677" cy="4724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09D54982-CBE6-41CC-BD85-D91E2B37EE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52126">
                <a:off x="8159459" y="3610614"/>
                <a:ext cx="1023677" cy="472437"/>
              </a:xfrm>
              <a:prstGeom prst="rect">
                <a:avLst/>
              </a:prstGeom>
              <a:blipFill>
                <a:blip r:embed="rId14"/>
                <a:stretch>
                  <a:fillRect b="-5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F72152-9F0A-42D4-B02F-A70FE55E3E77}"/>
                  </a:ext>
                </a:extLst>
              </p:cNvPr>
              <p:cNvSpPr txBox="1"/>
              <p:nvPr/>
            </p:nvSpPr>
            <p:spPr>
              <a:xfrm>
                <a:off x="7639040" y="4888634"/>
                <a:ext cx="543739" cy="3484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F72152-9F0A-42D4-B02F-A70FE55E3E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9040" y="4888634"/>
                <a:ext cx="543739" cy="348493"/>
              </a:xfrm>
              <a:prstGeom prst="rect">
                <a:avLst/>
              </a:prstGeom>
              <a:blipFill>
                <a:blip r:embed="rId15"/>
                <a:stretch>
                  <a:fillRect t="-5263" b="-19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8740A5E-A542-424B-B907-854A7F6ADEB7}"/>
              </a:ext>
            </a:extLst>
          </p:cNvPr>
          <p:cNvCxnSpPr/>
          <p:nvPr/>
        </p:nvCxnSpPr>
        <p:spPr>
          <a:xfrm flipV="1">
            <a:off x="10243444" y="3713611"/>
            <a:ext cx="0" cy="730995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957B1F7-12D3-4BF2-A533-485C35A03AB4}"/>
              </a:ext>
            </a:extLst>
          </p:cNvPr>
          <p:cNvCxnSpPr/>
          <p:nvPr/>
        </p:nvCxnSpPr>
        <p:spPr>
          <a:xfrm flipV="1">
            <a:off x="10253601" y="3820291"/>
            <a:ext cx="552571" cy="61392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9DA6247-C81E-4334-8922-CBE9D228C4D2}"/>
              </a:ext>
            </a:extLst>
          </p:cNvPr>
          <p:cNvCxnSpPr/>
          <p:nvPr/>
        </p:nvCxnSpPr>
        <p:spPr>
          <a:xfrm>
            <a:off x="10232792" y="4433641"/>
            <a:ext cx="770360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7182927-1596-4EAB-9C87-CBC8DE20DCD3}"/>
              </a:ext>
            </a:extLst>
          </p:cNvPr>
          <p:cNvCxnSpPr>
            <a:endCxn id="117" idx="0"/>
          </p:cNvCxnSpPr>
          <p:nvPr/>
        </p:nvCxnSpPr>
        <p:spPr bwMode="auto">
          <a:xfrm flipH="1">
            <a:off x="5125941" y="4444606"/>
            <a:ext cx="5127660" cy="87027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B35E6C5-D4F9-40CE-807F-8CA1915E8689}"/>
              </a:ext>
            </a:extLst>
          </p:cNvPr>
          <p:cNvCxnSpPr/>
          <p:nvPr/>
        </p:nvCxnSpPr>
        <p:spPr bwMode="auto">
          <a:xfrm flipH="1" flipV="1">
            <a:off x="7554449" y="2930110"/>
            <a:ext cx="2699152" cy="150353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 Box 55">
                <a:extLst>
                  <a:ext uri="{FF2B5EF4-FFF2-40B4-BE49-F238E27FC236}">
                    <a16:creationId xmlns:a16="http://schemas.microsoft.com/office/drawing/2014/main" id="{A76D7038-A63C-4590-88E5-5154E827B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2648" y="3408359"/>
                <a:ext cx="1462729" cy="220830"/>
              </a:xfrm>
              <a:prstGeom prst="rect">
                <a:avLst/>
              </a:prstGeom>
              <a:solidFill>
                <a:schemeClr val="bg1">
                  <a:alpha val="1176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>
                <a:lvl1pPr>
                  <a:spcBef>
                    <a:spcPct val="20000"/>
                  </a:spcBef>
                  <a:buSzPct val="100000"/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Char char="–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SzTx/>
                  <a:buFontTx/>
                  <a:buNone/>
                </a:pPr>
                <a:r>
                  <a:rPr lang="en-US" altLang="en-US" sz="1543" dirty="0">
                    <a:solidFill>
                      <a:schemeClr val="accent1">
                        <a:lumMod val="75000"/>
                      </a:schemeClr>
                    </a:solidFill>
                  </a:rPr>
                  <a:t>Image point </a:t>
                </a:r>
                <a14:m>
                  <m:oMath xmlns:m="http://schemas.openxmlformats.org/officeDocument/2006/math">
                    <m:r>
                      <a:rPr lang="en-US" altLang="en-US" sz="1543" i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altLang="en-US" sz="1543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6" name="Text Box 55">
                <a:extLst>
                  <a:ext uri="{FF2B5EF4-FFF2-40B4-BE49-F238E27FC236}">
                    <a16:creationId xmlns:a16="http://schemas.microsoft.com/office/drawing/2014/main" id="{A76D7038-A63C-4590-88E5-5154E827B2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62648" y="3408359"/>
                <a:ext cx="1462729" cy="220830"/>
              </a:xfrm>
              <a:prstGeom prst="rect">
                <a:avLst/>
              </a:prstGeom>
              <a:blipFill>
                <a:blip r:embed="rId16"/>
                <a:stretch>
                  <a:fillRect l="-7917" t="-36111" b="-52778"/>
                </a:stretch>
              </a:blipFill>
              <a:ln w="9525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Oval 68">
            <a:extLst>
              <a:ext uri="{FF2B5EF4-FFF2-40B4-BE49-F238E27FC236}">
                <a16:creationId xmlns:a16="http://schemas.microsoft.com/office/drawing/2014/main" id="{A91635C0-922C-4DCC-A39F-977E01365B00}"/>
              </a:ext>
            </a:extLst>
          </p:cNvPr>
          <p:cNvSpPr/>
          <p:nvPr/>
        </p:nvSpPr>
        <p:spPr>
          <a:xfrm>
            <a:off x="6852324" y="3473436"/>
            <a:ext cx="102178" cy="1007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 Box 55">
                <a:extLst>
                  <a:ext uri="{FF2B5EF4-FFF2-40B4-BE49-F238E27FC236}">
                    <a16:creationId xmlns:a16="http://schemas.microsoft.com/office/drawing/2014/main" id="{2154114D-762F-4689-912E-3009AE9C26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85555" y="3719107"/>
                <a:ext cx="1462729" cy="220830"/>
              </a:xfrm>
              <a:prstGeom prst="rect">
                <a:avLst/>
              </a:prstGeom>
              <a:solidFill>
                <a:schemeClr val="bg1">
                  <a:alpha val="1176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>
                <a:lvl1pPr>
                  <a:spcBef>
                    <a:spcPct val="20000"/>
                  </a:spcBef>
                  <a:buSzPct val="100000"/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Char char="–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SzTx/>
                  <a:buFontTx/>
                  <a:buNone/>
                </a:pPr>
                <a:r>
                  <a:rPr lang="en-US" altLang="en-US" sz="1543" dirty="0">
                    <a:solidFill>
                      <a:srgbClr val="FF0000"/>
                    </a:solidFill>
                  </a:rPr>
                  <a:t>Image point </a:t>
                </a:r>
                <a14:m>
                  <m:oMath xmlns:m="http://schemas.openxmlformats.org/officeDocument/2006/math">
                    <m:r>
                      <a:rPr lang="en-US" altLang="en-US" sz="1543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altLang="en-US" sz="1543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0" name="Text Box 55">
                <a:extLst>
                  <a:ext uri="{FF2B5EF4-FFF2-40B4-BE49-F238E27FC236}">
                    <a16:creationId xmlns:a16="http://schemas.microsoft.com/office/drawing/2014/main" id="{2154114D-762F-4689-912E-3009AE9C2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85555" y="3719107"/>
                <a:ext cx="1462729" cy="220830"/>
              </a:xfrm>
              <a:prstGeom prst="rect">
                <a:avLst/>
              </a:prstGeom>
              <a:blipFill>
                <a:blip r:embed="rId17"/>
                <a:stretch>
                  <a:fillRect l="-7917" t="-36111" b="-52778"/>
                </a:stretch>
              </a:blipFill>
              <a:ln w="9525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A9254E4-4E58-4CE3-ACF3-08F9A6F8F16E}"/>
                  </a:ext>
                </a:extLst>
              </p:cNvPr>
              <p:cNvSpPr txBox="1"/>
              <p:nvPr/>
            </p:nvSpPr>
            <p:spPr>
              <a:xfrm>
                <a:off x="2692256" y="3598507"/>
                <a:ext cx="670248" cy="31944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𝐶𝑗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A9254E4-4E58-4CE3-ACF3-08F9A6F8F1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256" y="3598507"/>
                <a:ext cx="670248" cy="319446"/>
              </a:xfrm>
              <a:prstGeom prst="rect">
                <a:avLst/>
              </a:prstGeom>
              <a:blipFill>
                <a:blip r:embed="rId18"/>
                <a:stretch>
                  <a:fillRect l="-3636" t="-9434" r="-11818" b="-245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36C767C-277A-4AA3-91CC-E5AF6B43D2E5}"/>
                  </a:ext>
                </a:extLst>
              </p:cNvPr>
              <p:cNvSpPr txBox="1"/>
              <p:nvPr/>
            </p:nvSpPr>
            <p:spPr>
              <a:xfrm>
                <a:off x="6004806" y="3489017"/>
                <a:ext cx="681020" cy="27481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𝐶𝑟</m:t>
                          </m:r>
                        </m:sup>
                      </m:sSubSup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36C767C-277A-4AA3-91CC-E5AF6B43D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4806" y="3489017"/>
                <a:ext cx="681020" cy="274819"/>
              </a:xfrm>
              <a:prstGeom prst="rect">
                <a:avLst/>
              </a:prstGeom>
              <a:blipFill>
                <a:blip r:embed="rId19"/>
                <a:stretch>
                  <a:fillRect l="-3571" t="-6667" r="-10714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3733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Times New Roman" panose="02020603050405020304" pitchFamily="18" charset="0"/>
              </a:rPr>
              <a:t>Collected Datasets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" y="1197864"/>
            <a:ext cx="13359384" cy="5943600"/>
          </a:xfrm>
        </p:spPr>
        <p:txBody>
          <a:bodyPr/>
          <a:lstStyle/>
          <a:p>
            <a:pPr marL="285750" indent="-28575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June 28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2017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images</a:t>
            </a:r>
            <a:endParaRPr lang="en-US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July 6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2017</a:t>
            </a:r>
          </a:p>
          <a:p>
            <a:pPr marL="685800"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 images</a:t>
            </a:r>
            <a:endParaRPr lang="en-US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August 2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2017</a:t>
            </a:r>
          </a:p>
          <a:p>
            <a:pPr marL="685800"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 images</a:t>
            </a:r>
            <a:endParaRPr lang="en-US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September 11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2017</a:t>
            </a:r>
          </a:p>
          <a:p>
            <a:pPr marL="685800"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 images</a:t>
            </a:r>
            <a:endParaRPr lang="en-US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field includes 36 signalized targets</a:t>
            </a:r>
          </a:p>
          <a:p>
            <a:pPr lvl="1"/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distances between the targets are measured to define the scale.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037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Times New Roman" panose="02020603050405020304" pitchFamily="18" charset="0"/>
              </a:rPr>
              <a:t>System Calibration Data Acquisition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" y="1197864"/>
            <a:ext cx="13359384" cy="5934456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Imaging configuration example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Same configuration is used for the different dates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087" y="2713037"/>
            <a:ext cx="4415882" cy="411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487" y="2713037"/>
            <a:ext cx="424294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03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Times New Roman" panose="02020603050405020304" pitchFamily="18" charset="0"/>
              </a:rPr>
              <a:t>Sample Images with Automatically Measured Targets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487" y="2027237"/>
            <a:ext cx="2949760" cy="23239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582" y="2030858"/>
            <a:ext cx="2945162" cy="23203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837" y="4345672"/>
            <a:ext cx="2968410" cy="24937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33873" y="1488728"/>
            <a:ext cx="2222083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June 28, 2017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41994" y="1488729"/>
            <a:ext cx="1930337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July 6, 2017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801878" y="1488729"/>
            <a:ext cx="2340705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August 2, 2017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4582" y="4345672"/>
            <a:ext cx="2945162" cy="24937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1079" y="2027237"/>
            <a:ext cx="3391317" cy="24449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1078" y="4345671"/>
            <a:ext cx="3391317" cy="249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235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Times New Roman" panose="02020603050405020304" pitchFamily="18" charset="0"/>
              </a:rPr>
              <a:t>Results: Estimated IOPs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175607"/>
              </p:ext>
            </p:extLst>
          </p:nvPr>
        </p:nvGraphicFramePr>
        <p:xfrm>
          <a:off x="832104" y="1570037"/>
          <a:ext cx="11774004" cy="476816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80546">
                  <a:extLst>
                    <a:ext uri="{9D8B030D-6E8A-4147-A177-3AD203B41FA5}">
                      <a16:colId xmlns:a16="http://schemas.microsoft.com/office/drawing/2014/main" val="3177085153"/>
                    </a:ext>
                  </a:extLst>
                </a:gridCol>
                <a:gridCol w="12805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08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08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09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502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9272">
                <a:tc gridSpan="6"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Interior Orientation Parameters (IOPs) </a:t>
                      </a:r>
                      <a:endParaRPr lang="en-US" sz="2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3701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Camera</a:t>
                      </a:r>
                      <a:r>
                        <a:rPr lang="en-US" sz="2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829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200" b="1" kern="1200" baseline="-2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829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2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2200" b="1" kern="1200" baseline="-2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2200" b="1" kern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829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2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829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  <a:p>
                      <a:pPr marL="0" marR="0" lvl="0" indent="0" algn="ctr" defTabSz="829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2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2200" b="1" kern="12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829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200" b="1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lang="en-US" sz="2200" b="1" kern="12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2200" b="1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lang="en-US" sz="2200" b="1" kern="12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1299">
                <a:tc rowSpan="2"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June 28</a:t>
                      </a:r>
                      <a:r>
                        <a:rPr lang="en-US" sz="22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</a:p>
                  </a:txBody>
                  <a:tcPr anchor="ctr"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Flea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34</a:t>
                      </a: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0.220 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0.006</a:t>
                      </a:r>
                      <a:endParaRPr lang="en-US" sz="2200" b="0" i="0" u="none" strike="noStrike" dirty="0">
                        <a:solidFill>
                          <a:srgbClr val="4472C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0.286 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0.009</a:t>
                      </a:r>
                      <a:endParaRPr lang="en-US" sz="2200" b="0" i="0" u="none" strike="noStrike" dirty="0">
                        <a:solidFill>
                          <a:srgbClr val="4472C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13.040 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0.014</a:t>
                      </a:r>
                      <a:endParaRPr lang="en-US" sz="2200" b="0" i="0" u="none" strike="noStrike" dirty="0">
                        <a:solidFill>
                          <a:srgbClr val="4472C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-2.297E-03 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2.55E-05</a:t>
                      </a:r>
                      <a:endParaRPr lang="en-US" sz="2200" b="0" i="0" u="none" strike="noStrike" dirty="0">
                        <a:solidFill>
                          <a:srgbClr val="4472C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1299">
                <a:tc vMerge="1">
                  <a:txBody>
                    <a:bodyPr/>
                    <a:lstStyle/>
                    <a:p>
                      <a:pPr algn="ctr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Flea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95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-0.259 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0.008</a:t>
                      </a:r>
                      <a:endParaRPr lang="en-US" sz="2200" b="0" i="0" u="none" strike="noStrike" dirty="0">
                        <a:solidFill>
                          <a:srgbClr val="4472C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0.265 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0.009</a:t>
                      </a:r>
                      <a:endParaRPr lang="en-US" sz="2200" b="0" i="0" u="none" strike="noStrike" dirty="0">
                        <a:solidFill>
                          <a:srgbClr val="4472C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13.002 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0.014</a:t>
                      </a:r>
                      <a:endParaRPr lang="en-US" sz="2200" b="0" i="0" u="none" strike="noStrike" dirty="0">
                        <a:solidFill>
                          <a:srgbClr val="4472C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-2.230E-03 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2.77E-05</a:t>
                      </a:r>
                      <a:endParaRPr lang="en-US" sz="2200" b="0" i="0" u="none" strike="noStrike" dirty="0">
                        <a:solidFill>
                          <a:srgbClr val="4472C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1299">
                <a:tc rowSpan="2"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July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</a:t>
                      </a:r>
                      <a:r>
                        <a:rPr lang="en-US" sz="22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Flea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34 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0.293 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0.008</a:t>
                      </a:r>
                      <a:endParaRPr lang="en-US" sz="2200" b="0" i="0" u="none" strike="noStrike" dirty="0">
                        <a:solidFill>
                          <a:srgbClr val="4472C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0.118 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0.010</a:t>
                      </a:r>
                      <a:endParaRPr lang="en-US" sz="2200" b="0" i="0" u="none" strike="noStrike" dirty="0">
                        <a:solidFill>
                          <a:srgbClr val="4472C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12.968 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0.014</a:t>
                      </a:r>
                      <a:endParaRPr lang="en-US" sz="2200" b="0" i="0" u="none" strike="noStrike" dirty="0">
                        <a:solidFill>
                          <a:srgbClr val="4472C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-2.232E-03 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2.45E-05</a:t>
                      </a:r>
                      <a:endParaRPr lang="en-US" sz="2200" b="0" i="0" u="none" strike="noStrike" dirty="0">
                        <a:solidFill>
                          <a:srgbClr val="4472C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1299">
                <a:tc vMerge="1">
                  <a:txBody>
                    <a:bodyPr/>
                    <a:lstStyle/>
                    <a:p>
                      <a:pPr algn="ctr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Flea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95 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-0.173 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0.007</a:t>
                      </a:r>
                      <a:endParaRPr lang="en-US" sz="2200" b="0" i="0" u="none" strike="noStrike" dirty="0">
                        <a:solidFill>
                          <a:srgbClr val="4472C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0.137 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0.010</a:t>
                      </a:r>
                      <a:endParaRPr lang="en-US" sz="2200" b="0" i="0" u="none" strike="noStrike" dirty="0">
                        <a:solidFill>
                          <a:srgbClr val="4472C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12.930 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0.014</a:t>
                      </a:r>
                      <a:endParaRPr lang="en-US" sz="2200" b="0" i="0" u="none" strike="noStrike" dirty="0">
                        <a:solidFill>
                          <a:srgbClr val="4472C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-2.107E-03 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2.71E-05</a:t>
                      </a:r>
                      <a:endParaRPr lang="en-US" sz="2200" b="0" i="0" u="none" strike="noStrike" dirty="0">
                        <a:solidFill>
                          <a:srgbClr val="4472C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8862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Times New Roman" panose="02020603050405020304" pitchFamily="18" charset="0"/>
              </a:rPr>
              <a:t>Results: Estimated IOPs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7849596"/>
              </p:ext>
            </p:extLst>
          </p:nvPr>
        </p:nvGraphicFramePr>
        <p:xfrm>
          <a:off x="832104" y="1570037"/>
          <a:ext cx="11774004" cy="476816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80546">
                  <a:extLst>
                    <a:ext uri="{9D8B030D-6E8A-4147-A177-3AD203B41FA5}">
                      <a16:colId xmlns:a16="http://schemas.microsoft.com/office/drawing/2014/main" val="3177085153"/>
                    </a:ext>
                  </a:extLst>
                </a:gridCol>
                <a:gridCol w="12805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08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08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09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502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9272">
                <a:tc gridSpan="6"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Interior Orientation Parameters (IOPs) </a:t>
                      </a:r>
                      <a:endParaRPr lang="en-US" sz="2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3701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Camera</a:t>
                      </a:r>
                      <a:r>
                        <a:rPr lang="en-US" sz="2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829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200" b="1" kern="1200" baseline="-2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829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2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2200" b="1" kern="1200" baseline="-2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2200" b="1" kern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829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2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829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  <a:p>
                      <a:pPr marL="0" marR="0" lvl="0" indent="0" algn="ctr" defTabSz="829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2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2200" b="1" kern="12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829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200" b="1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lang="en-US" sz="2200" b="1" kern="12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2200" b="1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lang="en-US" sz="2200" b="1" kern="12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1299">
                <a:tc rowSpan="2">
                  <a:txBody>
                    <a:bodyPr/>
                    <a:lstStyle/>
                    <a:p>
                      <a:pPr algn="ctr"/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Aug. 2</a:t>
                      </a:r>
                      <a:r>
                        <a:rPr lang="en-US" sz="22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Flea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34 </a:t>
                      </a: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0.249 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0.006</a:t>
                      </a:r>
                      <a:endParaRPr lang="en-US" sz="2200" b="0" i="0" u="none" strike="noStrike" dirty="0">
                        <a:solidFill>
                          <a:srgbClr val="4472C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0.228 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0.008</a:t>
                      </a:r>
                      <a:endParaRPr lang="en-US" sz="2200" b="0" i="0" u="none" strike="noStrike" dirty="0">
                        <a:solidFill>
                          <a:srgbClr val="4472C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12.991 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0.014</a:t>
                      </a:r>
                      <a:endParaRPr lang="en-US" sz="2200" b="0" i="0" u="none" strike="noStrike" dirty="0">
                        <a:solidFill>
                          <a:srgbClr val="4472C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-2.1056E-03 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2.31E-05</a:t>
                      </a:r>
                      <a:endParaRPr lang="en-US" sz="2200" b="0" i="0" u="none" strike="noStrike" dirty="0">
                        <a:solidFill>
                          <a:srgbClr val="4472C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1299">
                <a:tc vMerge="1">
                  <a:txBody>
                    <a:bodyPr/>
                    <a:lstStyle/>
                    <a:p>
                      <a:pPr algn="ctr"/>
                      <a:endParaRPr lang="en-US" sz="22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Flea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95 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-0.177 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0.007</a:t>
                      </a:r>
                      <a:endParaRPr lang="en-US" sz="2200" b="0" i="0" u="none" strike="noStrike" dirty="0">
                        <a:solidFill>
                          <a:srgbClr val="4472C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0.298 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0.008</a:t>
                      </a:r>
                      <a:endParaRPr lang="en-US" sz="2200" b="0" i="0" u="none" strike="noStrike" dirty="0">
                        <a:solidFill>
                          <a:srgbClr val="4472C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13.020 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0.015</a:t>
                      </a:r>
                      <a:endParaRPr lang="en-US" sz="2200" b="0" i="0" u="none" strike="noStrike" dirty="0">
                        <a:solidFill>
                          <a:srgbClr val="4472C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-2.1342E-03 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2.45E-05</a:t>
                      </a:r>
                      <a:endParaRPr lang="en-US" sz="2200" b="0" i="0" u="none" strike="noStrike" dirty="0">
                        <a:solidFill>
                          <a:srgbClr val="4472C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1299">
                <a:tc rowSpan="2">
                  <a:txBody>
                    <a:bodyPr/>
                    <a:lstStyle/>
                    <a:p>
                      <a:pPr algn="ctr"/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Sep. 11</a:t>
                      </a:r>
                      <a:r>
                        <a:rPr lang="en-US" sz="22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Flea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34 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0.210 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0.008</a:t>
                      </a:r>
                      <a:endParaRPr lang="en-US" sz="2200" b="0" i="0" u="none" strike="noStrike" dirty="0">
                        <a:solidFill>
                          <a:srgbClr val="4472C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0.189 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0.012</a:t>
                      </a:r>
                      <a:endParaRPr lang="en-US" sz="2200" b="0" i="0" u="none" strike="noStrike" dirty="0">
                        <a:solidFill>
                          <a:srgbClr val="4472C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12.981 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0.016</a:t>
                      </a:r>
                      <a:endParaRPr lang="en-US" sz="2200" b="0" i="0" u="none" strike="noStrike" dirty="0">
                        <a:solidFill>
                          <a:srgbClr val="4472C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-2.0781E-03 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3.12E-05</a:t>
                      </a:r>
                      <a:endParaRPr lang="en-US" sz="2200" b="0" i="0" u="none" strike="noStrike" dirty="0">
                        <a:solidFill>
                          <a:srgbClr val="4472C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1299">
                <a:tc vMerge="1">
                  <a:txBody>
                    <a:bodyPr/>
                    <a:lstStyle/>
                    <a:p>
                      <a:pPr algn="ctr"/>
                      <a:endParaRPr lang="en-US" sz="22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Flea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95 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-0.055 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0.010</a:t>
                      </a:r>
                      <a:endParaRPr lang="en-US" sz="2200" b="0" i="0" u="none" strike="noStrike" dirty="0">
                        <a:solidFill>
                          <a:srgbClr val="4472C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0.232 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0.013</a:t>
                      </a:r>
                      <a:endParaRPr lang="en-US" sz="2200" b="0" i="0" u="none" strike="noStrike" dirty="0">
                        <a:solidFill>
                          <a:srgbClr val="4472C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12.940 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0.017</a:t>
                      </a:r>
                      <a:endParaRPr lang="en-US" sz="2200" b="0" i="0" u="none" strike="noStrike" dirty="0">
                        <a:solidFill>
                          <a:srgbClr val="4472C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-2.0966E-03 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3.42E-05</a:t>
                      </a:r>
                      <a:endParaRPr lang="en-US" sz="2200" b="0" i="0" u="none" strike="noStrike" dirty="0">
                        <a:solidFill>
                          <a:srgbClr val="4472C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1586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Times New Roman" panose="02020603050405020304" pitchFamily="18" charset="0"/>
              </a:rPr>
              <a:t>Results: Estimated Mounting Parameters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9184024"/>
                  </p:ext>
                </p:extLst>
              </p:nvPr>
            </p:nvGraphicFramePr>
            <p:xfrm>
              <a:off x="615340" y="1890900"/>
              <a:ext cx="12209095" cy="4525554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2446762">
                      <a:extLst>
                        <a:ext uri="{9D8B030D-6E8A-4147-A177-3AD203B41FA5}">
                          <a16:colId xmlns:a16="http://schemas.microsoft.com/office/drawing/2014/main" val="472306947"/>
                        </a:ext>
                      </a:extLst>
                    </a:gridCol>
                    <a:gridCol w="150377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76247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51879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682358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690073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1604863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659407">
                    <a:tc gridSpan="7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Mounting Parameters (EOPs) </a:t>
                          </a:r>
                          <a:endParaRPr lang="en-US" sz="2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09869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Date</a:t>
                          </a:r>
                        </a:p>
                      </a:txBody>
                      <a:tcPr anchor="ctr"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954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</a:t>
                          </a:r>
                          <a:r>
                            <a:rPr lang="en-US" sz="2000" b="1" baseline="-250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endParaRPr lang="en-US" sz="20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82954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(m ± mm)</a:t>
                          </a:r>
                        </a:p>
                      </a:txBody>
                      <a:tcPr anchor="ctr"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954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</a:t>
                          </a:r>
                          <a:r>
                            <a:rPr lang="en-US" sz="2000" b="1" baseline="-25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</a:p>
                        <a:p>
                          <a:pPr marL="0" marR="0" lvl="0" indent="0" algn="ctr" defTabSz="82954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(m ± mm)</a:t>
                          </a:r>
                        </a:p>
                      </a:txBody>
                      <a:tcPr anchor="ctr"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954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</a:t>
                          </a:r>
                          <a:r>
                            <a:rPr lang="en-US" sz="2000" b="1" baseline="-250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z</a:t>
                          </a:r>
                          <a:endParaRPr lang="en-US" sz="2000" b="1" baseline="-25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82954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(m ± mm)</a:t>
                          </a:r>
                        </a:p>
                      </a:txBody>
                      <a:tcPr anchor="ctr"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954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000" b="1" i="1" kern="1200" baseline="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𝜹</m:t>
                              </m:r>
                            </m:oMath>
                          </a14:m>
                          <a:r>
                            <a:rPr lang="en-US" sz="2000" b="1" i="1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ω</a:t>
                          </a:r>
                          <a:r>
                            <a:rPr lang="el-GR" sz="2000" b="1" i="1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sz="2000" b="1" i="1" kern="1200" baseline="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82954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deg</a:t>
                          </a:r>
                          <a:r>
                            <a:rPr lang="en-US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±</a:t>
                          </a:r>
                          <a:r>
                            <a:rPr lang="en-US" sz="20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sec</a:t>
                          </a:r>
                          <a:r>
                            <a:rPr lang="en-US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 anchor="ctr"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954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000" b="1" i="1" kern="1200" baseline="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𝜹</m:t>
                              </m:r>
                            </m:oMath>
                          </a14:m>
                          <a:r>
                            <a:rPr lang="el-GR" sz="2000" b="1" i="1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φ</a:t>
                          </a:r>
                          <a:endParaRPr lang="en-US" sz="2000" b="1" i="1" kern="1200" baseline="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82954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deg</a:t>
                          </a:r>
                          <a:r>
                            <a:rPr lang="en-US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±</a:t>
                          </a:r>
                          <a:r>
                            <a:rPr lang="en-US" sz="20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sec</a:t>
                          </a:r>
                          <a:r>
                            <a:rPr lang="en-US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 anchor="ctr"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954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000" b="1" i="1" kern="1200" baseline="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𝜹</m:t>
                              </m:r>
                            </m:oMath>
                          </a14:m>
                          <a:r>
                            <a:rPr lang="el-GR" sz="2000" b="1" i="1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κ</a:t>
                          </a:r>
                          <a:endParaRPr lang="en-US" sz="2000" b="1" i="1" kern="1200" baseline="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82954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baseline="-25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deg</a:t>
                          </a:r>
                          <a:r>
                            <a:rPr lang="en-US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± </a:t>
                          </a:r>
                          <a:r>
                            <a:rPr lang="en-US" sz="20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sec</a:t>
                          </a:r>
                          <a:r>
                            <a:rPr lang="en-US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 anchor="ctr"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66971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June 28</a:t>
                          </a:r>
                          <a:r>
                            <a:rPr lang="en-US" sz="2800" b="1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sz="2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1.132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1.490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0.006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</a:t>
                          </a:r>
                          <a:r>
                            <a:rPr lang="en-US" sz="20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0.869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-0.006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 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4.24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-0.33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 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144.59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16.95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 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121.04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-0.69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 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43.204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66971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July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6</a:t>
                          </a:r>
                          <a:r>
                            <a:rPr lang="en-US" sz="2800" b="1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sz="2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1.127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1.561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0.006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 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0.883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-0.004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 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4.41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-0.21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 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127.24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16.84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 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127.06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-0.52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 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50.096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7583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August 2</a:t>
                          </a:r>
                          <a:r>
                            <a:rPr lang="en-US" sz="2800" b="1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nd</a:t>
                          </a:r>
                          <a:r>
                            <a:rPr lang="en-US" sz="28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1.135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1.459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0.004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 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0.792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0.006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 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3.97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0.07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 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135.03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16.68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 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108.84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-0.71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 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41.116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66971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Sep. 11</a:t>
                          </a:r>
                          <a:r>
                            <a:rPr lang="en-US" sz="2800" b="1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</a:t>
                          </a:r>
                          <a:r>
                            <a:rPr lang="en-US" sz="28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1.126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1.913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0.003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 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1.126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-0.008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 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5.72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-0.02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 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163.02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15.88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 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174.67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-0.59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 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59.245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9184024"/>
                  </p:ext>
                </p:extLst>
              </p:nvPr>
            </p:nvGraphicFramePr>
            <p:xfrm>
              <a:off x="615340" y="1890900"/>
              <a:ext cx="12209095" cy="4525554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2446762">
                      <a:extLst>
                        <a:ext uri="{9D8B030D-6E8A-4147-A177-3AD203B41FA5}">
                          <a16:colId xmlns:a16="http://schemas.microsoft.com/office/drawing/2014/main" val="472306947"/>
                        </a:ext>
                      </a:extLst>
                    </a:gridCol>
                    <a:gridCol w="150377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76247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51879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682358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690073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1604863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659407">
                    <a:tc gridSpan="7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Mounting Parameters (EOPs) </a:t>
                          </a:r>
                          <a:endParaRPr lang="en-US" sz="2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09869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Date</a:t>
                          </a:r>
                        </a:p>
                      </a:txBody>
                      <a:tcPr anchor="ctr"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954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</a:t>
                          </a:r>
                          <a:r>
                            <a:rPr lang="en-US" sz="2000" b="1" baseline="-250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endParaRPr lang="en-US" sz="20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82954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(m ± mm)</a:t>
                          </a:r>
                        </a:p>
                      </a:txBody>
                      <a:tcPr anchor="ctr"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954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</a:t>
                          </a:r>
                          <a:r>
                            <a:rPr lang="en-US" sz="2000" b="1" baseline="-25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</a:p>
                        <a:p>
                          <a:pPr marL="0" marR="0" lvl="0" indent="0" algn="ctr" defTabSz="82954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(m ± mm)</a:t>
                          </a:r>
                        </a:p>
                      </a:txBody>
                      <a:tcPr anchor="ctr"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954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</a:t>
                          </a:r>
                          <a:r>
                            <a:rPr lang="en-US" sz="2000" b="1" baseline="-250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z</a:t>
                          </a:r>
                          <a:endParaRPr lang="en-US" sz="2000" b="1" baseline="-25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82954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(m ± mm)</a:t>
                          </a:r>
                        </a:p>
                      </a:txBody>
                      <a:tcPr anchor="ctr"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30435" t="-60221" r="-197464" b="-2591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526619" t="-60221" r="-96043" b="-2591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62357" t="-60221" r="-1521" b="-2591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66971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June 28</a:t>
                          </a:r>
                          <a:r>
                            <a:rPr lang="en-US" sz="2800" b="1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sz="2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1.132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1.490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0.006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</a:t>
                          </a:r>
                          <a:r>
                            <a:rPr lang="en-US" sz="20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0.869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-0.006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 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4.24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-0.33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 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144.59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16.95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 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121.04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-0.69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 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43.204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66971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July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6</a:t>
                          </a:r>
                          <a:r>
                            <a:rPr lang="en-US" sz="2800" b="1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sz="2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1.127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1.561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0.006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 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0.883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-0.004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 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4.41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-0.21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 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127.24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16.84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 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127.06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-0.52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 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50.096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7583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August 2</a:t>
                          </a:r>
                          <a:r>
                            <a:rPr lang="en-US" sz="2800" b="1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nd</a:t>
                          </a:r>
                          <a:r>
                            <a:rPr lang="en-US" sz="28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1.135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1.459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0.004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 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0.792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0.006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 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3.97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0.07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 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135.03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16.68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 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108.84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-0.71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 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41.116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66971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Sep. 11</a:t>
                          </a:r>
                          <a:r>
                            <a:rPr lang="en-US" sz="2800" b="1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</a:t>
                          </a:r>
                          <a:r>
                            <a:rPr lang="en-US" sz="28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1.126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1.913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0.003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 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1.126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-0.008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 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5.72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-0.02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 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163.02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15.88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 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174.67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-0.59 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 </a:t>
                          </a:r>
                          <a:r>
                            <a:rPr lang="en-US" sz="20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59.245</a:t>
                          </a:r>
                          <a:endParaRPr lang="en-US" sz="2000" b="0" i="0" u="none" strike="noStrike" dirty="0">
                            <a:solidFill>
                              <a:srgbClr val="4472C4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8215CB13-7210-4AED-BED2-5D5899ACAFFA}"/>
              </a:ext>
            </a:extLst>
          </p:cNvPr>
          <p:cNvGrpSpPr/>
          <p:nvPr/>
        </p:nvGrpSpPr>
        <p:grpSpPr>
          <a:xfrm>
            <a:off x="1258352" y="2279468"/>
            <a:ext cx="8804366" cy="4611189"/>
            <a:chOff x="1387432" y="1949983"/>
            <a:chExt cx="8804366" cy="46111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 Box 14">
                  <a:extLst>
                    <a:ext uri="{FF2B5EF4-FFF2-40B4-BE49-F238E27FC236}">
                      <a16:creationId xmlns:a16="http://schemas.microsoft.com/office/drawing/2014/main" id="{10D35080-70E6-43D8-A49E-2A5EA724171F}"/>
                    </a:ext>
                  </a:extLst>
                </p:cNvPr>
                <p:cNvSpPr txBox="1"/>
                <p:nvPr/>
              </p:nvSpPr>
              <p:spPr>
                <a:xfrm rot="21166805">
                  <a:off x="4811426" y="2794211"/>
                  <a:ext cx="622268" cy="36570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just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b="1" i="1" smtClean="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b="1" i="1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US" sz="1400" b="1" i="1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  <m:r>
                              <a:rPr lang="en-US" sz="1400" b="1" i="1" smtClean="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</a:rPr>
                              <m:t>𝒍</m:t>
                            </m:r>
                          </m:sub>
                          <m:sup>
                            <m:r>
                              <a:rPr lang="en-US" sz="1400" b="1" i="1" smtClean="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sup>
                        </m:sSubSup>
                      </m:oMath>
                    </m:oMathPara>
                  </a14:m>
                  <a:endParaRPr lang="en-US" sz="1400" kern="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</mc:Choice>
          <mc:Fallback xmlns="">
            <p:sp>
              <p:nvSpPr>
                <p:cNvPr id="42" name="Text Box 14">
                  <a:extLst>
                    <a:ext uri="{FF2B5EF4-FFF2-40B4-BE49-F238E27FC236}">
                      <a16:creationId xmlns:a16="http://schemas.microsoft.com/office/drawing/2014/main" id="{10D35080-70E6-43D8-A49E-2A5EA72417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1166805">
                  <a:off x="4811426" y="2794211"/>
                  <a:ext cx="622268" cy="36570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5612097-26FB-4BD3-B4AB-90C7D512057B}"/>
                </a:ext>
              </a:extLst>
            </p:cNvPr>
            <p:cNvGrpSpPr/>
            <p:nvPr/>
          </p:nvGrpSpPr>
          <p:grpSpPr>
            <a:xfrm>
              <a:off x="1387432" y="1949983"/>
              <a:ext cx="8804366" cy="4611189"/>
              <a:chOff x="1387432" y="1949983"/>
              <a:chExt cx="8804366" cy="4611189"/>
            </a:xfrm>
          </p:grpSpPr>
          <p:grpSp>
            <p:nvGrpSpPr>
              <p:cNvPr id="44" name="Canvas 968">
                <a:extLst>
                  <a:ext uri="{FF2B5EF4-FFF2-40B4-BE49-F238E27FC236}">
                    <a16:creationId xmlns:a16="http://schemas.microsoft.com/office/drawing/2014/main" id="{B381E9EC-C497-4D0E-9DF2-0881F6F8E15C}"/>
                  </a:ext>
                </a:extLst>
              </p:cNvPr>
              <p:cNvGrpSpPr/>
              <p:nvPr/>
            </p:nvGrpSpPr>
            <p:grpSpPr>
              <a:xfrm>
                <a:off x="1387432" y="1949983"/>
                <a:ext cx="8804366" cy="4611189"/>
                <a:chOff x="0" y="0"/>
                <a:chExt cx="6356350" cy="332105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7" name="Text Box 14">
                      <a:extLst>
                        <a:ext uri="{FF2B5EF4-FFF2-40B4-BE49-F238E27FC236}">
                          <a16:creationId xmlns:a16="http://schemas.microsoft.com/office/drawing/2014/main" id="{D172F178-74F7-44D3-937C-1167EC51917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163876" y="1311096"/>
                      <a:ext cx="218838" cy="238144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just"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⃗"/>
                                <m:ctrlPr>
                                  <a:rPr lang="en-US" sz="1100" i="1" kern="0" smtClean="0">
                                    <a:solidFill>
                                      <a:srgbClr val="3333CC"/>
                                    </a:solidFill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Arial" panose="020B0604020202020204" pitchFamily="34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1400" b="1" i="1">
                                        <a:solidFill>
                                          <a:srgbClr val="3333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>
                                        <a:solidFill>
                                          <a:srgbClr val="3333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𝑪𝒓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𝑪𝒍</m:t>
                                    </m:r>
                                  </m:sup>
                                </m:sSubSup>
                              </m:e>
                            </m:acc>
                          </m:oMath>
                        </m:oMathPara>
                      </a14:m>
                      <a:endParaRPr lang="en-US" sz="1400" kern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p:txBody>
                </p:sp>
              </mc:Choice>
              <mc:Fallback xmlns="">
                <p:sp>
                  <p:nvSpPr>
                    <p:cNvPr id="5" name="Text Box 1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163876" y="1311096"/>
                      <a:ext cx="218838" cy="238144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 r="-26531" b="-7407"/>
                      </a:stretch>
                    </a:blipFill>
                    <a:ln w="6350"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99DA99DE-D9E2-4F1C-B463-1EB64EC09A3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356350" cy="3321050"/>
                </a:xfrm>
                <a:prstGeom prst="rect">
                  <a:avLst/>
                </a:prstGeom>
              </p:spPr>
            </p: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937B591A-8183-42DE-A909-02E77339BE49}"/>
                    </a:ext>
                  </a:extLst>
                </p:cNvPr>
                <p:cNvGrpSpPr/>
                <p:nvPr/>
              </p:nvGrpSpPr>
              <p:grpSpPr>
                <a:xfrm>
                  <a:off x="1645556" y="440032"/>
                  <a:ext cx="975900" cy="956688"/>
                  <a:chOff x="1791606" y="-550272"/>
                  <a:chExt cx="975900" cy="956688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3" name="Text Box 14">
                        <a:extLst>
                          <a:ext uri="{FF2B5EF4-FFF2-40B4-BE49-F238E27FC236}">
                            <a16:creationId xmlns:a16="http://schemas.microsoft.com/office/drawing/2014/main" id="{B2EF3E89-098C-400B-B6DB-A06A803A50B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55088" y="142518"/>
                        <a:ext cx="412418" cy="263898"/>
                      </a:xfrm>
                      <a:prstGeom prst="rect">
                        <a:avLst/>
                      </a:prstGeom>
                      <a:solidFill>
                        <a:sysClr val="window" lastClr="FFFFFF"/>
                      </a:solidFill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just">
                          <a:lnSpc>
                            <a:spcPct val="200000"/>
                          </a:lnSpc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</a:rPr>
                                  </m:ctrlPr>
                                </m:sSubPr>
                                <m:e>
                                  <m:r>
                                    <a:rPr lang="en-CA" sz="1400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CA" sz="1400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</a:rPr>
                                    <m:t>𝑚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sz="1400" kern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3" name="Text Box 14">
                        <a:extLst>
                          <a:ext uri="{FF2B5EF4-FFF2-40B4-BE49-F238E27FC236}">
                            <a16:creationId xmlns:a16="http://schemas.microsoft.com/office/drawing/2014/main" id="{B2EF3E89-098C-400B-B6DB-A06A803A50BF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355088" y="142518"/>
                        <a:ext cx="412418" cy="263898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 b="-11667"/>
                        </a:stretch>
                      </a:blipFill>
                      <a:ln w="6350"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4" name="Text Box 14">
                        <a:extLst>
                          <a:ext uri="{FF2B5EF4-FFF2-40B4-BE49-F238E27FC236}">
                            <a16:creationId xmlns:a16="http://schemas.microsoft.com/office/drawing/2014/main" id="{8447D2C8-1CFA-4D2F-BCAF-8DF153A8BF6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791606" y="-550272"/>
                        <a:ext cx="262817" cy="281350"/>
                      </a:xfrm>
                      <a:prstGeom prst="rect">
                        <a:avLst/>
                      </a:prstGeom>
                      <a:solidFill>
                        <a:sysClr val="window" lastClr="FFFFFF"/>
                      </a:solidFill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just">
                          <a:lnSpc>
                            <a:spcPct val="200000"/>
                          </a:lnSpc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</a:rPr>
                                  </m:ctrlPr>
                                </m:sSubPr>
                                <m:e>
                                  <m:r>
                                    <a:rPr lang="en-CA" sz="1400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CA" sz="1400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</a:rPr>
                                    <m:t>𝑚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sz="1400" kern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</a:endParaRPr>
                      </a:p>
                      <a:p>
                        <a:pPr algn="just">
                          <a:lnSpc>
                            <a:spcPct val="200000"/>
                          </a:lnSpc>
                          <a:defRPr/>
                        </a:pPr>
                        <a:r>
                          <a:rPr lang="en-CA" sz="1400" kern="0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ea typeface="SimSun" panose="02010600030101010101" pitchFamily="2" charset="-122"/>
                          </a:rPr>
                          <a:t> </a:t>
                        </a:r>
                        <a:endParaRPr lang="en-US" sz="1400" kern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4" name="Text Box 14">
                        <a:extLst>
                          <a:ext uri="{FF2B5EF4-FFF2-40B4-BE49-F238E27FC236}">
                            <a16:creationId xmlns:a16="http://schemas.microsoft.com/office/drawing/2014/main" id="{8447D2C8-1CFA-4D2F-BCAF-8DF153A8BF6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791606" y="-550272"/>
                        <a:ext cx="262817" cy="281350"/>
                      </a:xfrm>
                      <a:prstGeom prst="rect">
                        <a:avLst/>
                      </a:prstGeom>
                      <a:blipFill>
                        <a:blip r:embed="rId6"/>
                        <a:stretch>
                          <a:fillRect b="-4688"/>
                        </a:stretch>
                      </a:blipFill>
                      <a:ln w="6350"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65" name="Straight Arrow Connector 64">
                    <a:extLst>
                      <a:ext uri="{FF2B5EF4-FFF2-40B4-BE49-F238E27FC236}">
                        <a16:creationId xmlns:a16="http://schemas.microsoft.com/office/drawing/2014/main" id="{D4DCFDC1-FF91-4680-A53A-D85F96447BBC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974459" y="-251697"/>
                    <a:ext cx="0" cy="526474"/>
                  </a:xfrm>
                  <a:prstGeom prst="straightConnector1">
                    <a:avLst/>
                  </a:prstGeom>
                  <a:noFill/>
                  <a:ln w="28575" cap="flat" cmpd="sng" algn="ctr">
                    <a:solidFill>
                      <a:sysClr val="windowText" lastClr="000000"/>
                    </a:solidFill>
                    <a:prstDash val="solid"/>
                    <a:tailEnd type="triangle"/>
                  </a:ln>
                  <a:effectLst/>
                </p:spPr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6" name="Text Box 14">
                        <a:extLst>
                          <a:ext uri="{FF2B5EF4-FFF2-40B4-BE49-F238E27FC236}">
                            <a16:creationId xmlns:a16="http://schemas.microsoft.com/office/drawing/2014/main" id="{77F640E5-1D4A-4909-8B94-D3B93104C8C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02070" y="-472601"/>
                        <a:ext cx="262183" cy="266857"/>
                      </a:xfrm>
                      <a:prstGeom prst="rect">
                        <a:avLst/>
                      </a:prstGeom>
                      <a:solidFill>
                        <a:sysClr val="window" lastClr="FFFFFF"/>
                      </a:solidFill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just">
                          <a:lnSpc>
                            <a:spcPct val="200000"/>
                          </a:lnSpc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</a:rPr>
                                  </m:ctrlPr>
                                </m:sSubPr>
                                <m:e>
                                  <m:r>
                                    <a:rPr lang="en-CA" sz="1400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CA" sz="1400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</a:rPr>
                                    <m:t>𝑚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sz="1400" kern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</a:endParaRPr>
                      </a:p>
                      <a:p>
                        <a:pPr algn="just">
                          <a:lnSpc>
                            <a:spcPct val="200000"/>
                          </a:lnSpc>
                          <a:defRPr/>
                        </a:pPr>
                        <a:r>
                          <a:rPr lang="en-CA" sz="1400" kern="0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ea typeface="SimSun" panose="02010600030101010101" pitchFamily="2" charset="-122"/>
                          </a:rPr>
                          <a:t> </a:t>
                        </a:r>
                        <a:endParaRPr lang="en-US" sz="1400" kern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6" name="Text Box 14">
                        <a:extLst>
                          <a:ext uri="{FF2B5EF4-FFF2-40B4-BE49-F238E27FC236}">
                            <a16:creationId xmlns:a16="http://schemas.microsoft.com/office/drawing/2014/main" id="{77F640E5-1D4A-4909-8B94-D3B93104C8C0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302070" y="-472601"/>
                        <a:ext cx="262183" cy="266857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b="-9836"/>
                        </a:stretch>
                      </a:blipFill>
                      <a:ln w="6350"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67" name="Straight Arrow Connector 66">
                    <a:extLst>
                      <a:ext uri="{FF2B5EF4-FFF2-40B4-BE49-F238E27FC236}">
                        <a16:creationId xmlns:a16="http://schemas.microsoft.com/office/drawing/2014/main" id="{6FA8B811-CCF3-4912-B0BA-60ECA99A361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981791" y="-174863"/>
                    <a:ext cx="398931" cy="442161"/>
                  </a:xfrm>
                  <a:prstGeom prst="straightConnector1">
                    <a:avLst/>
                  </a:prstGeom>
                  <a:noFill/>
                  <a:ln w="28575" cap="flat" cmpd="sng" algn="ctr">
                    <a:solidFill>
                      <a:sysClr val="windowText" lastClr="000000"/>
                    </a:solidFill>
                    <a:prstDash val="solid"/>
                    <a:tailEnd type="triangle"/>
                  </a:ln>
                  <a:effectLst/>
                </p:spPr>
              </p:cxnSp>
              <p:cxnSp>
                <p:nvCxnSpPr>
                  <p:cNvPr id="68" name="Straight Arrow Connector 67">
                    <a:extLst>
                      <a:ext uri="{FF2B5EF4-FFF2-40B4-BE49-F238E27FC236}">
                        <a16:creationId xmlns:a16="http://schemas.microsoft.com/office/drawing/2014/main" id="{6BE14122-6406-403A-AF10-D3756EF1F51F}"/>
                      </a:ext>
                    </a:extLst>
                  </p:cNvPr>
                  <p:cNvCxnSpPr/>
                  <p:nvPr/>
                </p:nvCxnSpPr>
                <p:spPr>
                  <a:xfrm>
                    <a:off x="1966767" y="266888"/>
                    <a:ext cx="556165" cy="0"/>
                  </a:xfrm>
                  <a:prstGeom prst="straightConnector1">
                    <a:avLst/>
                  </a:prstGeom>
                  <a:noFill/>
                  <a:ln w="28575" cap="flat" cmpd="sng" algn="ctr">
                    <a:solidFill>
                      <a:sysClr val="windowText" lastClr="000000"/>
                    </a:solidFill>
                    <a:prstDash val="solid"/>
                    <a:tailEnd type="triangle"/>
                  </a:ln>
                  <a:effectLst/>
                </p:spPr>
              </p:cxnSp>
            </p:grpSp>
            <p:sp>
              <p:nvSpPr>
                <p:cNvPr id="50" name="Text Box 14">
                  <a:extLst>
                    <a:ext uri="{FF2B5EF4-FFF2-40B4-BE49-F238E27FC236}">
                      <a16:creationId xmlns:a16="http://schemas.microsoft.com/office/drawing/2014/main" id="{36C3262E-A0C9-47AE-AE17-2B2DC789386C}"/>
                    </a:ext>
                  </a:extLst>
                </p:cNvPr>
                <p:cNvSpPr txBox="1"/>
                <p:nvPr/>
              </p:nvSpPr>
              <p:spPr>
                <a:xfrm>
                  <a:off x="3135530" y="2312264"/>
                  <a:ext cx="901367" cy="235945"/>
                </a:xfrm>
                <a:prstGeom prst="rect">
                  <a:avLst/>
                </a:prstGeom>
                <a:solidFill>
                  <a:sysClr val="window" lastClr="FFFFFF"/>
                </a:solidFill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defRPr/>
                  </a:pPr>
                  <a:r>
                    <a:rPr lang="en-US" sz="1400" kern="0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 </a:t>
                  </a:r>
                  <a:r>
                    <a:rPr lang="en-CA" sz="1400" kern="0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Right Camera</a:t>
                  </a:r>
                </a:p>
                <a:p>
                  <a:pPr algn="ctr">
                    <a:defRPr/>
                  </a:pPr>
                  <a:r>
                    <a:rPr lang="en-CA" sz="1400" kern="0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Flea-95</a:t>
                  </a:r>
                  <a:endParaRPr lang="en-US" sz="1400" kern="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5816E09F-4FBF-4E5E-BFCE-6D6E6D83580C}"/>
                    </a:ext>
                  </a:extLst>
                </p:cNvPr>
                <p:cNvGrpSpPr/>
                <p:nvPr/>
              </p:nvGrpSpPr>
              <p:grpSpPr>
                <a:xfrm>
                  <a:off x="3326563" y="1929602"/>
                  <a:ext cx="317500" cy="317501"/>
                  <a:chOff x="231571" y="1360009"/>
                  <a:chExt cx="357981" cy="337458"/>
                </a:xfrm>
              </p:grpSpPr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80F50CC9-C45C-4FDB-86A2-529D05CBE9B3}"/>
                      </a:ext>
                    </a:extLst>
                  </p:cNvPr>
                  <p:cNvSpPr/>
                  <p:nvPr/>
                </p:nvSpPr>
                <p:spPr>
                  <a:xfrm>
                    <a:off x="231571" y="1360009"/>
                    <a:ext cx="357981" cy="18505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ysClr val="windowText" lastClr="000000">
                          <a:tint val="50000"/>
                          <a:satMod val="300000"/>
                        </a:sysClr>
                      </a:gs>
                      <a:gs pos="35000">
                        <a:sysClr val="windowText" lastClr="000000">
                          <a:tint val="37000"/>
                          <a:satMod val="300000"/>
                        </a:sysClr>
                      </a:gs>
                      <a:gs pos="100000">
                        <a:sysClr val="windowText" lastClr="000000">
                          <a:tint val="15000"/>
                          <a:satMod val="350000"/>
                        </a:sys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ysClr val="windowText" lastClr="000000">
                        <a:shade val="95000"/>
                        <a:satMod val="105000"/>
                      </a:sysClr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defRPr/>
                    </a:pPr>
                    <a:endParaRPr lang="en-US" sz="1400" kern="0">
                      <a:solidFill>
                        <a:sysClr val="windowText" lastClr="000000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62" name="Trapezoid 61">
                    <a:extLst>
                      <a:ext uri="{FF2B5EF4-FFF2-40B4-BE49-F238E27FC236}">
                        <a16:creationId xmlns:a16="http://schemas.microsoft.com/office/drawing/2014/main" id="{D1C6253F-8A81-42C3-B60B-D0D37C692231}"/>
                      </a:ext>
                    </a:extLst>
                  </p:cNvPr>
                  <p:cNvSpPr/>
                  <p:nvPr/>
                </p:nvSpPr>
                <p:spPr>
                  <a:xfrm>
                    <a:off x="276832" y="1545067"/>
                    <a:ext cx="260350" cy="152400"/>
                  </a:xfrm>
                  <a:prstGeom prst="trapezoid">
                    <a:avLst/>
                  </a:prstGeom>
                  <a:gradFill rotWithShape="1">
                    <a:gsLst>
                      <a:gs pos="0">
                        <a:sysClr val="windowText" lastClr="000000">
                          <a:tint val="50000"/>
                          <a:satMod val="300000"/>
                        </a:sysClr>
                      </a:gs>
                      <a:gs pos="35000">
                        <a:sysClr val="windowText" lastClr="000000">
                          <a:tint val="37000"/>
                          <a:satMod val="300000"/>
                        </a:sysClr>
                      </a:gs>
                      <a:gs pos="100000">
                        <a:sysClr val="windowText" lastClr="000000">
                          <a:tint val="15000"/>
                          <a:satMod val="350000"/>
                        </a:sys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ysClr val="windowText" lastClr="000000">
                        <a:shade val="95000"/>
                        <a:satMod val="105000"/>
                      </a:sysClr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defRPr/>
                    </a:pPr>
                    <a:endParaRPr lang="en-US" sz="1400" kern="0">
                      <a:solidFill>
                        <a:sysClr val="windowText" lastClr="000000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5D701E0B-D069-456C-BE71-46D6EF603964}"/>
                    </a:ext>
                  </a:extLst>
                </p:cNvPr>
                <p:cNvGrpSpPr/>
                <p:nvPr/>
              </p:nvGrpSpPr>
              <p:grpSpPr>
                <a:xfrm>
                  <a:off x="3315163" y="421839"/>
                  <a:ext cx="317500" cy="317501"/>
                  <a:chOff x="-1513738" y="70402"/>
                  <a:chExt cx="357981" cy="337458"/>
                </a:xfrm>
              </p:grpSpPr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A73732D8-90FD-4585-8ECC-5C3E3A81E462}"/>
                      </a:ext>
                    </a:extLst>
                  </p:cNvPr>
                  <p:cNvSpPr/>
                  <p:nvPr/>
                </p:nvSpPr>
                <p:spPr>
                  <a:xfrm>
                    <a:off x="-1513738" y="70402"/>
                    <a:ext cx="357981" cy="18505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ysClr val="windowText" lastClr="000000">
                          <a:tint val="50000"/>
                          <a:satMod val="300000"/>
                        </a:sysClr>
                      </a:gs>
                      <a:gs pos="35000">
                        <a:sysClr val="windowText" lastClr="000000">
                          <a:tint val="37000"/>
                          <a:satMod val="300000"/>
                        </a:sysClr>
                      </a:gs>
                      <a:gs pos="100000">
                        <a:sysClr val="windowText" lastClr="000000">
                          <a:tint val="15000"/>
                          <a:satMod val="350000"/>
                        </a:sys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ysClr val="windowText" lastClr="000000">
                        <a:shade val="95000"/>
                        <a:satMod val="105000"/>
                      </a:sysClr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defRPr/>
                    </a:pPr>
                    <a:endParaRPr lang="en-US" sz="1400" kern="0">
                      <a:solidFill>
                        <a:sysClr val="windowText" lastClr="000000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60" name="Trapezoid 59">
                    <a:extLst>
                      <a:ext uri="{FF2B5EF4-FFF2-40B4-BE49-F238E27FC236}">
                        <a16:creationId xmlns:a16="http://schemas.microsoft.com/office/drawing/2014/main" id="{5592A5A9-67E6-4CEE-B145-88E89D0B8556}"/>
                      </a:ext>
                    </a:extLst>
                  </p:cNvPr>
                  <p:cNvSpPr/>
                  <p:nvPr/>
                </p:nvSpPr>
                <p:spPr>
                  <a:xfrm>
                    <a:off x="-1468479" y="255460"/>
                    <a:ext cx="260350" cy="152400"/>
                  </a:xfrm>
                  <a:prstGeom prst="trapezoid">
                    <a:avLst/>
                  </a:prstGeom>
                  <a:gradFill rotWithShape="1">
                    <a:gsLst>
                      <a:gs pos="0">
                        <a:sysClr val="windowText" lastClr="000000">
                          <a:tint val="50000"/>
                          <a:satMod val="300000"/>
                        </a:sysClr>
                      </a:gs>
                      <a:gs pos="35000">
                        <a:sysClr val="windowText" lastClr="000000">
                          <a:tint val="37000"/>
                          <a:satMod val="300000"/>
                        </a:sysClr>
                      </a:gs>
                      <a:gs pos="100000">
                        <a:sysClr val="windowText" lastClr="000000">
                          <a:tint val="15000"/>
                          <a:satMod val="350000"/>
                        </a:sys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ysClr val="windowText" lastClr="000000">
                        <a:shade val="95000"/>
                        <a:satMod val="105000"/>
                      </a:sysClr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defRPr/>
                    </a:pPr>
                    <a:endParaRPr lang="en-US" sz="1400" kern="0">
                      <a:solidFill>
                        <a:sysClr val="windowText" lastClr="000000"/>
                      </a:solidFill>
                      <a:latin typeface="Calibri"/>
                    </a:endParaRPr>
                  </a:p>
                </p:txBody>
              </p:sp>
            </p:grpSp>
            <p:cxnSp>
              <p:nvCxnSpPr>
                <p:cNvPr id="53" name="Straight Arrow Connector 52">
                  <a:extLst>
                    <a:ext uri="{FF2B5EF4-FFF2-40B4-BE49-F238E27FC236}">
                      <a16:creationId xmlns:a16="http://schemas.microsoft.com/office/drawing/2014/main" id="{EB6EFCC6-A098-4C93-BC42-6FA03B1CE238}"/>
                    </a:ext>
                  </a:extLst>
                </p:cNvPr>
                <p:cNvCxnSpPr>
                  <a:cxnSpLocks/>
                  <a:stCxn id="60" idx="0"/>
                </p:cNvCxnSpPr>
                <p:nvPr/>
              </p:nvCxnSpPr>
              <p:spPr>
                <a:xfrm flipH="1">
                  <a:off x="1861769" y="595953"/>
                  <a:ext cx="1608990" cy="647537"/>
                </a:xfrm>
                <a:prstGeom prst="straightConnector1">
                  <a:avLst/>
                </a:prstGeom>
                <a:ln w="28575">
                  <a:solidFill>
                    <a:schemeClr val="accent2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54" name="Text Box 14">
                  <a:extLst>
                    <a:ext uri="{FF2B5EF4-FFF2-40B4-BE49-F238E27FC236}">
                      <a16:creationId xmlns:a16="http://schemas.microsoft.com/office/drawing/2014/main" id="{9B1E2170-4CCD-49A3-9E0B-45F92DCFFCA7}"/>
                    </a:ext>
                  </a:extLst>
                </p:cNvPr>
                <p:cNvSpPr txBox="1"/>
                <p:nvPr/>
              </p:nvSpPr>
              <p:spPr>
                <a:xfrm>
                  <a:off x="3024184" y="45320"/>
                  <a:ext cx="893150" cy="220050"/>
                </a:xfrm>
                <a:prstGeom prst="rect">
                  <a:avLst/>
                </a:prstGeom>
                <a:solidFill>
                  <a:sysClr val="window" lastClr="FFFFFF"/>
                </a:solidFill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defRPr/>
                  </a:pPr>
                  <a:r>
                    <a:rPr lang="en-CA" sz="1400" kern="0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Left Camera</a:t>
                  </a:r>
                </a:p>
                <a:p>
                  <a:pPr algn="ctr">
                    <a:defRPr/>
                  </a:pPr>
                  <a:r>
                    <a:rPr lang="en-CA" sz="1400" kern="0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Flea-34</a:t>
                  </a:r>
                  <a:endParaRPr lang="en-US" sz="1400" kern="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457B5BB2-2687-4296-A83C-9D6CFD7D04A5}"/>
                    </a:ext>
                  </a:extLst>
                </p:cNvPr>
                <p:cNvGrpSpPr/>
                <p:nvPr/>
              </p:nvGrpSpPr>
              <p:grpSpPr>
                <a:xfrm rot="3568976">
                  <a:off x="3534666" y="1235158"/>
                  <a:ext cx="317499" cy="433705"/>
                  <a:chOff x="1468839" y="-886208"/>
                  <a:chExt cx="398308" cy="508341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7" name="Text Box 14">
                        <a:extLst>
                          <a:ext uri="{FF2B5EF4-FFF2-40B4-BE49-F238E27FC236}">
                            <a16:creationId xmlns:a16="http://schemas.microsoft.com/office/drawing/2014/main" id="{011B67C3-44F2-408E-9B74-C44D73CE760F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17597829">
                        <a:off x="1436075" y="-798050"/>
                        <a:ext cx="508341" cy="332025"/>
                      </a:xfrm>
                      <a:prstGeom prst="rect">
                        <a:avLst/>
                      </a:prstGeom>
                      <a:solidFill>
                        <a:sysClr val="window" lastClr="FFFFFF"/>
                      </a:solidFill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just"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400" b="1" i="1" smtClean="0">
                                      <a:solidFill>
                                        <a:srgbClr val="33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1" i="1">
                                      <a:solidFill>
                                        <a:srgbClr val="33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US" sz="1400" b="1" i="1" smtClean="0">
                                      <a:solidFill>
                                        <a:srgbClr val="33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𝑪𝒓</m:t>
                                  </m:r>
                                </m:sub>
                                <m:sup>
                                  <m:r>
                                    <a:rPr lang="en-US" sz="1400" b="1" i="1" smtClean="0">
                                      <a:solidFill>
                                        <a:srgbClr val="33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𝑪𝒍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lang="en-US" sz="1400" kern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7" name="Text Box 14">
                        <a:extLst>
                          <a:ext uri="{FF2B5EF4-FFF2-40B4-BE49-F238E27FC236}">
                            <a16:creationId xmlns:a16="http://schemas.microsoft.com/office/drawing/2014/main" id="{011B67C3-44F2-408E-9B74-C44D73CE760F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 rot="17597829">
                        <a:off x="1436075" y="-798050"/>
                        <a:ext cx="508341" cy="332025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/>
                        </a:stretch>
                      </a:blipFill>
                      <a:ln w="6350"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58" name="Arc 57">
                    <a:extLst>
                      <a:ext uri="{FF2B5EF4-FFF2-40B4-BE49-F238E27FC236}">
                        <a16:creationId xmlns:a16="http://schemas.microsoft.com/office/drawing/2014/main" id="{3585DB92-AF29-4456-AA34-31529340CC74}"/>
                      </a:ext>
                    </a:extLst>
                  </p:cNvPr>
                  <p:cNvSpPr/>
                  <p:nvPr/>
                </p:nvSpPr>
                <p:spPr>
                  <a:xfrm rot="18393816" flipV="1">
                    <a:off x="1480412" y="-844574"/>
                    <a:ext cx="375161" cy="398308"/>
                  </a:xfrm>
                  <a:prstGeom prst="arc">
                    <a:avLst>
                      <a:gd name="adj1" fmla="val 689332"/>
                      <a:gd name="adj2" fmla="val 10149529"/>
                    </a:avLst>
                  </a:prstGeom>
                  <a:noFill/>
                  <a:ln w="9525" cap="flat" cmpd="sng" algn="ctr">
                    <a:solidFill>
                      <a:schemeClr val="accent2"/>
                    </a:solidFill>
                    <a:prstDash val="solid"/>
                    <a:headEnd type="triangle" w="med" len="med"/>
                    <a:tailEnd type="none" w="med" len="me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just">
                      <a:lnSpc>
                        <a:spcPct val="200000"/>
                      </a:lnSpc>
                      <a:defRPr/>
                    </a:pPr>
                    <a:r>
                      <a:rPr lang="en-CA" sz="1400" kern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rPr>
                      <a:t> </a:t>
                    </a:r>
                    <a:endParaRPr lang="en-US" sz="1400" kern="0" dirty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endParaRPr>
                  </a:p>
                </p:txBody>
              </p:sp>
            </p:grpSp>
            <p:cxnSp>
              <p:nvCxnSpPr>
                <p:cNvPr id="56" name="Straight Arrow Connector 55">
                  <a:extLst>
                    <a:ext uri="{FF2B5EF4-FFF2-40B4-BE49-F238E27FC236}">
                      <a16:creationId xmlns:a16="http://schemas.microsoft.com/office/drawing/2014/main" id="{1B5D2410-672C-45DA-8D75-6707E05466EC}"/>
                    </a:ext>
                  </a:extLst>
                </p:cNvPr>
                <p:cNvCxnSpPr>
                  <a:stCxn id="60" idx="0"/>
                  <a:endCxn id="62" idx="0"/>
                </p:cNvCxnSpPr>
                <p:nvPr/>
              </p:nvCxnSpPr>
              <p:spPr>
                <a:xfrm>
                  <a:off x="3470759" y="595953"/>
                  <a:ext cx="11402" cy="1507763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chemeClr val="accent2"/>
                  </a:solidFill>
                  <a:prstDash val="solid"/>
                  <a:headEnd type="none" w="med" len="med"/>
                  <a:tailEnd type="none" w="med" len="med"/>
                </a:ln>
                <a:effectLst/>
              </p:spPr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 Box 14">
                    <a:extLst>
                      <a:ext uri="{FF2B5EF4-FFF2-40B4-BE49-F238E27FC236}">
                        <a16:creationId xmlns:a16="http://schemas.microsoft.com/office/drawing/2014/main" id="{17B9DEB3-D742-46A6-ADBE-6F0F16E90224}"/>
                      </a:ext>
                    </a:extLst>
                  </p:cNvPr>
                  <p:cNvSpPr txBox="1"/>
                  <p:nvPr/>
                </p:nvSpPr>
                <p:spPr>
                  <a:xfrm rot="19980453">
                    <a:off x="5044468" y="3212897"/>
                    <a:ext cx="409740" cy="374087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just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sz="1100" i="1" kern="0" smtClean="0">
                                  <a:solidFill>
                                    <a:srgbClr val="3333CC"/>
                                  </a:solidFill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sSubSup>
                                <m:sSubSupPr>
                                  <m:ctrlPr>
                                    <a:rPr lang="en-US" sz="1400" b="1" i="1">
                                      <a:solidFill>
                                        <a:srgbClr val="33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1" i="1" smtClean="0">
                                      <a:solidFill>
                                        <a:srgbClr val="33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n-US" sz="1400" b="1" i="1">
                                      <a:solidFill>
                                        <a:srgbClr val="33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  <m:r>
                                    <a:rPr lang="en-US" sz="1400" b="1" i="1" smtClean="0">
                                      <a:solidFill>
                                        <a:srgbClr val="33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𝒍</m:t>
                                  </m:r>
                                </m:sub>
                                <m:sup>
                                  <m:r>
                                    <a:rPr lang="en-US" sz="1400" b="1" i="1" smtClean="0">
                                      <a:solidFill>
                                        <a:srgbClr val="33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sup>
                              </m:sSubSup>
                            </m:e>
                          </m:acc>
                        </m:oMath>
                      </m:oMathPara>
                    </a14:m>
                    <a:endParaRPr lang="en-US" sz="1400" kern="0" dirty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endParaRPr>
                  </a:p>
                </p:txBody>
              </p:sp>
            </mc:Choice>
            <mc:Fallback xmlns="">
              <p:sp>
                <p:nvSpPr>
                  <p:cNvPr id="45" name="Text Box 14">
                    <a:extLst>
                      <a:ext uri="{FF2B5EF4-FFF2-40B4-BE49-F238E27FC236}">
                        <a16:creationId xmlns:a16="http://schemas.microsoft.com/office/drawing/2014/main" id="{17B9DEB3-D742-46A6-ADBE-6F0F16E9022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9980453">
                    <a:off x="5044468" y="3212897"/>
                    <a:ext cx="409740" cy="37408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6" name="Arc 45">
                <a:extLst>
                  <a:ext uri="{FF2B5EF4-FFF2-40B4-BE49-F238E27FC236}">
                    <a16:creationId xmlns:a16="http://schemas.microsoft.com/office/drawing/2014/main" id="{36AEE164-A68B-4C3B-B6A1-7863C867C93D}"/>
                  </a:ext>
                </a:extLst>
              </p:cNvPr>
              <p:cNvSpPr/>
              <p:nvPr/>
            </p:nvSpPr>
            <p:spPr>
              <a:xfrm rot="20792638" flipV="1">
                <a:off x="4861971" y="2744241"/>
                <a:ext cx="459241" cy="438705"/>
              </a:xfrm>
              <a:prstGeom prst="arc">
                <a:avLst>
                  <a:gd name="adj1" fmla="val 689332"/>
                  <a:gd name="adj2" fmla="val 10149529"/>
                </a:avLst>
              </a:prstGeom>
              <a:noFill/>
              <a:ln w="9525" cap="flat" cmpd="sng" algn="ctr">
                <a:solidFill>
                  <a:schemeClr val="accent2"/>
                </a:solidFill>
                <a:prstDash val="solid"/>
                <a:headEnd type="triangle" w="med" len="med"/>
                <a:tailEnd type="none" w="med" len="me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>
                  <a:lnSpc>
                    <a:spcPct val="200000"/>
                  </a:lnSpc>
                  <a:defRPr/>
                </a:pPr>
                <a:r>
                  <a:rPr lang="en-CA" sz="1400" kern="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US" sz="1400" kern="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3050485" y="6538019"/>
            <a:ext cx="9764727" cy="715477"/>
            <a:chOff x="3050485" y="6538019"/>
            <a:chExt cx="9764727" cy="7154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5105794" y="6880509"/>
                  <a:ext cx="577338" cy="3729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1" i="1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1" i="1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</a:rPr>
                              <m:t>𝑪𝒓</m:t>
                            </m:r>
                          </m:sub>
                          <m:sup>
                            <m:r>
                              <a:rPr lang="en-US" b="1" i="1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</a:rPr>
                              <m:t>𝑪𝒍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05794" y="6880509"/>
                  <a:ext cx="577338" cy="372987"/>
                </a:xfrm>
                <a:prstGeom prst="rect">
                  <a:avLst/>
                </a:prstGeom>
                <a:blipFill>
                  <a:blip r:embed="rId10"/>
                  <a:stretch>
                    <a:fillRect b="-16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Right Brace 4"/>
            <p:cNvSpPr/>
            <p:nvPr/>
          </p:nvSpPr>
          <p:spPr bwMode="auto">
            <a:xfrm rot="5400000">
              <a:off x="5285085" y="4312454"/>
              <a:ext cx="267001" cy="4736202"/>
            </a:xfrm>
            <a:prstGeom prst="rightBrace">
              <a:avLst>
                <a:gd name="adj1" fmla="val 0"/>
                <a:gd name="adj2" fmla="val 50000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/>
                <p:cNvSpPr/>
                <p:nvPr/>
              </p:nvSpPr>
              <p:spPr>
                <a:xfrm>
                  <a:off x="10058119" y="6871477"/>
                  <a:ext cx="614207" cy="3729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1" i="1" smtClean="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1" i="1" smtClean="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</a:rPr>
                              <m:t>𝑪𝒓</m:t>
                            </m:r>
                          </m:sub>
                          <m:sup>
                            <m:r>
                              <a:rPr lang="en-US" b="1" i="1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</a:rPr>
                              <m:t>𝑪𝒍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Rectangle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8119" y="6871477"/>
                  <a:ext cx="614207" cy="372987"/>
                </a:xfrm>
                <a:prstGeom prst="rect">
                  <a:avLst/>
                </a:prstGeom>
                <a:blipFill>
                  <a:blip r:embed="rId11"/>
                  <a:stretch>
                    <a:fillRect b="-32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Right Brace 34"/>
            <p:cNvSpPr/>
            <p:nvPr/>
          </p:nvSpPr>
          <p:spPr bwMode="auto">
            <a:xfrm rot="5400000">
              <a:off x="10275509" y="4265320"/>
              <a:ext cx="267003" cy="4812402"/>
            </a:xfrm>
            <a:prstGeom prst="rightBrace">
              <a:avLst>
                <a:gd name="adj1" fmla="val 0"/>
                <a:gd name="adj2" fmla="val 50000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842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2C0B152D-E004-4B24-BFE5-D36E10ABD116}"/>
              </a:ext>
            </a:extLst>
          </p:cNvPr>
          <p:cNvSpPr/>
          <p:nvPr/>
        </p:nvSpPr>
        <p:spPr>
          <a:xfrm>
            <a:off x="247936" y="5310744"/>
            <a:ext cx="5071464" cy="1593293"/>
          </a:xfrm>
          <a:prstGeom prst="rect">
            <a:avLst/>
          </a:prstGeom>
          <a:solidFill>
            <a:schemeClr val="accent5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="horz" wrap="square" lIns="100796" tIns="50398" rIns="100796" bIns="503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CA" sz="22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3. Compute the image space coordinates by backward projection using the IOPs and mounting parameters at </a:t>
            </a:r>
            <a:r>
              <a:rPr lang="en-CA" sz="2200" b="1" i="1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</a:t>
            </a:r>
            <a:r>
              <a:rPr lang="en-CA" sz="2200" b="1" i="1" baseline="-250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1 </a:t>
            </a:r>
            <a:r>
              <a:rPr lang="en-CA" sz="22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for the other camera 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6603A45C-8F6D-495E-A387-E4DFD49BAA35}"/>
              </a:ext>
            </a:extLst>
          </p:cNvPr>
          <p:cNvSpPr/>
          <p:nvPr/>
        </p:nvSpPr>
        <p:spPr>
          <a:xfrm>
            <a:off x="257426" y="3364745"/>
            <a:ext cx="5068225" cy="1844867"/>
          </a:xfrm>
          <a:prstGeom prst="rect">
            <a:avLst/>
          </a:prstGeom>
          <a:solidFill>
            <a:schemeClr val="accent5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="horz" wrap="square" lIns="100796" tIns="50398" rIns="100796" bIns="503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102"/>
              </a:spcAft>
            </a:pPr>
            <a:r>
              <a:rPr lang="en-CA" sz="22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2. Use the IOPs at </a:t>
            </a:r>
            <a:r>
              <a:rPr lang="en-CA" sz="2200" b="1" i="1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</a:t>
            </a:r>
            <a:r>
              <a:rPr lang="en-CA" sz="2200" b="1" i="1" baseline="-250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1</a:t>
            </a:r>
            <a:r>
              <a:rPr lang="en-CA" sz="22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to remove the distortions at the grid vertices and compute object space coordinates by forward projection at different depth levels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3568983-0A30-49B9-AE70-4C10E58DD985}"/>
              </a:ext>
            </a:extLst>
          </p:cNvPr>
          <p:cNvSpPr/>
          <p:nvPr/>
        </p:nvSpPr>
        <p:spPr>
          <a:xfrm>
            <a:off x="253053" y="1471784"/>
            <a:ext cx="5068226" cy="1791829"/>
          </a:xfrm>
          <a:prstGeom prst="rect">
            <a:avLst/>
          </a:prstGeom>
          <a:solidFill>
            <a:schemeClr val="accent5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="horz" wrap="square" lIns="100796" tIns="50398" rIns="100796" bIns="503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102"/>
              </a:spcAft>
            </a:pPr>
            <a:r>
              <a:rPr lang="en-CA" sz="22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1. Define synthetic regular grid in the image space for a given camera (reference camera)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Stability Analysis Procedure: Initial Steps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290B365-927B-41E0-B5A5-F4779EAC6727}"/>
              </a:ext>
            </a:extLst>
          </p:cNvPr>
          <p:cNvGrpSpPr/>
          <p:nvPr/>
        </p:nvGrpSpPr>
        <p:grpSpPr>
          <a:xfrm>
            <a:off x="5504348" y="1471784"/>
            <a:ext cx="6285522" cy="4902016"/>
            <a:chOff x="5367170" y="1206544"/>
            <a:chExt cx="6285522" cy="4902016"/>
          </a:xfrm>
        </p:grpSpPr>
        <p:sp>
          <p:nvSpPr>
            <p:cNvPr id="5" name="TextBox 4"/>
            <p:cNvSpPr txBox="1"/>
            <p:nvPr/>
          </p:nvSpPr>
          <p:spPr>
            <a:xfrm>
              <a:off x="5367170" y="5340825"/>
              <a:ext cx="689612" cy="693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Depth </a:t>
              </a:r>
            </a:p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Range </a:t>
              </a:r>
            </a:p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Levels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6102159" y="1589338"/>
              <a:ext cx="4146889" cy="377750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305276" y="5396757"/>
              <a:ext cx="5254992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370934" y="5990722"/>
              <a:ext cx="5254992" cy="0"/>
            </a:xfrm>
            <a:prstGeom prst="line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370934" y="5727932"/>
              <a:ext cx="5254992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10621223" y="5686347"/>
              <a:ext cx="135693" cy="131457"/>
            </a:xfrm>
            <a:prstGeom prst="ellipse">
              <a:avLst/>
            </a:prstGeom>
            <a:solidFill>
              <a:srgbClr val="F3F4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0916760" y="5946328"/>
              <a:ext cx="135693" cy="131457"/>
            </a:xfrm>
            <a:prstGeom prst="ellipse">
              <a:avLst/>
            </a:prstGeom>
            <a:solidFill>
              <a:srgbClr val="F3F4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0229175" y="5347595"/>
              <a:ext cx="135693" cy="131457"/>
            </a:xfrm>
            <a:prstGeom prst="ellipse">
              <a:avLst/>
            </a:prstGeom>
            <a:solidFill>
              <a:srgbClr val="F3F4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Left Brace 18"/>
            <p:cNvSpPr/>
            <p:nvPr/>
          </p:nvSpPr>
          <p:spPr>
            <a:xfrm>
              <a:off x="6026133" y="5336373"/>
              <a:ext cx="279143" cy="772187"/>
            </a:xfrm>
            <a:prstGeom prst="lef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5566414" y="2184088"/>
              <a:ext cx="1970252" cy="53297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 flipV="1">
              <a:off x="6097560" y="1581971"/>
              <a:ext cx="99505" cy="96735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6883761" y="2274704"/>
              <a:ext cx="135693" cy="13145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Arrow Connector 27"/>
            <p:cNvCxnSpPr>
              <a:stCxn id="18" idx="5"/>
            </p:cNvCxnSpPr>
            <p:nvPr/>
          </p:nvCxnSpPr>
          <p:spPr>
            <a:xfrm>
              <a:off x="10344996" y="5459800"/>
              <a:ext cx="301968" cy="26813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16" idx="5"/>
            </p:cNvCxnSpPr>
            <p:nvPr/>
          </p:nvCxnSpPr>
          <p:spPr>
            <a:xfrm>
              <a:off x="10737044" y="5798552"/>
              <a:ext cx="210380" cy="19217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6629207" y="2355374"/>
              <a:ext cx="123357" cy="10864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586832" y="3302890"/>
              <a:ext cx="123357" cy="10864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5583912" y="3589954"/>
              <a:ext cx="123357" cy="9876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 rot="2541486">
              <a:off x="7814792" y="3490756"/>
              <a:ext cx="1619353" cy="29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Forward Projection 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746873" y="3207368"/>
              <a:ext cx="1609736" cy="29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Original grid vertex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746873" y="3497255"/>
              <a:ext cx="2077812" cy="29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Distortion-free grid vertex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1010583" y="5762419"/>
              <a:ext cx="642109" cy="264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M3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348252" y="5167689"/>
              <a:ext cx="642109" cy="264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M1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730941" y="5482620"/>
              <a:ext cx="642109" cy="264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660131" y="1206544"/>
              <a:ext cx="679994" cy="349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 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(t</a:t>
              </a:r>
              <a:r>
                <a:rPr lang="en-US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2592280">
              <a:off x="7871280" y="3612445"/>
              <a:ext cx="774571" cy="29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IOP</a:t>
              </a:r>
              <a:r>
                <a:rPr lang="en-US" sz="1400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1400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(t</a:t>
              </a:r>
              <a:r>
                <a:rPr lang="en-US" sz="1400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1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C801399-C091-411A-A840-8BC9EB0F3470}"/>
              </a:ext>
            </a:extLst>
          </p:cNvPr>
          <p:cNvGrpSpPr/>
          <p:nvPr/>
        </p:nvGrpSpPr>
        <p:grpSpPr>
          <a:xfrm>
            <a:off x="6228827" y="1345181"/>
            <a:ext cx="6973652" cy="4977381"/>
            <a:chOff x="6228827" y="1345181"/>
            <a:chExt cx="6973652" cy="4977381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6228827" y="1847145"/>
              <a:ext cx="655601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/>
                <p:cNvSpPr/>
                <p:nvPr/>
              </p:nvSpPr>
              <p:spPr>
                <a:xfrm>
                  <a:off x="8517643" y="1345181"/>
                  <a:ext cx="2533238" cy="82867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𝑐𝑗</m:t>
                          </m:r>
                        </m:sub>
                        <m:sup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𝑐𝑖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   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𝑐𝑗</m:t>
                          </m:r>
                        </m:sub>
                        <m:sup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𝑐𝑖</m:t>
                          </m:r>
                        </m:sup>
                      </m:sSubSup>
                      <m:r>
                        <a:rPr lang="en-US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en-US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</a:p>
              </p:txBody>
            </p:sp>
          </mc:Choice>
          <mc:Fallback xmlns="">
            <p:sp>
              <p:nvSpPr>
                <p:cNvPr id="45" name="Rectangle 4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7643" y="1345181"/>
                  <a:ext cx="2533238" cy="82867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470B17B4-FCD3-4C48-9DF9-66A695D7246F}"/>
                </a:ext>
              </a:extLst>
            </p:cNvPr>
            <p:cNvGrpSpPr/>
            <p:nvPr/>
          </p:nvGrpSpPr>
          <p:grpSpPr>
            <a:xfrm>
              <a:off x="10474775" y="1451115"/>
              <a:ext cx="2727704" cy="4871447"/>
              <a:chOff x="7984505" y="1451115"/>
              <a:chExt cx="2727704" cy="4871447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10294572" y="1824469"/>
                <a:ext cx="59703" cy="5382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 flipV="1">
                <a:off x="7984505" y="1851471"/>
                <a:ext cx="2315041" cy="380487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V="1">
                <a:off x="8411577" y="1847145"/>
                <a:ext cx="1904553" cy="408616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>
                <a:endCxn id="6" idx="7"/>
              </p:cNvCxnSpPr>
              <p:nvPr/>
            </p:nvCxnSpPr>
            <p:spPr>
              <a:xfrm flipV="1">
                <a:off x="8674111" y="1832353"/>
                <a:ext cx="1671420" cy="4490209"/>
              </a:xfrm>
              <a:prstGeom prst="straightConnector1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8674111" y="2650938"/>
                <a:ext cx="2038098" cy="4441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Oval 23"/>
              <p:cNvSpPr/>
              <p:nvPr/>
            </p:nvSpPr>
            <p:spPr>
              <a:xfrm>
                <a:off x="10107238" y="2925371"/>
                <a:ext cx="87944" cy="8235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9620892" y="2834798"/>
                <a:ext cx="92680" cy="8162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9770480" y="2854960"/>
                <a:ext cx="92680" cy="8162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9885574" y="2880980"/>
                <a:ext cx="92680" cy="8162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 rot="18101182">
                <a:off x="7969877" y="3744158"/>
                <a:ext cx="1741182" cy="2927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Backward Projection 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9994671" y="1451115"/>
                <a:ext cx="700833" cy="3499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(t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 rot="17966524">
                <a:off x="8675865" y="3989201"/>
                <a:ext cx="788999" cy="2927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IOP</a:t>
                </a:r>
                <a:r>
                  <a:rPr lang="en-US" sz="1400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r>
                  <a:rPr lang="en-US" sz="1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(t</a:t>
                </a:r>
                <a:r>
                  <a:rPr lang="en-US" sz="1400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1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1400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9996582" y="2908401"/>
                <a:ext cx="87944" cy="8235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10211828" y="2946890"/>
                <a:ext cx="87944" cy="8235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530D942A-7E51-4D5A-A21F-498012E177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174" b="7636"/>
          <a:stretch/>
        </p:blipFill>
        <p:spPr>
          <a:xfrm>
            <a:off x="9812135" y="1143141"/>
            <a:ext cx="3438241" cy="255968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D1ADA6E-61B5-4104-B4B9-081ADF4418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358" b="8621"/>
          <a:stretch/>
        </p:blipFill>
        <p:spPr>
          <a:xfrm>
            <a:off x="5575414" y="1269445"/>
            <a:ext cx="3228129" cy="2402828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D9D2FAC0-2BC8-4E57-B234-8DC6C209BE06}"/>
              </a:ext>
            </a:extLst>
          </p:cNvPr>
          <p:cNvSpPr txBox="1"/>
          <p:nvPr/>
        </p:nvSpPr>
        <p:spPr>
          <a:xfrm>
            <a:off x="5511160" y="6787662"/>
            <a:ext cx="6795930" cy="77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Habib, Ayman, Ivan </a:t>
            </a:r>
            <a:r>
              <a:rPr lang="en-US" sz="1600" dirty="0" err="1"/>
              <a:t>Detchev</a:t>
            </a:r>
            <a:r>
              <a:rPr lang="en-US" sz="1600" dirty="0"/>
              <a:t>, and </a:t>
            </a:r>
            <a:r>
              <a:rPr lang="en-US" sz="1600" dirty="0" err="1"/>
              <a:t>Eunju</a:t>
            </a:r>
            <a:r>
              <a:rPr lang="en-US" sz="1600" dirty="0"/>
              <a:t> </a:t>
            </a:r>
            <a:r>
              <a:rPr lang="en-US" sz="1600" dirty="0" err="1"/>
              <a:t>Kwak</a:t>
            </a:r>
            <a:r>
              <a:rPr lang="en-US" sz="1600" dirty="0"/>
              <a:t>. "Stability analysis for a multi-camera photogrammetric system." </a:t>
            </a:r>
            <a:r>
              <a:rPr lang="en-US" sz="1600" i="1" dirty="0"/>
              <a:t>Sensors</a:t>
            </a:r>
            <a:r>
              <a:rPr lang="en-US" sz="1600" dirty="0"/>
              <a:t> 14, no. 8 (2014): 15084-15112.</a:t>
            </a:r>
          </a:p>
        </p:txBody>
      </p:sp>
    </p:spTree>
    <p:extLst>
      <p:ext uri="{BB962C8B-B14F-4D97-AF65-F5344CB8AC3E}">
        <p14:creationId xmlns:p14="http://schemas.microsoft.com/office/powerpoint/2010/main" val="84850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4" grpId="0" animBg="1"/>
      <p:bldP spid="5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Stability Analysis Procedure – 1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94" y="1225139"/>
            <a:ext cx="13356610" cy="5933558"/>
          </a:xfrm>
        </p:spPr>
        <p:txBody>
          <a:bodyPr/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i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Approach: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Combination of Forward and Backward Projections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191325-A10C-463A-A291-932AED9EAF50}"/>
              </a:ext>
            </a:extLst>
          </p:cNvPr>
          <p:cNvGrpSpPr/>
          <p:nvPr/>
        </p:nvGrpSpPr>
        <p:grpSpPr>
          <a:xfrm>
            <a:off x="6026805" y="1544959"/>
            <a:ext cx="7587232" cy="5046892"/>
            <a:chOff x="5788731" y="1722437"/>
            <a:chExt cx="7587232" cy="504689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A1AF11F-F7B0-4294-B371-836E7E0E50F4}"/>
                </a:ext>
              </a:extLst>
            </p:cNvPr>
            <p:cNvGrpSpPr/>
            <p:nvPr/>
          </p:nvGrpSpPr>
          <p:grpSpPr>
            <a:xfrm>
              <a:off x="5788731" y="2314184"/>
              <a:ext cx="7587232" cy="4455145"/>
              <a:chOff x="3316310" y="2288037"/>
              <a:chExt cx="7587232" cy="4455145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9863985" y="3781351"/>
                <a:ext cx="122837" cy="111236"/>
              </a:xfrm>
              <a:prstGeom prst="ellipse">
                <a:avLst/>
              </a:prstGeom>
              <a:solidFill>
                <a:schemeClr val="bg1"/>
              </a:solidFill>
              <a:ln w="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>
                <a:off x="3316310" y="2288037"/>
                <a:ext cx="7011293" cy="88149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>
                <a:cxnSpLocks/>
              </p:cNvCxnSpPr>
              <p:nvPr/>
            </p:nvCxnSpPr>
            <p:spPr>
              <a:xfrm flipV="1">
                <a:off x="6544422" y="3169535"/>
                <a:ext cx="3785072" cy="357364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8863952" y="3382157"/>
                <a:ext cx="1900688" cy="82075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/>
              <p:cNvSpPr/>
              <p:nvPr/>
            </p:nvSpPr>
            <p:spPr>
              <a:xfrm>
                <a:off x="9665898" y="3696982"/>
                <a:ext cx="101518" cy="9193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 rot="19096203">
                <a:off x="7134256" y="4764021"/>
                <a:ext cx="2177725" cy="3513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Backward Projection 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0164531" y="2807675"/>
                <a:ext cx="713444" cy="3513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1" dirty="0" err="1"/>
                  <a:t>C</a:t>
                </a:r>
                <a:r>
                  <a:rPr lang="en-US" sz="1600" i="1" baseline="-25000" dirty="0" err="1"/>
                  <a:t>j</a:t>
                </a:r>
                <a:r>
                  <a:rPr lang="en-US" sz="1600" i="1" dirty="0"/>
                  <a:t> (t</a:t>
                </a:r>
                <a:r>
                  <a:rPr lang="en-US" sz="1600" i="1" baseline="-25000" dirty="0"/>
                  <a:t>2</a:t>
                </a:r>
                <a:r>
                  <a:rPr lang="en-US" sz="1600" i="1" dirty="0"/>
                  <a:t>)</a:t>
                </a:r>
                <a:endParaRPr lang="en-US" sz="1600" i="1" baseline="-25000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 rot="18905127">
                <a:off x="8108021" y="4931030"/>
                <a:ext cx="871708" cy="301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i="1" dirty="0" err="1"/>
                  <a:t>IOP</a:t>
                </a:r>
                <a:r>
                  <a:rPr lang="en-US" sz="1100" i="1" baseline="-25000" dirty="0" err="1"/>
                  <a:t>j</a:t>
                </a:r>
                <a:r>
                  <a:rPr lang="en-US" sz="1100" i="1" dirty="0"/>
                  <a:t> (t</a:t>
                </a:r>
                <a:r>
                  <a:rPr lang="en-US" sz="1100" i="1" baseline="-25000" dirty="0"/>
                  <a:t>2</a:t>
                </a:r>
                <a:r>
                  <a:rPr lang="en-US" sz="1100" i="1" dirty="0"/>
                  <a:t>)</a:t>
                </a:r>
                <a:endParaRPr lang="en-US" sz="1100" i="1" baseline="-25000" dirty="0"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 flipV="1">
                <a:off x="10179643" y="3182505"/>
                <a:ext cx="147960" cy="77169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Rectangle 34"/>
                  <p:cNvSpPr/>
                  <p:nvPr/>
                </p:nvSpPr>
                <p:spPr>
                  <a:xfrm rot="409613">
                    <a:off x="7894075" y="2576207"/>
                    <a:ext cx="2522553" cy="76495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𝑐𝑗</m:t>
                            </m:r>
                          </m:sub>
                          <m:sup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𝑐𝑖</m:t>
                            </m:r>
                          </m:sup>
                        </m:sSubSup>
                        <m:d>
                          <m:dPr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a14:m>
                    <a:r>
                      <a: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     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𝑐𝑗</m:t>
                            </m:r>
                          </m:sub>
                          <m:sup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𝑐𝑖</m:t>
                            </m:r>
                          </m:sup>
                        </m:sSubSup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6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a14:m>
                    <a:r>
                      <a: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endParaRPr lang="en-US" sz="16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marL="0" marR="0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:r>
                      <a: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 </a:t>
                    </a:r>
                  </a:p>
                </p:txBody>
              </p:sp>
            </mc:Choice>
            <mc:Fallback xmlns="">
              <p:sp>
                <p:nvSpPr>
                  <p:cNvPr id="35" name="Rectangle 3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409613">
                    <a:off x="7894075" y="2576207"/>
                    <a:ext cx="2522553" cy="76495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Rectangle 42"/>
                  <p:cNvSpPr/>
                  <p:nvPr/>
                </p:nvSpPr>
                <p:spPr>
                  <a:xfrm>
                    <a:off x="9179929" y="4116659"/>
                    <a:ext cx="1723613" cy="37343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[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sup>
                        </m:sSubSup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a14:m>
                    <a:r>
                      <a:rPr lang="en-US" sz="1600" dirty="0"/>
                      <a:t> ,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sup>
                        </m:sSubSup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a14:m>
                    <a:r>
                      <a:rPr lang="en-US" sz="1600" dirty="0"/>
                      <a:t>]</a:t>
                    </a:r>
                  </a:p>
                </p:txBody>
              </p:sp>
            </mc:Choice>
            <mc:Fallback xmlns="">
              <p:sp>
                <p:nvSpPr>
                  <p:cNvPr id="43" name="Rectangle 4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79929" y="4116659"/>
                    <a:ext cx="1723613" cy="37343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355" r="-1064" b="-1451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89E8B65-B2FC-4391-B21C-0FEEB37D4E4B}"/>
                </a:ext>
              </a:extLst>
            </p:cNvPr>
            <p:cNvGrpSpPr/>
            <p:nvPr/>
          </p:nvGrpSpPr>
          <p:grpSpPr>
            <a:xfrm>
              <a:off x="5836204" y="1722437"/>
              <a:ext cx="4945511" cy="5008584"/>
              <a:chOff x="5836204" y="1722437"/>
              <a:chExt cx="4945511" cy="5008584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6FD83825-C80F-47DD-9714-26E560B2327C}"/>
                  </a:ext>
                </a:extLst>
              </p:cNvPr>
              <p:cNvGrpSpPr/>
              <p:nvPr/>
            </p:nvGrpSpPr>
            <p:grpSpPr>
              <a:xfrm>
                <a:off x="8206879" y="1722437"/>
                <a:ext cx="2574836" cy="5008584"/>
                <a:chOff x="8206879" y="1722437"/>
                <a:chExt cx="2574836" cy="5008584"/>
              </a:xfrm>
            </p:grpSpPr>
            <p:sp>
              <p:nvSpPr>
                <p:cNvPr id="6" name="Oval 5"/>
                <p:cNvSpPr/>
                <p:nvPr/>
              </p:nvSpPr>
              <p:spPr>
                <a:xfrm>
                  <a:off x="9728696" y="3344208"/>
                  <a:ext cx="122837" cy="111236"/>
                </a:xfrm>
                <a:prstGeom prst="ellipse">
                  <a:avLst/>
                </a:prstGeom>
                <a:solidFill>
                  <a:schemeClr val="bg1"/>
                </a:solidFill>
                <a:ln w="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9949594" y="3395659"/>
                  <a:ext cx="101518" cy="91930"/>
                </a:xfrm>
                <a:prstGeom prst="ellipse">
                  <a:avLst/>
                </a:prstGeom>
                <a:solidFill>
                  <a:schemeClr val="tx1"/>
                </a:solidFill>
                <a:ln w="222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/>
                </a:p>
              </p:txBody>
            </p:sp>
            <p:cxnSp>
              <p:nvCxnSpPr>
                <p:cNvPr id="40" name="Straight Connector 39"/>
                <p:cNvCxnSpPr/>
                <p:nvPr/>
              </p:nvCxnSpPr>
              <p:spPr>
                <a:xfrm flipV="1">
                  <a:off x="10254992" y="2161203"/>
                  <a:ext cx="163887" cy="134727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/>
                <p:cNvCxnSpPr/>
                <p:nvPr/>
              </p:nvCxnSpPr>
              <p:spPr>
                <a:xfrm flipV="1">
                  <a:off x="9006919" y="2080828"/>
                  <a:ext cx="1411959" cy="4650193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9267556" y="3268734"/>
                  <a:ext cx="1514159" cy="38222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/>
                <p:cNvSpPr txBox="1"/>
                <p:nvPr/>
              </p:nvSpPr>
              <p:spPr>
                <a:xfrm>
                  <a:off x="9924595" y="1722437"/>
                  <a:ext cx="647262" cy="3200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i="1" dirty="0" err="1"/>
                    <a:t>C</a:t>
                  </a:r>
                  <a:r>
                    <a:rPr lang="en-US" sz="1400" i="1" baseline="-25000" dirty="0" err="1"/>
                    <a:t>j</a:t>
                  </a:r>
                  <a:r>
                    <a:rPr lang="en-US" sz="1400" i="1" dirty="0"/>
                    <a:t> (t</a:t>
                  </a:r>
                  <a:r>
                    <a:rPr lang="en-US" sz="1400" i="1" baseline="-25000" dirty="0"/>
                    <a:t>1</a:t>
                  </a:r>
                  <a:r>
                    <a:rPr lang="en-US" sz="1400" i="1" dirty="0"/>
                    <a:t>)</a:t>
                  </a:r>
                  <a:endParaRPr lang="en-US" sz="1400" i="1" baseline="-25000" dirty="0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 rot="17185286">
                  <a:off x="9309396" y="4572857"/>
                  <a:ext cx="981986" cy="3316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i="1" dirty="0" err="1"/>
                    <a:t>IOP</a:t>
                  </a:r>
                  <a:r>
                    <a:rPr lang="en-US" sz="1600" i="1" baseline="-25000" dirty="0" err="1"/>
                    <a:t>j</a:t>
                  </a:r>
                  <a:r>
                    <a:rPr lang="en-US" sz="1600" i="1" dirty="0"/>
                    <a:t> (t</a:t>
                  </a:r>
                  <a:r>
                    <a:rPr lang="en-US" sz="1600" i="1" baseline="-25000" dirty="0"/>
                    <a:t>1</a:t>
                  </a:r>
                  <a:r>
                    <a:rPr lang="en-US" sz="1600" i="1" dirty="0"/>
                    <a:t>)</a:t>
                  </a:r>
                  <a:endParaRPr lang="en-US" sz="1600" i="1" baseline="-25000" dirty="0"/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 rot="17186271">
                  <a:off x="8435545" y="4587614"/>
                  <a:ext cx="2042501" cy="30212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Backward Projection 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2" name="Rectangle 41"/>
                    <p:cNvSpPr/>
                    <p:nvPr/>
                  </p:nvSpPr>
                  <p:spPr>
                    <a:xfrm>
                      <a:off x="8206879" y="3445128"/>
                      <a:ext cx="1714124" cy="373436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p>
                          </m:sSubSup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oMath>
                      </a14:m>
                      <a:r>
                        <a:rPr lang="en-US" sz="1600" dirty="0"/>
                        <a:t> , </a:t>
                      </a:r>
                      <a14:m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p>
                          </m:sSubSup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oMath>
                      </a14:m>
                      <a:r>
                        <a:rPr lang="en-US" sz="1600" dirty="0"/>
                        <a:t>]</a:t>
                      </a:r>
                    </a:p>
                  </p:txBody>
                </p:sp>
              </mc:Choice>
              <mc:Fallback xmlns="">
                <p:sp>
                  <p:nvSpPr>
                    <p:cNvPr id="42" name="Rectangle 41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206879" y="3445128"/>
                      <a:ext cx="1714124" cy="373436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r="-1068" b="-1639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Rectangle 26"/>
                  <p:cNvSpPr/>
                  <p:nvPr/>
                </p:nvSpPr>
                <p:spPr>
                  <a:xfrm rot="21445281">
                    <a:off x="6809650" y="1740567"/>
                    <a:ext cx="2522553" cy="83649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𝑐𝑗</m:t>
                            </m:r>
                          </m:sub>
                          <m:sup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𝑐𝑖</m:t>
                            </m:r>
                          </m:sup>
                        </m:sSubSup>
                        <m:d>
                          <m:dPr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a14:m>
                    <a:r>
                      <a: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     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𝑐𝑗</m:t>
                            </m:r>
                          </m:sub>
                          <m:sup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𝑐𝑖</m:t>
                            </m:r>
                          </m:sup>
                        </m:sSubSup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a14:m>
                    <a:r>
                      <a: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endParaRPr lang="en-US" sz="16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marL="0" marR="0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:r>
                      <a: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 </a:t>
                    </a:r>
                  </a:p>
                </p:txBody>
              </p:sp>
            </mc:Choice>
            <mc:Fallback xmlns="">
              <p:sp>
                <p:nvSpPr>
                  <p:cNvPr id="27" name="Rectangle 2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21445281">
                    <a:off x="6809650" y="1740567"/>
                    <a:ext cx="2522553" cy="83649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3" name="Straight Arrow Connector 32"/>
              <p:cNvCxnSpPr/>
              <p:nvPr/>
            </p:nvCxnSpPr>
            <p:spPr>
              <a:xfrm flipV="1">
                <a:off x="5836204" y="2103769"/>
                <a:ext cx="4602867" cy="18373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6BCDEEB-B38B-4698-8F4D-B5C98A59EEDA}"/>
              </a:ext>
            </a:extLst>
          </p:cNvPr>
          <p:cNvGrpSpPr/>
          <p:nvPr/>
        </p:nvGrpSpPr>
        <p:grpSpPr>
          <a:xfrm>
            <a:off x="5216443" y="1735689"/>
            <a:ext cx="6358487" cy="5206150"/>
            <a:chOff x="4906995" y="1887020"/>
            <a:chExt cx="6358487" cy="5206150"/>
          </a:xfrm>
        </p:grpSpPr>
        <p:sp>
          <p:nvSpPr>
            <p:cNvPr id="14" name="Oval 13"/>
            <p:cNvSpPr/>
            <p:nvPr/>
          </p:nvSpPr>
          <p:spPr>
            <a:xfrm>
              <a:off x="8870035" y="6670444"/>
              <a:ext cx="135121" cy="134595"/>
            </a:xfrm>
            <a:prstGeom prst="ellipse">
              <a:avLst/>
            </a:prstGeom>
            <a:solidFill>
              <a:srgbClr val="F3F4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7" name="Oval 6"/>
            <p:cNvSpPr/>
            <p:nvPr/>
          </p:nvSpPr>
          <p:spPr>
            <a:xfrm>
              <a:off x="6144344" y="3072138"/>
              <a:ext cx="122837" cy="111236"/>
            </a:xfrm>
            <a:prstGeom prst="ellipse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cxnSp>
          <p:nvCxnSpPr>
            <p:cNvPr id="10" name="Straight Arrow Connector 9"/>
            <p:cNvCxnSpPr>
              <a:endCxn id="14" idx="1"/>
            </p:cNvCxnSpPr>
            <p:nvPr/>
          </p:nvCxnSpPr>
          <p:spPr>
            <a:xfrm>
              <a:off x="5765014" y="2245958"/>
              <a:ext cx="3129638" cy="445775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032655" y="6752423"/>
              <a:ext cx="5232827" cy="0"/>
            </a:xfrm>
            <a:prstGeom prst="line">
              <a:avLst/>
            </a:prstGeom>
            <a:ln w="222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5231529" y="2854906"/>
              <a:ext cx="1961942" cy="545701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5768110" y="2263181"/>
              <a:ext cx="119284" cy="931539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6304214" y="3025324"/>
              <a:ext cx="111669" cy="12236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20" name="TextBox 19"/>
            <p:cNvSpPr txBox="1"/>
            <p:nvPr/>
          </p:nvSpPr>
          <p:spPr>
            <a:xfrm rot="3223387">
              <a:off x="6502254" y="4412162"/>
              <a:ext cx="2145924" cy="331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Forward Projection 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4947527" y="4916891"/>
              <a:ext cx="2732126" cy="648163"/>
              <a:chOff x="2774955" y="3631727"/>
              <a:chExt cx="2101108" cy="537692"/>
            </a:xfrm>
          </p:grpSpPr>
          <p:sp>
            <p:nvSpPr>
              <p:cNvPr id="45" name="Oval 44"/>
              <p:cNvSpPr/>
              <p:nvPr/>
            </p:nvSpPr>
            <p:spPr>
              <a:xfrm>
                <a:off x="2777191" y="3712861"/>
                <a:ext cx="94466" cy="9227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2774955" y="3956684"/>
                <a:ext cx="94466" cy="8388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2899749" y="3631727"/>
                <a:ext cx="1513155" cy="2914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Original grid vertex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2899749" y="3877948"/>
                <a:ext cx="1976314" cy="2914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Distortion-free grid vertex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5395264" y="1887020"/>
              <a:ext cx="627095" cy="321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c</a:t>
              </a:r>
              <a:r>
                <a:rPr lang="en-US" sz="1600" i="1" baseline="-25000" dirty="0"/>
                <a:t>i </a:t>
              </a:r>
              <a:r>
                <a:rPr lang="en-US" sz="1600" i="1" dirty="0"/>
                <a:t>(t</a:t>
              </a:r>
              <a:r>
                <a:rPr lang="en-US" sz="1600" i="1" baseline="-25000" dirty="0"/>
                <a:t>1</a:t>
              </a:r>
              <a:r>
                <a:rPr lang="en-US" sz="1600" i="1" dirty="0"/>
                <a:t>)</a:t>
              </a:r>
              <a:endParaRPr lang="en-US" sz="1600" i="1" baseline="-25000" dirty="0"/>
            </a:p>
          </p:txBody>
        </p:sp>
        <p:sp>
          <p:nvSpPr>
            <p:cNvPr id="25" name="TextBox 24"/>
            <p:cNvSpPr txBox="1"/>
            <p:nvPr/>
          </p:nvSpPr>
          <p:spPr>
            <a:xfrm rot="3432959">
              <a:off x="6817375" y="4519830"/>
              <a:ext cx="960951" cy="331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err="1"/>
                <a:t>IOP</a:t>
              </a:r>
              <a:r>
                <a:rPr lang="en-US" sz="1600" i="1" baseline="-25000" dirty="0" err="1"/>
                <a:t>i</a:t>
              </a:r>
              <a:r>
                <a:rPr lang="en-US" sz="1600" i="1" baseline="-25000" dirty="0"/>
                <a:t> </a:t>
              </a:r>
              <a:r>
                <a:rPr lang="en-US" sz="1600" i="1" dirty="0"/>
                <a:t>(t</a:t>
              </a:r>
              <a:r>
                <a:rPr lang="en-US" sz="1600" i="1" baseline="-25000" dirty="0"/>
                <a:t>1</a:t>
              </a:r>
              <a:r>
                <a:rPr lang="en-US" sz="1600" i="1" dirty="0"/>
                <a:t>)</a:t>
              </a:r>
              <a:endParaRPr lang="en-US" sz="1600" i="1" baseline="-250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426428" y="6480627"/>
              <a:ext cx="392290" cy="301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M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398760" y="6794120"/>
              <a:ext cx="1105164" cy="2990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9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100" baseline="-25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Y</a:t>
              </a:r>
              <a:r>
                <a:rPr lang="en-US" sz="1100" baseline="-25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Z</a:t>
              </a:r>
              <a:r>
                <a:rPr lang="en-US" sz="1100" baseline="-25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endParaRPr lang="en-US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/>
                <p:cNvSpPr/>
                <p:nvPr/>
              </p:nvSpPr>
              <p:spPr>
                <a:xfrm>
                  <a:off x="4906995" y="3421941"/>
                  <a:ext cx="1686039" cy="3422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</m:sSubSup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1600" dirty="0"/>
                    <a:t> ,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</m:sSubSup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1600" dirty="0"/>
                    <a:t>]</a:t>
                  </a:r>
                </a:p>
              </p:txBody>
            </p:sp>
          </mc:Choice>
          <mc:Fallback xmlns="">
            <p:sp>
              <p:nvSpPr>
                <p:cNvPr id="44" name="Rectangle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06995" y="3421941"/>
                  <a:ext cx="1686039" cy="342210"/>
                </a:xfrm>
                <a:prstGeom prst="rect">
                  <a:avLst/>
                </a:prstGeom>
                <a:blipFill>
                  <a:blip r:embed="rId7"/>
                  <a:stretch>
                    <a:fillRect l="-362" t="-5357" r="-1087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F9DE1F2-A87C-4AF7-9170-2A91FF8B99F9}"/>
                  </a:ext>
                </a:extLst>
              </p:cNvPr>
              <p:cNvSpPr/>
              <p:nvPr/>
            </p:nvSpPr>
            <p:spPr>
              <a:xfrm>
                <a:off x="247936" y="5576428"/>
                <a:ext cx="4516901" cy="1859727"/>
              </a:xfrm>
              <a:prstGeom prst="rect">
                <a:avLst/>
              </a:prstGeom>
              <a:solidFill>
                <a:schemeClr val="accent5"/>
              </a:solidFill>
              <a:ln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100796" tIns="50398" rIns="100796" bIns="5039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CA" sz="2200" dirty="0">
                    <a:latin typeface="Times New Roman" panose="02020603050405020304" pitchFamily="18" charset="0"/>
                    <a:ea typeface="宋体"/>
                    <a:cs typeface="Times New Roman" panose="02020603050405020304" pitchFamily="18" charset="0"/>
                  </a:rPr>
                  <a:t>3. Compute RMSE for: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24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 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p>
                    </m:sSubSup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p>
                    </m:sSubSup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24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 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p>
                    </m:sSubSup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p>
                    </m:sSubSup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F9DE1F2-A87C-4AF7-9170-2A91FF8B99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936" y="5576428"/>
                <a:ext cx="4516901" cy="185972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Rectangle 53">
            <a:extLst>
              <a:ext uri="{FF2B5EF4-FFF2-40B4-BE49-F238E27FC236}">
                <a16:creationId xmlns:a16="http://schemas.microsoft.com/office/drawing/2014/main" id="{53F67256-2DC8-499B-8F1B-531F90542954}"/>
              </a:ext>
            </a:extLst>
          </p:cNvPr>
          <p:cNvSpPr/>
          <p:nvPr/>
        </p:nvSpPr>
        <p:spPr>
          <a:xfrm>
            <a:off x="257427" y="3630429"/>
            <a:ext cx="4514016" cy="1844867"/>
          </a:xfrm>
          <a:prstGeom prst="rect">
            <a:avLst/>
          </a:prstGeom>
          <a:solidFill>
            <a:schemeClr val="accent5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="horz" wrap="square" lIns="100796" tIns="50398" rIns="100796" bIns="503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CA" sz="22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2. Compute the image space coordinates for the other cameras (</a:t>
            </a:r>
            <a:r>
              <a:rPr lang="en-CA" sz="2200" b="1" i="1" dirty="0" err="1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</a:t>
            </a:r>
            <a:r>
              <a:rPr lang="en-CA" sz="2200" b="1" i="1" baseline="-25000" dirty="0" err="1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j</a:t>
            </a:r>
            <a:r>
              <a:rPr lang="en-CA" sz="22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) by backward projection using their IOPs and mounting parameters </a:t>
            </a:r>
            <a:r>
              <a:rPr lang="en-CA" sz="2200" dirty="0">
                <a:solidFill>
                  <a:schemeClr val="tx1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– </a:t>
            </a:r>
            <a:r>
              <a:rPr lang="en-CA" sz="2200" b="1" dirty="0">
                <a:solidFill>
                  <a:schemeClr val="tx1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for two different time epochs (</a:t>
            </a:r>
            <a:r>
              <a:rPr lang="en-CA" sz="2200" b="1" i="1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</a:t>
            </a:r>
            <a:r>
              <a:rPr lang="en-CA" sz="2200" b="1" i="1" baseline="-250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1,</a:t>
            </a:r>
            <a:r>
              <a:rPr lang="en-CA" sz="2200" b="1" i="1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t</a:t>
            </a:r>
            <a:r>
              <a:rPr lang="en-CA" sz="2200" b="1" i="1" baseline="-250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2</a:t>
            </a:r>
            <a:r>
              <a:rPr lang="en-CA" sz="2200" b="1" i="1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)</a:t>
            </a:r>
            <a:endParaRPr lang="en-CA" sz="2200" b="1" dirty="0">
              <a:solidFill>
                <a:schemeClr val="tx1"/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F0B40F6-AF40-4A47-BE39-70B71F9CD1CF}"/>
              </a:ext>
            </a:extLst>
          </p:cNvPr>
          <p:cNvSpPr/>
          <p:nvPr/>
        </p:nvSpPr>
        <p:spPr>
          <a:xfrm>
            <a:off x="253053" y="1737468"/>
            <a:ext cx="4514017" cy="1791829"/>
          </a:xfrm>
          <a:prstGeom prst="rect">
            <a:avLst/>
          </a:prstGeom>
          <a:solidFill>
            <a:schemeClr val="accent5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="horz" wrap="square" lIns="100796" tIns="50398" rIns="100796" bIns="503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102"/>
              </a:spcAft>
            </a:pPr>
            <a:r>
              <a:rPr lang="en-CA" sz="22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1. For the first camera (</a:t>
            </a:r>
            <a:r>
              <a:rPr lang="en-CA" sz="2200" b="1" i="1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</a:t>
            </a:r>
            <a:r>
              <a:rPr lang="en-CA" sz="2200" b="1" i="1" baseline="-250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i</a:t>
            </a:r>
            <a:r>
              <a:rPr lang="en-CA" sz="22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), use the IOPs at </a:t>
            </a:r>
            <a:r>
              <a:rPr lang="en-CA" sz="2200" b="1" i="1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</a:t>
            </a:r>
            <a:r>
              <a:rPr lang="en-CA" sz="2200" b="1" i="1" baseline="-250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1</a:t>
            </a:r>
            <a:r>
              <a:rPr lang="en-CA" sz="2200" b="1" i="1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CA" sz="22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to compute object space coordinates by forward projection at different depth levels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4288655" y="6291322"/>
            <a:ext cx="4881496" cy="1048226"/>
          </a:xfrm>
          <a:prstGeom prst="round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marR="0" indent="-28575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</a:rPr>
              <a:t>The smaller the RMSE is,</a:t>
            </a:r>
            <a:r>
              <a:rPr kumimoji="0" lang="en-US" sz="2000" b="1" i="0" u="none" strike="noStrike" cap="none" normalizeH="0" dirty="0">
                <a:ln>
                  <a:noFill/>
                </a:ln>
                <a:effectLst/>
              </a:rPr>
              <a:t> the better.</a:t>
            </a:r>
          </a:p>
          <a:p>
            <a:pPr marL="285750" marR="0" indent="-28575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</a:pPr>
            <a:r>
              <a:rPr lang="en-US" sz="2000" b="1" dirty="0"/>
              <a:t>For a stable system, the RMSE should be within the noise level.</a:t>
            </a:r>
            <a:endParaRPr kumimoji="0" lang="en-US" sz="2000" b="1" i="0" u="none" strike="noStrike" cap="none" normalizeH="0" dirty="0">
              <a:ln>
                <a:noFill/>
              </a:ln>
              <a:effectLst/>
            </a:endParaRPr>
          </a:p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55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Times New Roman" panose="02020603050405020304" pitchFamily="18" charset="0"/>
              </a:rPr>
              <a:t>Stability Analysis Procedure – 2</a:t>
            </a:r>
            <a:r>
              <a:rPr lang="en-US" baseline="30000" dirty="0">
                <a:cs typeface="Times New Roman" panose="02020603050405020304" pitchFamily="18" charset="0"/>
              </a:rPr>
              <a:t>nd</a:t>
            </a:r>
            <a:r>
              <a:rPr lang="en-US" dirty="0">
                <a:cs typeface="Times New Roman" panose="02020603050405020304" pitchFamily="18" charset="0"/>
              </a:rPr>
              <a:t>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i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Approach: </a:t>
            </a:r>
            <a:r>
              <a:rPr lang="en-US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 Space Parallax in Image Units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67EE010-8792-486B-9BAC-C2926031EC4D}"/>
              </a:ext>
            </a:extLst>
          </p:cNvPr>
          <p:cNvGrpSpPr/>
          <p:nvPr/>
        </p:nvGrpSpPr>
        <p:grpSpPr>
          <a:xfrm>
            <a:off x="553739" y="2047507"/>
            <a:ext cx="4459526" cy="4764111"/>
            <a:chOff x="783405" y="1979983"/>
            <a:chExt cx="4459526" cy="4764111"/>
          </a:xfrm>
        </p:grpSpPr>
        <p:cxnSp>
          <p:nvCxnSpPr>
            <p:cNvPr id="127" name="Straight Arrow Connector 126"/>
            <p:cNvCxnSpPr/>
            <p:nvPr/>
          </p:nvCxnSpPr>
          <p:spPr>
            <a:xfrm flipV="1">
              <a:off x="3876191" y="2382667"/>
              <a:ext cx="910910" cy="358588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Oval 128"/>
            <p:cNvSpPr/>
            <p:nvPr/>
          </p:nvSpPr>
          <p:spPr>
            <a:xfrm>
              <a:off x="4341835" y="3356891"/>
              <a:ext cx="79246" cy="85777"/>
            </a:xfrm>
            <a:prstGeom prst="ellipse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30" name="Oval 129"/>
            <p:cNvSpPr/>
            <p:nvPr/>
          </p:nvSpPr>
          <p:spPr>
            <a:xfrm>
              <a:off x="2067368" y="3187983"/>
              <a:ext cx="79246" cy="85777"/>
            </a:xfrm>
            <a:prstGeom prst="ellipse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31" name="Oval 130"/>
            <p:cNvSpPr/>
            <p:nvPr/>
          </p:nvSpPr>
          <p:spPr>
            <a:xfrm>
              <a:off x="1800012" y="2527133"/>
              <a:ext cx="46409" cy="514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cxnSp>
          <p:nvCxnSpPr>
            <p:cNvPr id="132" name="Straight Arrow Connector 131"/>
            <p:cNvCxnSpPr>
              <a:endCxn id="133" idx="1"/>
            </p:cNvCxnSpPr>
            <p:nvPr/>
          </p:nvCxnSpPr>
          <p:spPr>
            <a:xfrm>
              <a:off x="1822648" y="2550893"/>
              <a:ext cx="2019052" cy="343749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Oval 132"/>
            <p:cNvSpPr/>
            <p:nvPr/>
          </p:nvSpPr>
          <p:spPr>
            <a:xfrm>
              <a:off x="3828933" y="5973185"/>
              <a:ext cx="87172" cy="103790"/>
            </a:xfrm>
            <a:prstGeom prst="ellipse">
              <a:avLst/>
            </a:prstGeom>
            <a:solidFill>
              <a:srgbClr val="F3F4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cxnSp>
          <p:nvCxnSpPr>
            <p:cNvPr id="134" name="Straight Connector 133"/>
            <p:cNvCxnSpPr/>
            <p:nvPr/>
          </p:nvCxnSpPr>
          <p:spPr>
            <a:xfrm flipV="1">
              <a:off x="1478475" y="3020470"/>
              <a:ext cx="1265725" cy="420804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flipH="1" flipV="1">
              <a:off x="1824644" y="2564175"/>
              <a:ext cx="76954" cy="718334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Oval 135"/>
            <p:cNvSpPr/>
            <p:nvPr/>
          </p:nvSpPr>
          <p:spPr>
            <a:xfrm>
              <a:off x="2170505" y="3151883"/>
              <a:ext cx="72041" cy="9435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37" name="TextBox 136"/>
            <p:cNvSpPr txBox="1"/>
            <p:nvPr/>
          </p:nvSpPr>
          <p:spPr>
            <a:xfrm rot="3516824">
              <a:off x="2128853" y="4252413"/>
              <a:ext cx="1962397" cy="321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Forward Projection 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548391" y="2179287"/>
              <a:ext cx="627095" cy="321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c</a:t>
              </a:r>
              <a:r>
                <a:rPr lang="en-US" sz="1600" i="1" baseline="-25000" dirty="0"/>
                <a:t>i </a:t>
              </a:r>
              <a:r>
                <a:rPr lang="en-US" sz="1600" i="1" dirty="0"/>
                <a:t>(t</a:t>
              </a:r>
              <a:r>
                <a:rPr lang="en-US" sz="1600" i="1" baseline="-25000" dirty="0"/>
                <a:t>1</a:t>
              </a:r>
              <a:r>
                <a:rPr lang="en-US" sz="1600" i="1" dirty="0"/>
                <a:t>)</a:t>
              </a:r>
              <a:endParaRPr lang="en-US" sz="1600" i="1" baseline="-25000" dirty="0"/>
            </a:p>
          </p:txBody>
        </p:sp>
        <p:sp>
          <p:nvSpPr>
            <p:cNvPr id="139" name="TextBox 138"/>
            <p:cNvSpPr txBox="1"/>
            <p:nvPr/>
          </p:nvSpPr>
          <p:spPr>
            <a:xfrm rot="3432959">
              <a:off x="2372157" y="4271548"/>
              <a:ext cx="878766" cy="321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err="1"/>
                <a:t>IOP</a:t>
              </a:r>
              <a:r>
                <a:rPr lang="en-US" sz="1600" i="1" baseline="-25000" dirty="0" err="1"/>
                <a:t>i</a:t>
              </a:r>
              <a:r>
                <a:rPr lang="en-US" sz="1600" i="1" baseline="-25000" dirty="0"/>
                <a:t> </a:t>
              </a:r>
              <a:r>
                <a:rPr lang="en-US" sz="1600" i="1" dirty="0"/>
                <a:t>(t</a:t>
              </a:r>
              <a:r>
                <a:rPr lang="en-US" sz="1600" i="1" baseline="-25000" dirty="0"/>
                <a:t>1</a:t>
              </a:r>
              <a:r>
                <a:rPr lang="en-US" sz="1600" i="1" dirty="0"/>
                <a:t>)</a:t>
              </a:r>
              <a:endParaRPr lang="en-US" sz="1600" i="1" baseline="-25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Rectangle 139"/>
                <p:cNvSpPr/>
                <p:nvPr/>
              </p:nvSpPr>
              <p:spPr>
                <a:xfrm rot="21445281">
                  <a:off x="2458505" y="2055273"/>
                  <a:ext cx="1905471" cy="7649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𝑐𝑗</m:t>
                          </m:r>
                        </m:sub>
                        <m:sup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𝑐𝑖</m:t>
                          </m:r>
                        </m:sup>
                      </m:sSubSup>
                      <m:d>
                        <m:d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1600" dirty="0"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   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𝑐𝑗</m:t>
                          </m:r>
                        </m:sub>
                        <m:sup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𝑐𝑖</m:t>
                          </m:r>
                        </m:sup>
                      </m:sSubSup>
                      <m:r>
                        <a:rPr lang="en-US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1600" dirty="0"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en-US" sz="1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6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</a:p>
              </p:txBody>
            </p:sp>
          </mc:Choice>
          <mc:Fallback xmlns="">
            <p:sp>
              <p:nvSpPr>
                <p:cNvPr id="140" name="Rectangle 13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1445281">
                  <a:off x="2458505" y="2055273"/>
                  <a:ext cx="1905471" cy="76495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1" name="TextBox 140"/>
            <p:cNvSpPr txBox="1"/>
            <p:nvPr/>
          </p:nvSpPr>
          <p:spPr>
            <a:xfrm>
              <a:off x="3432762" y="5857826"/>
              <a:ext cx="356189" cy="321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M</a:t>
              </a:r>
            </a:p>
          </p:txBody>
        </p:sp>
        <p:sp>
          <p:nvSpPr>
            <p:cNvPr id="142" name="Oval 141"/>
            <p:cNvSpPr/>
            <p:nvPr/>
          </p:nvSpPr>
          <p:spPr>
            <a:xfrm>
              <a:off x="4765517" y="2371065"/>
              <a:ext cx="38355" cy="4249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cxnSp>
          <p:nvCxnSpPr>
            <p:cNvPr id="143" name="Straight Arrow Connector 142"/>
            <p:cNvCxnSpPr/>
            <p:nvPr/>
          </p:nvCxnSpPr>
          <p:spPr>
            <a:xfrm flipV="1">
              <a:off x="1830638" y="2400358"/>
              <a:ext cx="2969488" cy="14168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>
              <a:off x="4044337" y="3298692"/>
              <a:ext cx="976842" cy="294741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xtBox 144"/>
            <p:cNvSpPr txBox="1"/>
            <p:nvPr/>
          </p:nvSpPr>
          <p:spPr>
            <a:xfrm>
              <a:off x="4551716" y="1979983"/>
              <a:ext cx="691215" cy="321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err="1"/>
                <a:t>C</a:t>
              </a:r>
              <a:r>
                <a:rPr lang="en-US" sz="1600" i="1" baseline="-25000" dirty="0" err="1"/>
                <a:t>j</a:t>
              </a:r>
              <a:r>
                <a:rPr lang="en-US" sz="1600" i="1" dirty="0"/>
                <a:t> (t</a:t>
              </a:r>
              <a:r>
                <a:rPr lang="en-US" sz="1600" i="1" baseline="-25000" dirty="0"/>
                <a:t>1</a:t>
              </a:r>
              <a:r>
                <a:rPr lang="en-US" sz="1600" i="1" dirty="0"/>
                <a:t>)</a:t>
              </a:r>
              <a:endParaRPr lang="en-US" sz="1600" i="1" baseline="-25000" dirty="0"/>
            </a:p>
          </p:txBody>
        </p:sp>
        <p:sp>
          <p:nvSpPr>
            <p:cNvPr id="146" name="Oval 145"/>
            <p:cNvSpPr/>
            <p:nvPr/>
          </p:nvSpPr>
          <p:spPr>
            <a:xfrm>
              <a:off x="4484346" y="3396567"/>
              <a:ext cx="65493" cy="70890"/>
            </a:xfrm>
            <a:prstGeom prst="ellips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47" name="TextBox 146"/>
            <p:cNvSpPr txBox="1"/>
            <p:nvPr/>
          </p:nvSpPr>
          <p:spPr>
            <a:xfrm rot="17185286">
              <a:off x="3939085" y="4271548"/>
              <a:ext cx="898002" cy="321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err="1"/>
                <a:t>IOP</a:t>
              </a:r>
              <a:r>
                <a:rPr lang="en-US" sz="1600" i="1" baseline="-25000" dirty="0" err="1"/>
                <a:t>j</a:t>
              </a:r>
              <a:r>
                <a:rPr lang="en-US" sz="1600" i="1" dirty="0"/>
                <a:t> (t</a:t>
              </a:r>
              <a:r>
                <a:rPr lang="en-US" sz="1600" i="1" baseline="-25000" dirty="0"/>
                <a:t>1</a:t>
              </a:r>
              <a:r>
                <a:rPr lang="en-US" sz="1600" i="1" dirty="0"/>
                <a:t>)</a:t>
              </a:r>
              <a:endParaRPr lang="en-US" sz="1600" i="1" baseline="-25000" dirty="0"/>
            </a:p>
          </p:txBody>
        </p:sp>
        <p:sp>
          <p:nvSpPr>
            <p:cNvPr id="148" name="TextBox 147"/>
            <p:cNvSpPr txBox="1"/>
            <p:nvPr/>
          </p:nvSpPr>
          <p:spPr>
            <a:xfrm rot="17109339">
              <a:off x="3039092" y="4436612"/>
              <a:ext cx="2109873" cy="321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Backward Projection </a:t>
              </a:r>
            </a:p>
          </p:txBody>
        </p:sp>
        <p:cxnSp>
          <p:nvCxnSpPr>
            <p:cNvPr id="149" name="Straight Connector 148"/>
            <p:cNvCxnSpPr/>
            <p:nvPr/>
          </p:nvCxnSpPr>
          <p:spPr>
            <a:xfrm flipV="1">
              <a:off x="4681372" y="2444646"/>
              <a:ext cx="105731" cy="1038921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Rectangle 149"/>
                <p:cNvSpPr/>
                <p:nvPr/>
              </p:nvSpPr>
              <p:spPr>
                <a:xfrm>
                  <a:off x="2719661" y="3323402"/>
                  <a:ext cx="1714124" cy="37343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1600" dirty="0"/>
                    <a:t> ,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1600" dirty="0"/>
                    <a:t>]</a:t>
                  </a:r>
                </a:p>
              </p:txBody>
            </p:sp>
          </mc:Choice>
          <mc:Fallback xmlns="">
            <p:sp>
              <p:nvSpPr>
                <p:cNvPr id="150" name="Rectangle 1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9661" y="3323402"/>
                  <a:ext cx="1714124" cy="373436"/>
                </a:xfrm>
                <a:prstGeom prst="rect">
                  <a:avLst/>
                </a:prstGeom>
                <a:blipFill>
                  <a:blip r:embed="rId4"/>
                  <a:stretch>
                    <a:fillRect r="-709" b="-145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1" name="Rectangle 150"/>
                <p:cNvSpPr/>
                <p:nvPr/>
              </p:nvSpPr>
              <p:spPr>
                <a:xfrm>
                  <a:off x="783405" y="3536681"/>
                  <a:ext cx="1686039" cy="3422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</m:sSubSup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1600" dirty="0"/>
                    <a:t> ,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</m:sSubSup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1600" dirty="0"/>
                    <a:t>]</a:t>
                  </a:r>
                </a:p>
              </p:txBody>
            </p:sp>
          </mc:Choice>
          <mc:Fallback xmlns="">
            <p:sp>
              <p:nvSpPr>
                <p:cNvPr id="151" name="Rectangle 15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405" y="3536681"/>
                  <a:ext cx="1686039" cy="342210"/>
                </a:xfrm>
                <a:prstGeom prst="rect">
                  <a:avLst/>
                </a:prstGeom>
                <a:blipFill>
                  <a:blip r:embed="rId5"/>
                  <a:stretch>
                    <a:fillRect l="-362" t="-5357" r="-1087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3" name="TextBox 182"/>
            <p:cNvSpPr txBox="1"/>
            <p:nvPr/>
          </p:nvSpPr>
          <p:spPr>
            <a:xfrm>
              <a:off x="3500845" y="6359848"/>
              <a:ext cx="557171" cy="384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(a)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418C640-6B12-4B28-80BB-2924F95907EF}"/>
              </a:ext>
            </a:extLst>
          </p:cNvPr>
          <p:cNvGrpSpPr/>
          <p:nvPr/>
        </p:nvGrpSpPr>
        <p:grpSpPr>
          <a:xfrm>
            <a:off x="6521058" y="2080320"/>
            <a:ext cx="5822547" cy="4488715"/>
            <a:chOff x="6155141" y="2120892"/>
            <a:chExt cx="5822547" cy="4488715"/>
          </a:xfrm>
        </p:grpSpPr>
        <p:sp>
          <p:nvSpPr>
            <p:cNvPr id="152" name="Oval 151"/>
            <p:cNvSpPr/>
            <p:nvPr/>
          </p:nvSpPr>
          <p:spPr>
            <a:xfrm>
              <a:off x="10638621" y="3460153"/>
              <a:ext cx="103647" cy="76528"/>
            </a:xfrm>
            <a:prstGeom prst="ellipse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53" name="Oval 152"/>
            <p:cNvSpPr/>
            <p:nvPr/>
          </p:nvSpPr>
          <p:spPr>
            <a:xfrm>
              <a:off x="7326158" y="3246874"/>
              <a:ext cx="103647" cy="76528"/>
            </a:xfrm>
            <a:prstGeom prst="ellipse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cxnSp>
          <p:nvCxnSpPr>
            <p:cNvPr id="154" name="Straight Arrow Connector 153"/>
            <p:cNvCxnSpPr/>
            <p:nvPr/>
          </p:nvCxnSpPr>
          <p:spPr>
            <a:xfrm>
              <a:off x="7047891" y="2528395"/>
              <a:ext cx="1873552" cy="300625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>
              <a:off x="8963246" y="5740036"/>
              <a:ext cx="685803" cy="1433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flipV="1">
              <a:off x="6555947" y="3097425"/>
              <a:ext cx="1655440" cy="375429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flipH="1" flipV="1">
              <a:off x="7061220" y="2525016"/>
              <a:ext cx="48130" cy="806193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Oval 157"/>
            <p:cNvSpPr/>
            <p:nvPr/>
          </p:nvSpPr>
          <p:spPr>
            <a:xfrm>
              <a:off x="7461053" y="3214668"/>
              <a:ext cx="94223" cy="841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59" name="TextBox 158"/>
            <p:cNvSpPr txBox="1"/>
            <p:nvPr/>
          </p:nvSpPr>
          <p:spPr>
            <a:xfrm rot="3513963">
              <a:off x="7438448" y="4274517"/>
              <a:ext cx="1962397" cy="321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Forward Projection </a:t>
              </a: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6697299" y="2170135"/>
              <a:ext cx="627095" cy="321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c</a:t>
              </a:r>
              <a:r>
                <a:rPr lang="en-US" sz="1600" i="1" baseline="-25000" dirty="0"/>
                <a:t>i </a:t>
              </a:r>
              <a:r>
                <a:rPr lang="en-US" sz="1600" i="1" dirty="0"/>
                <a:t>(t</a:t>
              </a:r>
              <a:r>
                <a:rPr lang="en-US" sz="1600" i="1" baseline="-25000" dirty="0"/>
                <a:t>2</a:t>
              </a:r>
              <a:r>
                <a:rPr lang="en-US" sz="1600" i="1" dirty="0"/>
                <a:t>)</a:t>
              </a:r>
              <a:endParaRPr lang="en-US" sz="1600" i="1" baseline="-25000" dirty="0"/>
            </a:p>
          </p:txBody>
        </p:sp>
        <p:sp>
          <p:nvSpPr>
            <p:cNvPr id="161" name="TextBox 160"/>
            <p:cNvSpPr txBox="1"/>
            <p:nvPr/>
          </p:nvSpPr>
          <p:spPr>
            <a:xfrm rot="3395645">
              <a:off x="7520318" y="4268910"/>
              <a:ext cx="878766" cy="321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err="1"/>
                <a:t>IOP</a:t>
              </a:r>
              <a:r>
                <a:rPr lang="en-US" sz="1600" i="1" baseline="-25000" dirty="0" err="1"/>
                <a:t>i</a:t>
              </a:r>
              <a:r>
                <a:rPr lang="en-US" sz="1600" i="1" baseline="-25000" dirty="0"/>
                <a:t> </a:t>
              </a:r>
              <a:r>
                <a:rPr lang="en-US" sz="1600" i="1" dirty="0"/>
                <a:t>(t</a:t>
              </a:r>
              <a:r>
                <a:rPr lang="en-US" sz="1600" i="1" baseline="-25000" dirty="0"/>
                <a:t>2</a:t>
              </a:r>
              <a:r>
                <a:rPr lang="en-US" sz="1600" i="1" dirty="0"/>
                <a:t>)</a:t>
              </a:r>
              <a:endParaRPr lang="en-US" sz="1600" i="1" baseline="-25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2" name="Rectangle 161"/>
                <p:cNvSpPr/>
                <p:nvPr/>
              </p:nvSpPr>
              <p:spPr>
                <a:xfrm>
                  <a:off x="8229320" y="2120892"/>
                  <a:ext cx="2128471" cy="7649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𝑐𝑗</m:t>
                          </m:r>
                        </m:sub>
                        <m:sup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𝑐𝑖</m:t>
                          </m:r>
                        </m:sup>
                      </m:sSubSup>
                      <m:d>
                        <m:d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b="0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1600" dirty="0"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   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𝑐𝑗</m:t>
                          </m:r>
                        </m:sub>
                        <m:sup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𝑐𝑖</m:t>
                          </m:r>
                        </m:sup>
                      </m:sSubSup>
                      <m:r>
                        <a:rPr lang="en-US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6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1600" dirty="0"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en-US" sz="1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6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</a:p>
              </p:txBody>
            </p:sp>
          </mc:Choice>
          <mc:Fallback xmlns="">
            <p:sp>
              <p:nvSpPr>
                <p:cNvPr id="162" name="Rectangle 16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29320" y="2120892"/>
                  <a:ext cx="2128471" cy="76495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3" name="Oval 162"/>
            <p:cNvSpPr/>
            <p:nvPr/>
          </p:nvSpPr>
          <p:spPr>
            <a:xfrm>
              <a:off x="10855063" y="2518045"/>
              <a:ext cx="50164" cy="379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cxnSp>
          <p:nvCxnSpPr>
            <p:cNvPr id="164" name="Straight Arrow Connector 163"/>
            <p:cNvCxnSpPr/>
            <p:nvPr/>
          </p:nvCxnSpPr>
          <p:spPr>
            <a:xfrm flipH="1">
              <a:off x="9702775" y="2544847"/>
              <a:ext cx="1175159" cy="316564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/>
            <p:cNvCxnSpPr/>
            <p:nvPr/>
          </p:nvCxnSpPr>
          <p:spPr>
            <a:xfrm>
              <a:off x="7050770" y="2532916"/>
              <a:ext cx="3849561" cy="1126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>
              <a:off x="9944296" y="3349787"/>
              <a:ext cx="1277612" cy="26296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TextBox 166"/>
            <p:cNvSpPr txBox="1"/>
            <p:nvPr/>
          </p:nvSpPr>
          <p:spPr>
            <a:xfrm>
              <a:off x="10457160" y="2166146"/>
              <a:ext cx="691215" cy="321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err="1"/>
                <a:t>C</a:t>
              </a:r>
              <a:r>
                <a:rPr lang="en-US" sz="1600" i="1" baseline="-25000" dirty="0" err="1"/>
                <a:t>j</a:t>
              </a:r>
              <a:r>
                <a:rPr lang="en-US" sz="1600" i="1" dirty="0"/>
                <a:t> (t</a:t>
              </a:r>
              <a:r>
                <a:rPr lang="en-US" sz="1600" i="1" baseline="-25000" dirty="0"/>
                <a:t>2</a:t>
              </a:r>
              <a:r>
                <a:rPr lang="en-US" sz="1600" i="1" dirty="0"/>
                <a:t>)</a:t>
              </a:r>
              <a:endParaRPr lang="en-US" sz="1600" i="1" baseline="-25000" dirty="0"/>
            </a:p>
          </p:txBody>
        </p:sp>
        <p:sp>
          <p:nvSpPr>
            <p:cNvPr id="168" name="Oval 167"/>
            <p:cNvSpPr/>
            <p:nvPr/>
          </p:nvSpPr>
          <p:spPr>
            <a:xfrm>
              <a:off x="10487321" y="3432967"/>
              <a:ext cx="85659" cy="63246"/>
            </a:xfrm>
            <a:prstGeom prst="ellips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69" name="TextBox 168"/>
            <p:cNvSpPr txBox="1"/>
            <p:nvPr/>
          </p:nvSpPr>
          <p:spPr>
            <a:xfrm rot="17325663">
              <a:off x="9885833" y="4470765"/>
              <a:ext cx="898002" cy="321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err="1"/>
                <a:t>IOP</a:t>
              </a:r>
              <a:r>
                <a:rPr lang="en-US" sz="1600" i="1" baseline="-25000" dirty="0" err="1"/>
                <a:t>j</a:t>
              </a:r>
              <a:r>
                <a:rPr lang="en-US" sz="1600" i="1" dirty="0"/>
                <a:t> (t</a:t>
              </a:r>
              <a:r>
                <a:rPr lang="en-US" sz="1600" i="1" baseline="-25000" dirty="0"/>
                <a:t>2</a:t>
              </a:r>
              <a:r>
                <a:rPr lang="en-US" sz="1600" i="1" dirty="0"/>
                <a:t>)</a:t>
              </a:r>
              <a:endParaRPr lang="en-US" sz="1600" i="1" baseline="-25000" dirty="0"/>
            </a:p>
          </p:txBody>
        </p:sp>
        <p:sp>
          <p:nvSpPr>
            <p:cNvPr id="170" name="TextBox 169"/>
            <p:cNvSpPr txBox="1"/>
            <p:nvPr/>
          </p:nvSpPr>
          <p:spPr>
            <a:xfrm rot="17402239">
              <a:off x="9016937" y="4418756"/>
              <a:ext cx="1962397" cy="321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Forward Projection </a:t>
              </a:r>
            </a:p>
          </p:txBody>
        </p:sp>
        <p:cxnSp>
          <p:nvCxnSpPr>
            <p:cNvPr id="171" name="Straight Connector 170"/>
            <p:cNvCxnSpPr/>
            <p:nvPr/>
          </p:nvCxnSpPr>
          <p:spPr>
            <a:xfrm flipV="1">
              <a:off x="10290482" y="2556614"/>
              <a:ext cx="585239" cy="853125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2" name="Rectangle 171"/>
                <p:cNvSpPr/>
                <p:nvPr/>
              </p:nvSpPr>
              <p:spPr>
                <a:xfrm>
                  <a:off x="8748351" y="3470269"/>
                  <a:ext cx="1723613" cy="37343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1600" dirty="0"/>
                    <a:t> ,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1600" dirty="0"/>
                    <a:t>]</a:t>
                  </a:r>
                </a:p>
              </p:txBody>
            </p:sp>
          </mc:Choice>
          <mc:Fallback xmlns="">
            <p:sp>
              <p:nvSpPr>
                <p:cNvPr id="172" name="Rectangle 17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8351" y="3470269"/>
                  <a:ext cx="1723613" cy="373436"/>
                </a:xfrm>
                <a:prstGeom prst="rect">
                  <a:avLst/>
                </a:prstGeom>
                <a:blipFill>
                  <a:blip r:embed="rId7"/>
                  <a:stretch>
                    <a:fillRect r="-1060" b="-163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3" name="Rectangle 172"/>
                <p:cNvSpPr/>
                <p:nvPr/>
              </p:nvSpPr>
              <p:spPr>
                <a:xfrm>
                  <a:off x="6155141" y="3507163"/>
                  <a:ext cx="1695529" cy="3422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</m:sSubSup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1600" dirty="0"/>
                    <a:t> ,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</m:sSubSup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1600" dirty="0"/>
                    <a:t>]</a:t>
                  </a:r>
                </a:p>
              </p:txBody>
            </p:sp>
          </mc:Choice>
          <mc:Fallback xmlns="">
            <p:sp>
              <p:nvSpPr>
                <p:cNvPr id="173" name="Rectangle 17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55141" y="3507163"/>
                  <a:ext cx="1695529" cy="342210"/>
                </a:xfrm>
                <a:prstGeom prst="rect">
                  <a:avLst/>
                </a:prstGeom>
                <a:blipFill>
                  <a:blip r:embed="rId8"/>
                  <a:stretch>
                    <a:fillRect l="-360" t="-5357" r="-360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4" name="Oval 173"/>
            <p:cNvSpPr/>
            <p:nvPr/>
          </p:nvSpPr>
          <p:spPr>
            <a:xfrm>
              <a:off x="8901420" y="5511278"/>
              <a:ext cx="77187" cy="71094"/>
            </a:xfrm>
            <a:prstGeom prst="ellipse">
              <a:avLst/>
            </a:prstGeom>
            <a:solidFill>
              <a:srgbClr val="F3F4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75" name="Oval 174"/>
            <p:cNvSpPr/>
            <p:nvPr/>
          </p:nvSpPr>
          <p:spPr>
            <a:xfrm>
              <a:off x="9634751" y="5692639"/>
              <a:ext cx="77187" cy="71094"/>
            </a:xfrm>
            <a:prstGeom prst="ellipse">
              <a:avLst/>
            </a:prstGeom>
            <a:solidFill>
              <a:srgbClr val="F3F4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cxnSp>
          <p:nvCxnSpPr>
            <p:cNvPr id="176" name="Straight Connector 175"/>
            <p:cNvCxnSpPr/>
            <p:nvPr/>
          </p:nvCxnSpPr>
          <p:spPr>
            <a:xfrm flipH="1" flipV="1">
              <a:off x="8941514" y="5593002"/>
              <a:ext cx="11511" cy="164213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>
              <a:off x="8978741" y="5544200"/>
              <a:ext cx="663799" cy="180037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Oval 177"/>
            <p:cNvSpPr/>
            <p:nvPr/>
          </p:nvSpPr>
          <p:spPr bwMode="auto">
            <a:xfrm>
              <a:off x="8299460" y="5372615"/>
              <a:ext cx="1796722" cy="564904"/>
            </a:xfrm>
            <a:prstGeom prst="ellips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9137763" y="5344409"/>
              <a:ext cx="445956" cy="321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err="1"/>
                <a:t>D</a:t>
              </a:r>
              <a:r>
                <a:rPr lang="en-US" sz="1600" i="1" baseline="-25000" dirty="0" err="1"/>
                <a:t>m</a:t>
              </a:r>
              <a:endParaRPr lang="en-US" sz="1600" i="1" baseline="-25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0" name="TextBox 179"/>
                <p:cNvSpPr txBox="1"/>
                <p:nvPr/>
              </p:nvSpPr>
              <p:spPr>
                <a:xfrm>
                  <a:off x="8505021" y="5496809"/>
                  <a:ext cx="592149" cy="341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  <m:t>𝒎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sz="1600" baseline="-25000" dirty="0"/>
                </a:p>
              </p:txBody>
            </p:sp>
          </mc:Choice>
          <mc:Fallback xmlns="">
            <p:sp>
              <p:nvSpPr>
                <p:cNvPr id="180" name="TextBox 17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05021" y="5496809"/>
                  <a:ext cx="592149" cy="341888"/>
                </a:xfrm>
                <a:prstGeom prst="rect">
                  <a:avLst/>
                </a:prstGeom>
                <a:blipFill>
                  <a:blip r:embed="rId9"/>
                  <a:stretch>
                    <a:fillRect b="-3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1" name="TextBox 180"/>
                <p:cNvSpPr txBox="1"/>
                <p:nvPr/>
              </p:nvSpPr>
              <p:spPr>
                <a:xfrm>
                  <a:off x="9050827" y="5701927"/>
                  <a:ext cx="592149" cy="341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  <m:t>𝒎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sz="1600" baseline="-25000" dirty="0"/>
                </a:p>
              </p:txBody>
            </p:sp>
          </mc:Choice>
          <mc:Fallback xmlns="">
            <p:sp>
              <p:nvSpPr>
                <p:cNvPr id="181" name="TextBox 18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50827" y="5701927"/>
                  <a:ext cx="592149" cy="34188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2" name="TextBox 181"/>
            <p:cNvSpPr txBox="1"/>
            <p:nvPr/>
          </p:nvSpPr>
          <p:spPr>
            <a:xfrm>
              <a:off x="6568343" y="5651620"/>
              <a:ext cx="2121094" cy="5502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B050"/>
                  </a:solidFill>
                </a:rPr>
                <a:t>Object Space </a:t>
              </a:r>
            </a:p>
            <a:p>
              <a:pPr algn="ctr"/>
              <a:r>
                <a:rPr lang="en-US" sz="1600" dirty="0">
                  <a:solidFill>
                    <a:srgbClr val="00B050"/>
                  </a:solidFill>
                </a:rPr>
                <a:t>decomposition plane </a:t>
              </a: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9053007" y="6225361"/>
              <a:ext cx="557171" cy="384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(b)</a:t>
              </a:r>
            </a:p>
          </p:txBody>
        </p:sp>
        <p:cxnSp>
          <p:nvCxnSpPr>
            <p:cNvPr id="185" name="Straight Connector 184"/>
            <p:cNvCxnSpPr/>
            <p:nvPr/>
          </p:nvCxnSpPr>
          <p:spPr bwMode="auto">
            <a:xfrm>
              <a:off x="11221908" y="2518045"/>
              <a:ext cx="75578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6" name="Straight Arrow Connector 185"/>
            <p:cNvCxnSpPr/>
            <p:nvPr/>
          </p:nvCxnSpPr>
          <p:spPr bwMode="auto">
            <a:xfrm flipH="1">
              <a:off x="11545659" y="2518045"/>
              <a:ext cx="11369" cy="3211834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187" name="Straight Connector 186"/>
            <p:cNvCxnSpPr/>
            <p:nvPr/>
          </p:nvCxnSpPr>
          <p:spPr bwMode="auto">
            <a:xfrm>
              <a:off x="11139615" y="5715747"/>
              <a:ext cx="75578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8" name="TextBox 187"/>
            <p:cNvSpPr txBox="1"/>
            <p:nvPr/>
          </p:nvSpPr>
          <p:spPr>
            <a:xfrm>
              <a:off x="11557030" y="4000905"/>
              <a:ext cx="309700" cy="321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Z</a:t>
              </a:r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3F2EF799-31CF-44BF-AD82-52625F048B50}"/>
              </a:ext>
            </a:extLst>
          </p:cNvPr>
          <p:cNvSpPr/>
          <p:nvPr/>
        </p:nvSpPr>
        <p:spPr>
          <a:xfrm>
            <a:off x="6411495" y="3033493"/>
            <a:ext cx="6247544" cy="1844867"/>
          </a:xfrm>
          <a:prstGeom prst="rect">
            <a:avLst/>
          </a:prstGeom>
          <a:solidFill>
            <a:schemeClr val="accent5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="horz" wrap="square" lIns="100796" tIns="50398" rIns="100796" bIns="503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457200" indent="-457200">
              <a:lnSpc>
                <a:spcPct val="115000"/>
              </a:lnSpc>
              <a:spcAft>
                <a:spcPts val="0"/>
              </a:spcAft>
              <a:buAutoNum type="arabicPeriod"/>
            </a:pPr>
            <a:r>
              <a:rPr lang="en-CA" sz="22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Forward projection to compute the object space coordinates from camera (</a:t>
            </a:r>
            <a:r>
              <a:rPr lang="en-CA" sz="2200" b="1" i="1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</a:t>
            </a:r>
            <a:r>
              <a:rPr lang="en-CA" sz="2200" b="1" i="1" baseline="-250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i</a:t>
            </a:r>
            <a:r>
              <a:rPr lang="en-CA" sz="22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) using IOPs at </a:t>
            </a:r>
            <a:r>
              <a:rPr lang="en-CA" sz="2200" b="1" i="1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</a:t>
            </a:r>
            <a:r>
              <a:rPr lang="en-CA" sz="2200" b="1" i="1" baseline="-250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1</a:t>
            </a:r>
          </a:p>
          <a:p>
            <a:pPr marL="457200" indent="-457200">
              <a:lnSpc>
                <a:spcPct val="115000"/>
              </a:lnSpc>
              <a:spcAft>
                <a:spcPts val="0"/>
              </a:spcAft>
              <a:buAutoNum type="arabicPeriod"/>
            </a:pPr>
            <a:r>
              <a:rPr lang="en-CA" sz="22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Backward projection to compute the image space coordinates for camera (</a:t>
            </a:r>
            <a:r>
              <a:rPr lang="en-CA" sz="2200" b="1" i="1" dirty="0" err="1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</a:t>
            </a:r>
            <a:r>
              <a:rPr lang="en-CA" sz="2200" b="1" i="1" baseline="-25000" dirty="0" err="1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j</a:t>
            </a:r>
            <a:r>
              <a:rPr lang="en-CA" sz="22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) using IOPs and mounting parameters at </a:t>
            </a:r>
            <a:r>
              <a:rPr lang="en-CA" sz="2200" b="1" i="1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</a:t>
            </a:r>
            <a:r>
              <a:rPr lang="en-CA" sz="2200" b="1" i="1" baseline="-250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1</a:t>
            </a:r>
            <a:endParaRPr lang="en-CA" sz="2200" dirty="0"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6D8F8E0F-0BDE-441C-A4EE-4AFE09596B7C}"/>
                  </a:ext>
                </a:extLst>
              </p:cNvPr>
              <p:cNvSpPr/>
              <p:nvPr/>
            </p:nvSpPr>
            <p:spPr>
              <a:xfrm>
                <a:off x="6411495" y="5072725"/>
                <a:ext cx="6247544" cy="1300313"/>
              </a:xfrm>
              <a:prstGeom prst="rect">
                <a:avLst/>
              </a:prstGeom>
              <a:solidFill>
                <a:schemeClr val="accent5"/>
              </a:solidFill>
              <a:ln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100796" tIns="50398" rIns="100796" bIns="5039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457200" indent="-457200">
                  <a:lnSpc>
                    <a:spcPct val="115000"/>
                  </a:lnSpc>
                  <a:spcAft>
                    <a:spcPts val="0"/>
                  </a:spcAft>
                  <a:buFont typeface="+mj-lt"/>
                  <a:buAutoNum type="arabicPeriod" startAt="3"/>
                </a:pPr>
                <a:r>
                  <a:rPr lang="en-CA" sz="2200" dirty="0">
                    <a:latin typeface="Times New Roman" panose="02020603050405020304" pitchFamily="18" charset="0"/>
                    <a:ea typeface="宋体"/>
                    <a:cs typeface="Times New Roman" panose="02020603050405020304" pitchFamily="18" charset="0"/>
                  </a:rPr>
                  <a:t>Compute scale factors 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i="1"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sz="2200" b="1" i="1" dirty="0">
                            <a:latin typeface="Times New Roman" panose="02020603050405020304" pitchFamily="18" charset="0"/>
                            <a:ea typeface="宋体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CA" sz="2200" b="1" i="1" baseline="-25000" dirty="0">
                            <a:latin typeface="Times New Roman" panose="02020603050405020304" pitchFamily="18" charset="0"/>
                            <a:ea typeface="宋体"/>
                            <a:cs typeface="Times New Roman" panose="02020603050405020304" pitchFamily="18" charset="0"/>
                          </a:rPr>
                          <m:t>i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sz="2200" b="1" i="1" dirty="0">
                            <a:latin typeface="Times New Roman" panose="02020603050405020304" pitchFamily="18" charset="0"/>
                            <a:ea typeface="宋体"/>
                            <a:cs typeface="Times New Roman" panose="02020603050405020304" pitchFamily="18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US" sz="2200" b="1" i="1" baseline="-25000" dirty="0">
                            <a:latin typeface="Times New Roman" panose="02020603050405020304" pitchFamily="18" charset="0"/>
                            <a:ea typeface="宋体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i="1"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sz="2200" b="1" i="1" dirty="0">
                            <a:latin typeface="Times New Roman" panose="02020603050405020304" pitchFamily="18" charset="0"/>
                            <a:ea typeface="宋体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US" sz="2200" b="1" i="1" baseline="-25000" dirty="0" smtClean="0">
                            <a:latin typeface="Times New Roman" panose="02020603050405020304" pitchFamily="18" charset="0"/>
                            <a:ea typeface="宋体"/>
                            <a:cs typeface="Times New Roman" panose="02020603050405020304" pitchFamily="18" charset="0"/>
                          </a:rPr>
                          <m:t>j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sz="2200" b="1" i="1" dirty="0">
                            <a:latin typeface="Times New Roman" panose="02020603050405020304" pitchFamily="18" charset="0"/>
                            <a:ea typeface="宋体"/>
                            <a:cs typeface="Times New Roman" panose="02020603050405020304" pitchFamily="18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US" sz="2200" b="1" i="1" baseline="-25000" dirty="0">
                            <a:latin typeface="Times New Roman" panose="02020603050405020304" pitchFamily="18" charset="0"/>
                            <a:ea typeface="宋体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for cameras (</a:t>
                </a:r>
                <a:r>
                  <a:rPr lang="en-CA" sz="2200" b="1" i="1" dirty="0">
                    <a:latin typeface="Times New Roman" panose="02020603050405020304" pitchFamily="18" charset="0"/>
                    <a:ea typeface="宋体"/>
                    <a:cs typeface="Times New Roman" panose="02020603050405020304" pitchFamily="18" charset="0"/>
                  </a:rPr>
                  <a:t>c</a:t>
                </a:r>
                <a:r>
                  <a:rPr lang="en-CA" sz="2200" b="1" i="1" baseline="-25000" dirty="0">
                    <a:latin typeface="Times New Roman" panose="02020603050405020304" pitchFamily="18" charset="0"/>
                    <a:ea typeface="宋体"/>
                    <a:cs typeface="Times New Roman" panose="02020603050405020304" pitchFamily="18" charset="0"/>
                  </a:rPr>
                  <a:t>i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en-CA" sz="2200" b="1" i="1" dirty="0" err="1">
                    <a:latin typeface="Times New Roman" panose="02020603050405020304" pitchFamily="18" charset="0"/>
                    <a:ea typeface="宋体"/>
                    <a:cs typeface="Times New Roman" panose="02020603050405020304" pitchFamily="18" charset="0"/>
                  </a:rPr>
                  <a:t>c</a:t>
                </a:r>
                <a:r>
                  <a:rPr lang="en-CA" sz="2200" b="1" i="1" baseline="-25000" dirty="0" err="1">
                    <a:latin typeface="Times New Roman" panose="02020603050405020304" pitchFamily="18" charset="0"/>
                    <a:ea typeface="宋体"/>
                    <a:cs typeface="Times New Roman" panose="02020603050405020304" pitchFamily="18" charset="0"/>
                  </a:rPr>
                  <a:t>j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at </a:t>
                </a:r>
                <a:r>
                  <a:rPr lang="en-CA" sz="2200" b="1" i="1" dirty="0">
                    <a:latin typeface="Times New Roman" panose="02020603050405020304" pitchFamily="18" charset="0"/>
                    <a:ea typeface="宋体"/>
                    <a:cs typeface="Times New Roman" panose="02020603050405020304" pitchFamily="18" charset="0"/>
                  </a:rPr>
                  <a:t>t</a:t>
                </a:r>
                <a:r>
                  <a:rPr lang="en-CA" sz="2200" b="1" i="1" baseline="-25000" dirty="0">
                    <a:latin typeface="Times New Roman" panose="02020603050405020304" pitchFamily="18" charset="0"/>
                    <a:ea typeface="宋体"/>
                    <a:cs typeface="Times New Roman" panose="02020603050405020304" pitchFamily="18" charset="0"/>
                  </a:rPr>
                  <a:t>1</a:t>
                </a:r>
                <a:endParaRPr lang="en-CA" sz="2200" dirty="0">
                  <a:latin typeface="Times New Roman" panose="02020603050405020304" pitchFamily="18" charset="0"/>
                  <a:ea typeface="宋体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6D8F8E0F-0BDE-441C-A4EE-4AFE09596B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1495" y="5072725"/>
                <a:ext cx="6247544" cy="130031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Rectangle 71">
            <a:extLst>
              <a:ext uri="{FF2B5EF4-FFF2-40B4-BE49-F238E27FC236}">
                <a16:creationId xmlns:a16="http://schemas.microsoft.com/office/drawing/2014/main" id="{0E482701-1426-4210-932D-2BF708726F81}"/>
              </a:ext>
            </a:extLst>
          </p:cNvPr>
          <p:cNvSpPr/>
          <p:nvPr/>
        </p:nvSpPr>
        <p:spPr>
          <a:xfrm>
            <a:off x="319086" y="3020304"/>
            <a:ext cx="5698627" cy="1134300"/>
          </a:xfrm>
          <a:prstGeom prst="rect">
            <a:avLst/>
          </a:prstGeom>
          <a:solidFill>
            <a:schemeClr val="accent5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="horz" wrap="square" lIns="100796" tIns="50398" rIns="100796" bIns="503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457200" indent="-457200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4"/>
            </a:pPr>
            <a:r>
              <a:rPr lang="en-CA" sz="22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Forward projection using the scale factors and IOPs/mounting parameters at </a:t>
            </a:r>
            <a:r>
              <a:rPr lang="en-CA" sz="2200" b="1" i="1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</a:t>
            </a:r>
            <a:r>
              <a:rPr lang="en-CA" sz="2200" b="1" i="1" baseline="-250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2 </a:t>
            </a:r>
            <a:r>
              <a:rPr lang="en-CA" sz="22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Discrepancy vector (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CA" sz="22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en-CA" sz="2200" dirty="0"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82DB6BE9-9823-4578-A5ED-7C3D6C8A6A1A}"/>
                  </a:ext>
                </a:extLst>
              </p:cNvPr>
              <p:cNvSpPr/>
              <p:nvPr/>
            </p:nvSpPr>
            <p:spPr>
              <a:xfrm>
                <a:off x="319086" y="4375565"/>
                <a:ext cx="5698627" cy="2234042"/>
              </a:xfrm>
              <a:prstGeom prst="rect">
                <a:avLst/>
              </a:prstGeom>
              <a:solidFill>
                <a:schemeClr val="accent5"/>
              </a:solidFill>
              <a:ln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100796" tIns="50398" rIns="100796" bIns="5039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457200" indent="-457200">
                  <a:lnSpc>
                    <a:spcPct val="115000"/>
                  </a:lnSpc>
                  <a:spcAft>
                    <a:spcPts val="0"/>
                  </a:spcAft>
                  <a:buFont typeface="+mj-lt"/>
                  <a:buAutoNum type="arabicPeriod" startAt="5"/>
                </a:pPr>
                <a:r>
                  <a:rPr lang="en-CA" sz="2200" dirty="0">
                    <a:latin typeface="Times New Roman" panose="02020603050405020304" pitchFamily="18" charset="0"/>
                    <a:ea typeface="宋体"/>
                    <a:cs typeface="Times New Roman" panose="02020603050405020304" pitchFamily="18" charset="0"/>
                  </a:rPr>
                  <a:t>Scale the 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Discrepancy vector to the image space</a:t>
                </a:r>
                <a:r>
                  <a:rPr lang="en-CA" sz="2200" dirty="0">
                    <a:latin typeface="Times New Roman" panose="02020603050405020304" pitchFamily="18" charset="0"/>
                    <a:ea typeface="宋体"/>
                    <a:cs typeface="Times New Roman" panose="02020603050405020304" pitchFamily="18" charset="0"/>
                  </a:rPr>
                  <a:t>:</a:t>
                </a:r>
              </a:p>
              <a:p>
                <a:pPr marL="0" indent="0">
                  <a:buNone/>
                </a:pPr>
                <a:r>
                  <a:rPr lang="en-US" sz="2400" b="1" dirty="0"/>
                  <a:t>	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𝜹</m:t>
                    </m:r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𝒎</m:t>
                            </m:r>
                          </m:sub>
                        </m:sSub>
                      </m:sub>
                    </m:sSub>
                    <m:r>
                      <a:rPr lang="en-US" sz="2400" b="1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𝒂𝒗𝒈</m:t>
                            </m:r>
                          </m:sub>
                        </m:sSub>
                      </m:num>
                      <m:den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𝒁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sz="2400" dirty="0"/>
                  <a:t>	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𝜹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𝒂𝒗𝒈</m:t>
                            </m:r>
                          </m:sub>
                        </m:sSub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𝒁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82DB6BE9-9823-4578-A5ED-7C3D6C8A6A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086" y="4375565"/>
                <a:ext cx="5698627" cy="223404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8C92611D-FFA1-4857-813A-F832B0B31063}"/>
                  </a:ext>
                </a:extLst>
              </p:cNvPr>
              <p:cNvSpPr/>
              <p:nvPr/>
            </p:nvSpPr>
            <p:spPr>
              <a:xfrm>
                <a:off x="4371585" y="6646195"/>
                <a:ext cx="4985606" cy="812188"/>
              </a:xfrm>
              <a:prstGeom prst="rect">
                <a:avLst/>
              </a:prstGeom>
              <a:solidFill>
                <a:schemeClr val="accent5"/>
              </a:solidFill>
              <a:ln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100796" tIns="50398" rIns="100796" bIns="5039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CA" sz="2200" dirty="0">
                    <a:latin typeface="Times New Roman" panose="02020603050405020304" pitchFamily="18" charset="0"/>
                    <a:ea typeface="宋体"/>
                    <a:cs typeface="Times New Roman" panose="02020603050405020304" pitchFamily="18" charset="0"/>
                  </a:rPr>
                  <a:t>6.	Compute the RMSE for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𝜹</m:t>
                    </m:r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CA" sz="2200" dirty="0">
                    <a:latin typeface="Times New Roman" panose="02020603050405020304" pitchFamily="18" charset="0"/>
                    <a:ea typeface="宋体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𝜹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endParaRPr lang="en-CA" sz="2200" b="1" i="1" baseline="-25000" dirty="0">
                  <a:latin typeface="Times New Roman" panose="02020603050405020304" pitchFamily="18" charset="0"/>
                  <a:ea typeface="宋体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8C92611D-FFA1-4857-813A-F832B0B310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585" y="6646195"/>
                <a:ext cx="4985606" cy="81218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Rounded Rectangle 75"/>
          <p:cNvSpPr/>
          <p:nvPr/>
        </p:nvSpPr>
        <p:spPr bwMode="auto">
          <a:xfrm>
            <a:off x="4288655" y="6291322"/>
            <a:ext cx="4881496" cy="1048226"/>
          </a:xfrm>
          <a:prstGeom prst="round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marR="0" indent="-28575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</a:rPr>
              <a:t>The smaller the RMSE is,</a:t>
            </a:r>
            <a:r>
              <a:rPr kumimoji="0" lang="en-US" sz="2000" b="1" i="0" u="none" strike="noStrike" cap="none" normalizeH="0" dirty="0">
                <a:ln>
                  <a:noFill/>
                </a:ln>
                <a:effectLst/>
              </a:rPr>
              <a:t> the better.</a:t>
            </a:r>
          </a:p>
          <a:p>
            <a:pPr marL="285750" marR="0" indent="-28575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</a:pPr>
            <a:r>
              <a:rPr lang="en-US" sz="2000" b="1" dirty="0"/>
              <a:t>For a stable system, the RMSE should be within the noise level.</a:t>
            </a:r>
            <a:endParaRPr kumimoji="0" lang="en-US" sz="2000" b="1" i="0" u="none" strike="noStrike" cap="none" normalizeH="0" dirty="0">
              <a:ln>
                <a:noFill/>
              </a:ln>
              <a:effectLst/>
            </a:endParaRPr>
          </a:p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38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69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Agriculture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Smart agriculture is quite important for:</a:t>
            </a:r>
          </a:p>
          <a:p>
            <a:pPr lvl="1"/>
            <a:r>
              <a:rPr lang="en-US" dirty="0"/>
              <a:t>Increasing crop yield under diminishing resources</a:t>
            </a:r>
          </a:p>
          <a:p>
            <a:pPr lvl="1"/>
            <a:r>
              <a:rPr lang="en-US" dirty="0"/>
              <a:t>Predicting crop yield</a:t>
            </a:r>
          </a:p>
          <a:p>
            <a:pPr lvl="1"/>
            <a:r>
              <a:rPr lang="en-US" dirty="0"/>
              <a:t>Reducing the impact of agriculture on the environment (e.g., nitrogen-based fertilizers – cost &amp; environmental impacts)</a:t>
            </a:r>
          </a:p>
          <a:p>
            <a:r>
              <a:rPr lang="en-US" dirty="0"/>
              <a:t>Remote sensing systems onboard space borne, airborne, and wheel-based platforms play a key role in </a:t>
            </a:r>
            <a:r>
              <a:rPr lang="en-US" dirty="0">
                <a:solidFill>
                  <a:srgbClr val="FF0000"/>
                </a:solidFill>
              </a:rPr>
              <a:t>smart agriculture</a:t>
            </a:r>
            <a:r>
              <a:rPr lang="en-US" dirty="0"/>
              <a:t>, in general, and </a:t>
            </a:r>
            <a:r>
              <a:rPr lang="en-US" dirty="0">
                <a:solidFill>
                  <a:srgbClr val="FF0000"/>
                </a:solidFill>
              </a:rPr>
              <a:t>precision agriculture</a:t>
            </a:r>
            <a:r>
              <a:rPr lang="en-US" dirty="0"/>
              <a:t>, in particular.</a:t>
            </a:r>
          </a:p>
          <a:p>
            <a:r>
              <a:rPr lang="en-US" dirty="0"/>
              <a:t>Genotype &amp; phenotype correlation is a key factor in crop yield maximization. </a:t>
            </a:r>
          </a:p>
        </p:txBody>
      </p:sp>
    </p:spTree>
    <p:extLst>
      <p:ext uri="{BB962C8B-B14F-4D97-AF65-F5344CB8AC3E}">
        <p14:creationId xmlns:p14="http://schemas.microsoft.com/office/powerpoint/2010/main" val="311025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Times New Roman" panose="02020603050405020304" pitchFamily="18" charset="0"/>
              </a:rPr>
              <a:t>Stability Analysis Procedure – 3</a:t>
            </a:r>
            <a:r>
              <a:rPr lang="en-US" baseline="30000" dirty="0">
                <a:cs typeface="Times New Roman" panose="02020603050405020304" pitchFamily="18" charset="0"/>
              </a:rPr>
              <a:t>rd</a:t>
            </a:r>
            <a:r>
              <a:rPr lang="en-US" dirty="0">
                <a:cs typeface="Times New Roman" panose="02020603050405020304" pitchFamily="18" charset="0"/>
              </a:rPr>
              <a:t> Approach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409" y="1131957"/>
            <a:ext cx="13356610" cy="5933558"/>
          </a:xfrm>
        </p:spPr>
        <p:txBody>
          <a:bodyPr/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i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Approach: </a:t>
            </a:r>
            <a:r>
              <a:rPr lang="en-US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Variation in the Normalized Image Coordinates</a:t>
            </a:r>
          </a:p>
          <a:p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3671887" y="3932237"/>
            <a:ext cx="6096000" cy="3352800"/>
            <a:chOff x="710368" y="2366309"/>
            <a:chExt cx="5941702" cy="36690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710368" y="4266068"/>
                  <a:ext cx="2126424" cy="43603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</m:sSub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dirty="0"/>
                    <a:t> ,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</m:sSub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dirty="0"/>
                    <a:t>]</a:t>
                  </a:r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368" y="4266068"/>
                  <a:ext cx="2126424" cy="436036"/>
                </a:xfrm>
                <a:prstGeom prst="rect">
                  <a:avLst/>
                </a:prstGeom>
                <a:blipFill>
                  <a:blip r:embed="rId4"/>
                  <a:stretch>
                    <a:fillRect l="-1246" t="-10526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/>
            <p:cNvSpPr txBox="1"/>
            <p:nvPr/>
          </p:nvSpPr>
          <p:spPr>
            <a:xfrm>
              <a:off x="811214" y="5121129"/>
              <a:ext cx="1994458" cy="3213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Normalization plane</a:t>
              </a:r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 flipH="1" flipV="1">
              <a:off x="4794985" y="3828671"/>
              <a:ext cx="1386466" cy="189995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 flipH="1">
              <a:off x="1155043" y="3413914"/>
              <a:ext cx="1868245" cy="750685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" name="Oval 8"/>
            <p:cNvSpPr/>
            <p:nvPr/>
          </p:nvSpPr>
          <p:spPr bwMode="auto">
            <a:xfrm>
              <a:off x="2041781" y="3719417"/>
              <a:ext cx="124573" cy="13668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4996519" y="3794002"/>
              <a:ext cx="124573" cy="136684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>
              <a:off x="1939683" y="2911419"/>
              <a:ext cx="3629498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>
              <a:off x="1884967" y="2929763"/>
              <a:ext cx="1138319" cy="2469672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3" name="Oval 12"/>
            <p:cNvSpPr/>
            <p:nvPr/>
          </p:nvSpPr>
          <p:spPr bwMode="auto">
            <a:xfrm>
              <a:off x="1813561" y="2861421"/>
              <a:ext cx="124573" cy="13668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2191028" y="3650793"/>
              <a:ext cx="124573" cy="13668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 bwMode="auto">
            <a:xfrm>
              <a:off x="1886520" y="2954815"/>
              <a:ext cx="44043" cy="892163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 flipV="1">
              <a:off x="1775701" y="5437398"/>
              <a:ext cx="1808796" cy="1486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" name="Oval 16"/>
            <p:cNvSpPr/>
            <p:nvPr/>
          </p:nvSpPr>
          <p:spPr bwMode="auto">
            <a:xfrm>
              <a:off x="2994305" y="5384568"/>
              <a:ext cx="124573" cy="13668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flipH="1">
              <a:off x="4872463" y="2911419"/>
              <a:ext cx="683039" cy="2439791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 flipV="1">
              <a:off x="4463428" y="5422530"/>
              <a:ext cx="2188642" cy="1486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" name="Oval 19"/>
            <p:cNvSpPr/>
            <p:nvPr/>
          </p:nvSpPr>
          <p:spPr bwMode="auto">
            <a:xfrm>
              <a:off x="4794985" y="5351210"/>
              <a:ext cx="124573" cy="13668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 bwMode="auto">
            <a:xfrm>
              <a:off x="5568041" y="2916005"/>
              <a:ext cx="919915" cy="2435205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sp>
          <p:nvSpPr>
            <p:cNvPr id="22" name="Oval 21"/>
            <p:cNvSpPr/>
            <p:nvPr/>
          </p:nvSpPr>
          <p:spPr bwMode="auto">
            <a:xfrm>
              <a:off x="6450015" y="5351210"/>
              <a:ext cx="124573" cy="13668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 bwMode="auto">
            <a:xfrm flipV="1">
              <a:off x="3595635" y="5434549"/>
              <a:ext cx="867794" cy="445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 flipH="1">
              <a:off x="5464309" y="2934349"/>
              <a:ext cx="100316" cy="990592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Oval 24"/>
            <p:cNvSpPr/>
            <p:nvPr/>
          </p:nvSpPr>
          <p:spPr bwMode="auto">
            <a:xfrm>
              <a:off x="5213723" y="3831948"/>
              <a:ext cx="124573" cy="13668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3256921" y="3894450"/>
                  <a:ext cx="2110362" cy="4770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dirty="0"/>
                    <a:t> ,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dirty="0"/>
                    <a:t>]</a:t>
                  </a:r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6921" y="3894450"/>
                  <a:ext cx="2110362" cy="477063"/>
                </a:xfrm>
                <a:prstGeom prst="rect">
                  <a:avLst/>
                </a:prstGeom>
                <a:blipFill>
                  <a:blip r:embed="rId5"/>
                  <a:stretch>
                    <a:fillRect l="-940" t="-1587" b="-269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2723245" y="2366309"/>
                  <a:ext cx="2400337" cy="9762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𝑐𝑗</m:t>
                          </m:r>
                        </m:sub>
                        <m:sup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𝑐𝑖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dirty="0"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   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𝑐𝑗</m:t>
                          </m:r>
                        </m:sub>
                        <m:sup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𝑐𝑖</m:t>
                          </m:r>
                        </m:sup>
                      </m:sSubSup>
                      <m:r>
                        <a:rPr lang="en-US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dirty="0"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en-US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3245" y="2366309"/>
                  <a:ext cx="2400337" cy="97628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30" name="Object 29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5338296" y="4720373"/>
                <a:ext cx="638354" cy="421919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6447" name="Equation" r:id="rId7" imgW="444240" imgH="291960" progId="Equation.DSMT4">
                        <p:embed/>
                      </p:oleObj>
                    </mc:Choice>
                    <mc:Fallback>
                      <p:oleObj name="Equation" r:id="rId7" imgW="444240" imgH="291960" progId="Equation.DSMT4">
                        <p:embed/>
                        <p:pic>
                          <p:nvPicPr>
                            <p:cNvPr id="30" name="Object 29"/>
                            <p:cNvPicPr/>
                            <p:nvPr/>
                          </p:nvPicPr>
                          <p:blipFill>
                            <a:blip r:embed="rId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338296" y="4720373"/>
                              <a:ext cx="638354" cy="421919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30" name="Object 29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11007507"/>
                    </p:ext>
                  </p:extLst>
                </p:nvPr>
              </p:nvGraphicFramePr>
              <p:xfrm>
                <a:off x="5338296" y="4720373"/>
                <a:ext cx="638354" cy="421919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3794" name="Equation" r:id="rId9" imgW="444240" imgH="291960" progId="Equation.DSMT4">
                        <p:embed/>
                      </p:oleObj>
                    </mc:Choice>
                    <mc:Fallback>
                      <p:oleObj name="Equation" r:id="rId9" imgW="444240" imgH="291960" progId="Equation.DSMT4">
                        <p:embed/>
                        <p:pic>
                          <p:nvPicPr>
                            <p:cNvPr id="93" name="Object 92"/>
                            <p:cNvPicPr/>
                            <p:nvPr/>
                          </p:nvPicPr>
                          <p:blipFill>
                            <a:blip r:embed="rId1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338296" y="4720373"/>
                              <a:ext cx="638354" cy="421919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cxnSp>
          <p:nvCxnSpPr>
            <p:cNvPr id="31" name="Straight Arrow Connector 30"/>
            <p:cNvCxnSpPr/>
            <p:nvPr/>
          </p:nvCxnSpPr>
          <p:spPr bwMode="auto">
            <a:xfrm flipV="1">
              <a:off x="4912588" y="5159798"/>
              <a:ext cx="1507829" cy="17141"/>
            </a:xfrm>
            <a:prstGeom prst="straightConnector1">
              <a:avLst/>
            </a:prstGeom>
            <a:solidFill>
              <a:srgbClr val="00B8FF"/>
            </a:solidFill>
            <a:ln w="63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stealth"/>
              <a:tailEnd type="stealth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32" name="Object 31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1456358" y="3535125"/>
                <a:ext cx="328296" cy="293509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6448" name="Equation" r:id="rId11" imgW="228600" imgH="203040" progId="Equation.DSMT4">
                        <p:embed/>
                      </p:oleObj>
                    </mc:Choice>
                    <mc:Fallback>
                      <p:oleObj name="Equation" r:id="rId11" imgW="228600" imgH="203040" progId="Equation.DSMT4">
                        <p:embed/>
                        <p:pic>
                          <p:nvPicPr>
                            <p:cNvPr id="32" name="Object 31"/>
                            <p:cNvPicPr/>
                            <p:nvPr/>
                          </p:nvPicPr>
                          <p:blipFill>
                            <a:blip r:embed="rId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456358" y="3535125"/>
                              <a:ext cx="328296" cy="293509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32" name="Object 31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539185655"/>
                    </p:ext>
                  </p:extLst>
                </p:nvPr>
              </p:nvGraphicFramePr>
              <p:xfrm>
                <a:off x="1456358" y="3535125"/>
                <a:ext cx="328296" cy="293509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3795" name="Equation" r:id="rId13" imgW="228600" imgH="203040" progId="Equation.DSMT4">
                        <p:embed/>
                      </p:oleObj>
                    </mc:Choice>
                    <mc:Fallback>
                      <p:oleObj name="Equation" r:id="rId13" imgW="228600" imgH="203040" progId="Equation.DSMT4">
                        <p:embed/>
                        <p:pic>
                          <p:nvPicPr>
                            <p:cNvPr id="97" name="Object 96"/>
                            <p:cNvPicPr/>
                            <p:nvPr/>
                          </p:nvPicPr>
                          <p:blipFill>
                            <a:blip r:embed="rId14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456358" y="3535125"/>
                              <a:ext cx="328296" cy="293509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33" name="Object 32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5008341" y="3470920"/>
                <a:ext cx="346535" cy="311853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6449" name="Equation" r:id="rId15" imgW="241200" imgH="215640" progId="Equation.DSMT4">
                        <p:embed/>
                      </p:oleObj>
                    </mc:Choice>
                    <mc:Fallback>
                      <p:oleObj name="Equation" r:id="rId15" imgW="241200" imgH="215640" progId="Equation.DSMT4">
                        <p:embed/>
                        <p:pic>
                          <p:nvPicPr>
                            <p:cNvPr id="33" name="Object 32"/>
                            <p:cNvPicPr/>
                            <p:nvPr/>
                          </p:nvPicPr>
                          <p:blipFill>
                            <a:blip r:embed="rId1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008341" y="3470920"/>
                              <a:ext cx="346535" cy="311853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33" name="Object 32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292635319"/>
                    </p:ext>
                  </p:extLst>
                </p:nvPr>
              </p:nvGraphicFramePr>
              <p:xfrm>
                <a:off x="5008341" y="3470920"/>
                <a:ext cx="346535" cy="311853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3796" name="Equation" r:id="rId17" imgW="241200" imgH="215640" progId="Equation.DSMT4">
                        <p:embed/>
                      </p:oleObj>
                    </mc:Choice>
                    <mc:Fallback>
                      <p:oleObj name="Equation" r:id="rId17" imgW="241200" imgH="215640" progId="Equation.DSMT4">
                        <p:embed/>
                        <p:pic>
                          <p:nvPicPr>
                            <p:cNvPr id="98" name="Object 97"/>
                            <p:cNvPicPr/>
                            <p:nvPr/>
                          </p:nvPicPr>
                          <p:blipFill>
                            <a:blip r:embed="rId1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008341" y="3470920"/>
                              <a:ext cx="346535" cy="311853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2454126" y="5570560"/>
                  <a:ext cx="903588" cy="4505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sSubSup>
                              <m:sSub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bSup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54126" y="5570560"/>
                  <a:ext cx="903588" cy="450560"/>
                </a:xfrm>
                <a:prstGeom prst="rect">
                  <a:avLst/>
                </a:prstGeom>
                <a:blipFill>
                  <a:blip r:embed="rId19"/>
                  <a:stretch>
                    <a:fillRect r="-21898" b="-237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/>
                <p:cNvSpPr txBox="1"/>
                <p:nvPr/>
              </p:nvSpPr>
              <p:spPr>
                <a:xfrm>
                  <a:off x="4327284" y="5561553"/>
                  <a:ext cx="903588" cy="4738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sSubSup>
                              <m:sSub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bSup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2" name="Text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7284" y="5561553"/>
                  <a:ext cx="903588" cy="473845"/>
                </a:xfrm>
                <a:prstGeom prst="rect">
                  <a:avLst/>
                </a:prstGeom>
                <a:blipFill>
                  <a:blip r:embed="rId20"/>
                  <a:stretch>
                    <a:fillRect r="-22794" b="-225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/>
                <p:cNvSpPr txBox="1"/>
                <p:nvPr/>
              </p:nvSpPr>
              <p:spPr>
                <a:xfrm>
                  <a:off x="1424053" y="2443647"/>
                  <a:ext cx="903588" cy="4086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5" name="TextBox 7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4053" y="2443647"/>
                  <a:ext cx="903588" cy="408634"/>
                </a:xfrm>
                <a:prstGeom prst="rect">
                  <a:avLst/>
                </a:prstGeom>
                <a:blipFill>
                  <a:blip r:embed="rId21"/>
                  <a:stretch>
                    <a:fillRect b="-240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/>
                <p:cNvSpPr txBox="1"/>
                <p:nvPr/>
              </p:nvSpPr>
              <p:spPr>
                <a:xfrm>
                  <a:off x="5169047" y="2494717"/>
                  <a:ext cx="903588" cy="4328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6" name="TextBox 7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9047" y="2494717"/>
                  <a:ext cx="903588" cy="432817"/>
                </a:xfrm>
                <a:prstGeom prst="rect">
                  <a:avLst/>
                </a:prstGeom>
                <a:blipFill>
                  <a:blip r:embed="rId22"/>
                  <a:stretch>
                    <a:fillRect b="-175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F64D4885-EA6F-455B-987C-3CE9143BE41F}"/>
              </a:ext>
            </a:extLst>
          </p:cNvPr>
          <p:cNvSpPr/>
          <p:nvPr/>
        </p:nvSpPr>
        <p:spPr>
          <a:xfrm>
            <a:off x="517778" y="1565111"/>
            <a:ext cx="12526709" cy="2045574"/>
          </a:xfrm>
          <a:prstGeom prst="rect">
            <a:avLst/>
          </a:prstGeom>
          <a:solidFill>
            <a:schemeClr val="accent5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="horz" wrap="square" lIns="100796" tIns="50398" rIns="100796" bIns="503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CA" sz="22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1. Forward projection to compute the object space coordinates from camera (</a:t>
            </a:r>
            <a:r>
              <a:rPr lang="en-CA" sz="2200" b="1" i="1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</a:t>
            </a:r>
            <a:r>
              <a:rPr lang="en-CA" sz="2200" b="1" i="1" baseline="-250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i</a:t>
            </a:r>
            <a:r>
              <a:rPr lang="en-CA" sz="22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) using IOPs at </a:t>
            </a:r>
            <a:r>
              <a:rPr lang="en-CA" sz="2200" b="1" i="1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</a:t>
            </a:r>
            <a:r>
              <a:rPr lang="en-CA" sz="2200" b="1" i="1" baseline="-250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1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CA" sz="22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2. Backward projection to compute the image space coordinates for camera (</a:t>
            </a:r>
            <a:r>
              <a:rPr lang="en-CA" sz="2200" b="1" i="1" dirty="0" err="1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</a:t>
            </a:r>
            <a:r>
              <a:rPr lang="en-CA" sz="2200" b="1" i="1" baseline="-25000" dirty="0" err="1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j</a:t>
            </a:r>
            <a:r>
              <a:rPr lang="en-CA" sz="22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) using IOPs and mounting parameters at </a:t>
            </a:r>
            <a:r>
              <a:rPr lang="en-CA" sz="2200" b="1" i="1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</a:t>
            </a:r>
            <a:r>
              <a:rPr lang="en-CA" sz="2200" b="1" i="1" baseline="-250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1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CA" sz="22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3. For conjugate points at </a:t>
            </a:r>
            <a:r>
              <a:rPr lang="en-CA" sz="2200" b="1" i="1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</a:t>
            </a:r>
            <a:r>
              <a:rPr lang="en-CA" sz="2200" b="1" i="1" baseline="-250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1</a:t>
            </a:r>
            <a:r>
              <a:rPr lang="en-CA" sz="22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compute the normalized  image coordinates from cameras (</a:t>
            </a:r>
            <a:r>
              <a:rPr lang="en-CA" sz="2200" b="1" i="1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</a:t>
            </a:r>
            <a:r>
              <a:rPr lang="en-CA" sz="2200" b="1" i="1" baseline="-250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i</a:t>
            </a:r>
            <a:r>
              <a:rPr lang="en-CA" sz="22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) and (</a:t>
            </a:r>
            <a:r>
              <a:rPr lang="en-CA" sz="2200" b="1" i="1" dirty="0" err="1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</a:t>
            </a:r>
            <a:r>
              <a:rPr lang="en-CA" sz="2200" b="1" i="1" baseline="-25000" dirty="0" err="1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j</a:t>
            </a:r>
            <a:r>
              <a:rPr lang="en-CA" sz="22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) using IOPs at </a:t>
            </a:r>
            <a:r>
              <a:rPr lang="en-CA" sz="2200" b="1" i="1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</a:t>
            </a:r>
            <a:r>
              <a:rPr lang="en-CA" sz="2200" b="1" i="1" baseline="-250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1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CA" sz="2200" b="1" i="1" baseline="-25000" dirty="0"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281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4C93D-C034-4FBB-99FF-8F2AFE903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Times New Roman" panose="02020603050405020304" pitchFamily="18" charset="0"/>
              </a:rPr>
              <a:t>Stability Analysis Procedure – 3</a:t>
            </a:r>
            <a:r>
              <a:rPr lang="en-US" baseline="30000" dirty="0">
                <a:cs typeface="Times New Roman" panose="02020603050405020304" pitchFamily="18" charset="0"/>
              </a:rPr>
              <a:t>rd</a:t>
            </a:r>
            <a:r>
              <a:rPr lang="en-US" dirty="0">
                <a:cs typeface="Times New Roman" panose="02020603050405020304" pitchFamily="18" charset="0"/>
              </a:rPr>
              <a:t> Approach (cont’d)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594C5ED-ECE8-4A61-96DC-DCDE1E5FE11B}"/>
                  </a:ext>
                </a:extLst>
              </p:cNvPr>
              <p:cNvSpPr/>
              <p:nvPr/>
            </p:nvSpPr>
            <p:spPr>
              <a:xfrm>
                <a:off x="4395784" y="6593772"/>
                <a:ext cx="3733801" cy="10260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sz="20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sSup>
                          <m:s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sub>
                    </m:sSub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𝛿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bSup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𝛿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bSup>
                      </m:sup>
                    </m:sSubSup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sz="20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sub>
                    </m:sSub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𝛿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bSup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𝛿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bSup>
                      </m:sup>
                    </m:sSubSup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594C5ED-ECE8-4A61-96DC-DCDE1E5FE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784" y="6593772"/>
                <a:ext cx="3733801" cy="102605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B464468-26AD-4C8C-9FC5-7CCEB8EB1201}"/>
                  </a:ext>
                </a:extLst>
              </p:cNvPr>
              <p:cNvSpPr/>
              <p:nvPr/>
            </p:nvSpPr>
            <p:spPr>
              <a:xfrm>
                <a:off x="2376484" y="4252056"/>
                <a:ext cx="7772400" cy="1237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sz="1900" dirty="0"/>
                  <a:t>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𝛿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bSup>
                      </m:sup>
                    </m:sSubSup>
                    <m:r>
                      <a:rPr lang="en-US" sz="19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9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𝐼𝑂𝑃𝑠</m:t>
                        </m:r>
                      </m:den>
                    </m:f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𝐼𝑂𝑃𝑠</m:t>
                    </m:r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9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r>
                          <a:rPr lang="en-US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sz="1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19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9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19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sub>
                          <m:sup>
                            <m:sSup>
                              <m:sSupPr>
                                <m:ctrlPr>
                                  <a:rPr lang="en-US" sz="19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9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sz="19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sup>
                        </m:sSubSup>
                      </m:den>
                    </m:f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𝛿</m:t>
                    </m:r>
                    <m:sSubSup>
                      <m:sSubSupPr>
                        <m:ctrlPr>
                          <a:rPr lang="en-US" sz="19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sSub>
                          <m:sSubPr>
                            <m:ctrlP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  <m:sup>
                        <m:sSup>
                          <m:sSupPr>
                            <m:ctrlP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sup>
                    </m:sSubSup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9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sub>
                          <m:sup>
                            <m:sSup>
                              <m:sSup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sup>
                        </m:sSubSup>
                      </m:den>
                    </m:f>
                    <m:r>
                      <a:rPr lang="en-US" sz="1900" i="1">
                        <a:latin typeface="Cambria Math" panose="02040503050406030204" pitchFamily="18" charset="0"/>
                      </a:rPr>
                      <m:t>𝛿</m:t>
                    </m:r>
                    <m:sSubSup>
                      <m:sSubSup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  <m:sup>
                        <m:sSup>
                          <m:sSup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sup>
                    </m:sSubSup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9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sub>
                          <m:sup>
                            <m:sSup>
                              <m:sSup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sup>
                        </m:sSubSup>
                      </m:den>
                    </m:f>
                    <m:r>
                      <a:rPr lang="en-US" sz="1900" i="1">
                        <a:latin typeface="Cambria Math" panose="02040503050406030204" pitchFamily="18" charset="0"/>
                      </a:rPr>
                      <m:t>𝛿</m:t>
                    </m:r>
                    <m:sSubSup>
                      <m:sSubSup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  <m:sup>
                        <m:sSup>
                          <m:sSup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sup>
                    </m:sSubSup>
                  </m:oMath>
                </a14:m>
                <a:endParaRPr lang="en-US" sz="1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sz="1900" dirty="0"/>
                  <a:t>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𝛿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bSup>
                      </m:sup>
                    </m:sSubSup>
                    <m:r>
                      <a:rPr lang="en-US" sz="19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9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𝐼𝑂𝑃𝑠</m:t>
                        </m:r>
                      </m:den>
                    </m:f>
                    <m:r>
                      <a:rPr lang="en-US" sz="1900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𝐼𝑂𝑃𝑠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sub>
                          <m:sup>
                            <m:sSup>
                              <m:sSup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sup>
                        </m:sSubSup>
                      </m:den>
                    </m:f>
                    <m:r>
                      <a:rPr lang="en-US" sz="1900" i="1">
                        <a:latin typeface="Cambria Math" panose="02040503050406030204" pitchFamily="18" charset="0"/>
                      </a:rPr>
                      <m:t>𝛿</m:t>
                    </m:r>
                    <m:sSubSup>
                      <m:sSubSup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  <m:sup>
                        <m:sSup>
                          <m:sSup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sup>
                    </m:sSubSup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sub>
                          <m:sup>
                            <m:sSup>
                              <m:sSup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sup>
                        </m:sSubSup>
                      </m:den>
                    </m:f>
                    <m:r>
                      <a:rPr lang="en-US" sz="1900" i="1">
                        <a:latin typeface="Cambria Math" panose="02040503050406030204" pitchFamily="18" charset="0"/>
                      </a:rPr>
                      <m:t>𝛿</m:t>
                    </m:r>
                    <m:sSubSup>
                      <m:sSubSup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  <m:sup>
                        <m:sSup>
                          <m:sSup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sup>
                    </m:sSubSup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sub>
                          <m:sup>
                            <m:sSup>
                              <m:sSup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sup>
                        </m:sSubSup>
                      </m:den>
                    </m:f>
                    <m:r>
                      <a:rPr lang="en-US" sz="1900" i="1">
                        <a:latin typeface="Cambria Math" panose="02040503050406030204" pitchFamily="18" charset="0"/>
                      </a:rPr>
                      <m:t>𝛿</m:t>
                    </m:r>
                    <m:sSubSup>
                      <m:sSubSup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  <m:sup>
                        <m:sSup>
                          <m:sSup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sup>
                    </m:sSubSup>
                  </m:oMath>
                </a14:m>
                <a:endParaRPr lang="en-US" sz="1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B464468-26AD-4C8C-9FC5-7CCEB8EB12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6484" y="4252056"/>
                <a:ext cx="7772400" cy="123732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42DFA98B-3756-4C62-9564-DC294D0CF17B}"/>
              </a:ext>
            </a:extLst>
          </p:cNvPr>
          <p:cNvSpPr/>
          <p:nvPr/>
        </p:nvSpPr>
        <p:spPr>
          <a:xfrm>
            <a:off x="776285" y="1089340"/>
            <a:ext cx="10972800" cy="1003187"/>
          </a:xfrm>
          <a:prstGeom prst="rect">
            <a:avLst/>
          </a:prstGeom>
          <a:solidFill>
            <a:schemeClr val="accent5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="horz" wrap="square" lIns="100796" tIns="50398" rIns="100796" bIns="503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CA" sz="22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4. Given that the normalized image coordinates are function of IOPs, orientation of the cameras, orientation of the baseline, and the image coordinates, bias impact analysis can be performed.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019F910-5C8D-41F2-BF1D-6D0F9E2A5FF1}"/>
                  </a:ext>
                </a:extLst>
              </p:cNvPr>
              <p:cNvSpPr/>
              <p:nvPr/>
            </p:nvSpPr>
            <p:spPr>
              <a:xfrm>
                <a:off x="776286" y="5399087"/>
                <a:ext cx="10972800" cy="1249109"/>
              </a:xfrm>
              <a:prstGeom prst="rect">
                <a:avLst/>
              </a:prstGeom>
              <a:solidFill>
                <a:schemeClr val="accent5"/>
              </a:solidFill>
              <a:ln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100796" tIns="50398" rIns="100796" bIns="5039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CA" sz="2200" dirty="0">
                    <a:latin typeface="Times New Roman" panose="02020603050405020304" pitchFamily="18" charset="0"/>
                    <a:ea typeface="宋体"/>
                    <a:cs typeface="Times New Roman" panose="02020603050405020304" pitchFamily="18" charset="0"/>
                  </a:rPr>
                  <a:t>6. Evaluate the changes in the x-parallax and y-parallax between conjugate points in the normalized image coordinates for all the points and derive the RMSE of these changes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sSup>
                          <m:sSup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CA" sz="2200" dirty="0">
                    <a:latin typeface="Times New Roman" panose="02020603050405020304" pitchFamily="18" charset="0"/>
                    <a:ea typeface="宋体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sSup>
                          <m:sSup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CA" sz="2200" dirty="0">
                    <a:latin typeface="Times New Roman" panose="02020603050405020304" pitchFamily="18" charset="0"/>
                    <a:ea typeface="宋体"/>
                    <a:cs typeface="Times New Roman" panose="02020603050405020304" pitchFamily="18" charset="0"/>
                  </a:rPr>
                  <a:t>).</a:t>
                </a:r>
                <a:endParaRPr lang="en-CA" sz="2200" b="1" i="1" baseline="-25000" dirty="0">
                  <a:latin typeface="Times New Roman" panose="02020603050405020304" pitchFamily="18" charset="0"/>
                  <a:ea typeface="宋体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019F910-5C8D-41F2-BF1D-6D0F9E2A5F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286" y="5399087"/>
                <a:ext cx="10972800" cy="124910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DBD89CCD-C740-439F-A4EF-B8D048A3DCA5}"/>
              </a:ext>
            </a:extLst>
          </p:cNvPr>
          <p:cNvSpPr/>
          <p:nvPr/>
        </p:nvSpPr>
        <p:spPr>
          <a:xfrm>
            <a:off x="776285" y="3148692"/>
            <a:ext cx="10972800" cy="1106897"/>
          </a:xfrm>
          <a:prstGeom prst="rect">
            <a:avLst/>
          </a:prstGeom>
          <a:solidFill>
            <a:schemeClr val="accent5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="horz" wrap="square" lIns="100796" tIns="50398" rIns="100796" bIns="503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CA" sz="22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5. The variations in the IOPs and mounting parameters from two sets of system calibration parameters (</a:t>
            </a:r>
            <a:r>
              <a:rPr lang="en-CA" sz="2200" b="1" i="1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</a:t>
            </a:r>
            <a:r>
              <a:rPr lang="en-CA" sz="2200" b="1" i="1" baseline="-250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1</a:t>
            </a:r>
            <a:r>
              <a:rPr lang="en-CA" sz="2200" b="1" i="1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and t</a:t>
            </a:r>
            <a:r>
              <a:rPr lang="en-CA" sz="2200" b="1" i="1" baseline="-250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2</a:t>
            </a:r>
            <a:r>
              <a:rPr lang="en-CA" sz="22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) are used to estimate changes in the normalized image coordinates. </a:t>
            </a:r>
            <a:endParaRPr lang="en-CA" sz="2200" b="1" i="1" baseline="-25000" dirty="0"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5B4526B-81C0-454C-96CF-7FA8B1CC4FA2}"/>
                  </a:ext>
                </a:extLst>
              </p:cNvPr>
              <p:cNvSpPr/>
              <p:nvPr/>
            </p:nvSpPr>
            <p:spPr>
              <a:xfrm>
                <a:off x="4014784" y="1884765"/>
                <a:ext cx="4495800" cy="18255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indent="0" algn="ctr">
                  <a:lnSpc>
                    <a:spcPct val="150000"/>
                  </a:lnSpc>
                  <a:buNone/>
                </a:pPr>
                <a:r>
                  <a:rPr lang="en-US" sz="1900" dirty="0"/>
                  <a:t>	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9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bSup>
                      </m:sup>
                    </m:sSubSup>
                    <m:r>
                      <a:rPr lang="en-US" sz="1900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9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1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1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1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1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𝐼𝑂𝑃𝑠</m:t>
                    </m:r>
                    <m:r>
                      <a:rPr lang="en-US" sz="1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  <m:sup>
                        <m:sSup>
                          <m:sSup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sup>
                    </m:sSubSup>
                  </m:oMath>
                </a14:m>
                <a:r>
                  <a:rPr lang="en-US" sz="19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  <m:sup>
                        <m:sSup>
                          <m:sSup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sup>
                    </m:sSubSup>
                  </m:oMath>
                </a14:m>
                <a:r>
                  <a:rPr lang="en-US" sz="19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  <m:sup>
                        <m:sSup>
                          <m:sSup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sup>
                    </m:sSubSup>
                  </m:oMath>
                </a14:m>
                <a:r>
                  <a:rPr lang="en-US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1900" dirty="0"/>
                  <a:t>	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bSup>
                      </m:sup>
                    </m:sSubSup>
                    <m:r>
                      <a:rPr lang="en-US" sz="19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𝐼𝑂𝑃𝑠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  <m:sup>
                        <m:sSup>
                          <m:sSup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sup>
                    </m:sSubSup>
                  </m:oMath>
                </a14:m>
                <a:r>
                  <a:rPr lang="en-US" sz="19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  <m:sup>
                        <m:sSup>
                          <m:sSup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sup>
                    </m:sSubSup>
                  </m:oMath>
                </a14:m>
                <a:r>
                  <a:rPr lang="en-US" sz="19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  <m:sup>
                        <m:sSup>
                          <m:sSup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sup>
                    </m:sSubSup>
                  </m:oMath>
                </a14:m>
                <a:r>
                  <a:rPr lang="en-US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0" indent="0" algn="ctr">
                  <a:lnSpc>
                    <a:spcPct val="150000"/>
                  </a:lnSpc>
                  <a:buNone/>
                </a:pPr>
                <a:endParaRPr lang="en-US" sz="1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5B4526B-81C0-454C-96CF-7FA8B1CC4F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4784" y="1884765"/>
                <a:ext cx="4495800" cy="18255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FD4766C-47E0-4FB8-B274-250F469ECFFF}"/>
              </a:ext>
            </a:extLst>
          </p:cNvPr>
          <p:cNvSpPr txBox="1"/>
          <p:nvPr/>
        </p:nvSpPr>
        <p:spPr>
          <a:xfrm>
            <a:off x="8510583" y="2388756"/>
            <a:ext cx="3238499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4881BD"/>
                </a:solidFill>
              </a:rPr>
              <a:t>k</a:t>
            </a:r>
            <a:r>
              <a:rPr lang="en-US" dirty="0">
                <a:solidFill>
                  <a:srgbClr val="4881BD"/>
                </a:solidFill>
              </a:rPr>
              <a:t>: refers to cameras </a:t>
            </a:r>
            <a:r>
              <a:rPr lang="en-US" i="1" dirty="0" err="1">
                <a:solidFill>
                  <a:srgbClr val="4881BD"/>
                </a:solidFill>
              </a:rPr>
              <a:t>i</a:t>
            </a:r>
            <a:r>
              <a:rPr lang="en-US" dirty="0">
                <a:solidFill>
                  <a:srgbClr val="4881BD"/>
                </a:solidFill>
              </a:rPr>
              <a:t> and </a:t>
            </a:r>
            <a:r>
              <a:rPr lang="en-US" i="1" dirty="0">
                <a:solidFill>
                  <a:srgbClr val="4881BD"/>
                </a:solidFill>
              </a:rPr>
              <a:t>j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F0400C-8C3D-4A63-BB80-318A78C055D2}"/>
              </a:ext>
            </a:extLst>
          </p:cNvPr>
          <p:cNvSpPr txBox="1"/>
          <p:nvPr/>
        </p:nvSpPr>
        <p:spPr>
          <a:xfrm>
            <a:off x="9539287" y="4637441"/>
            <a:ext cx="3238499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4881BD"/>
                </a:solidFill>
              </a:rPr>
              <a:t>k</a:t>
            </a:r>
            <a:r>
              <a:rPr lang="en-US" dirty="0">
                <a:solidFill>
                  <a:srgbClr val="4881BD"/>
                </a:solidFill>
              </a:rPr>
              <a:t>: refers to cameras </a:t>
            </a:r>
            <a:r>
              <a:rPr lang="en-US" i="1" dirty="0" err="1">
                <a:solidFill>
                  <a:srgbClr val="4881BD"/>
                </a:solidFill>
              </a:rPr>
              <a:t>i</a:t>
            </a:r>
            <a:r>
              <a:rPr lang="en-US" dirty="0">
                <a:solidFill>
                  <a:srgbClr val="4881BD"/>
                </a:solidFill>
              </a:rPr>
              <a:t> and </a:t>
            </a:r>
            <a:r>
              <a:rPr lang="en-US" i="1" dirty="0">
                <a:solidFill>
                  <a:srgbClr val="4881BD"/>
                </a:solidFill>
              </a:rPr>
              <a:t>j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4288655" y="6291322"/>
            <a:ext cx="4881496" cy="1048226"/>
          </a:xfrm>
          <a:prstGeom prst="round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marR="0" indent="-28575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</a:rPr>
              <a:t>The smaller the RMSE is,</a:t>
            </a:r>
            <a:r>
              <a:rPr kumimoji="0" lang="en-US" sz="2000" b="1" i="0" u="none" strike="noStrike" cap="none" normalizeH="0" dirty="0">
                <a:ln>
                  <a:noFill/>
                </a:ln>
                <a:effectLst/>
              </a:rPr>
              <a:t> the better.</a:t>
            </a:r>
          </a:p>
          <a:p>
            <a:pPr marL="285750" marR="0" indent="-28575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</a:pPr>
            <a:r>
              <a:rPr lang="en-US" sz="2000" b="1" dirty="0"/>
              <a:t>For a stable system, the RMSE should be within the noise level.</a:t>
            </a:r>
            <a:endParaRPr kumimoji="0" lang="en-US" sz="2000" b="1" i="0" u="none" strike="noStrike" cap="none" normalizeH="0" dirty="0">
              <a:ln>
                <a:noFill/>
              </a:ln>
              <a:effectLst/>
            </a:endParaRPr>
          </a:p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43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Times New Roman" panose="02020603050405020304" pitchFamily="18" charset="0"/>
              </a:rPr>
              <a:t>System Stability Analysis Results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711344"/>
              </p:ext>
            </p:extLst>
          </p:nvPr>
        </p:nvGraphicFramePr>
        <p:xfrm>
          <a:off x="322895" y="1189037"/>
          <a:ext cx="12793984" cy="58867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53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18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7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77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7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277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277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5265">
                <a:tc gridSpan="7"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Stability Analysis</a:t>
                      </a:r>
                      <a:endParaRPr lang="en-US" sz="2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265">
                <a:tc>
                  <a:txBody>
                    <a:bodyPr/>
                    <a:lstStyle/>
                    <a:p>
                      <a:pPr algn="ctr" fontAlgn="b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829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Approach 1</a:t>
                      </a:r>
                      <a:endParaRPr lang="en-US" sz="2200" b="1" i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829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Approach 2</a:t>
                      </a:r>
                      <a:endParaRPr lang="en-US" sz="2200" b="1" i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829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Approach 3</a:t>
                      </a:r>
                      <a:endParaRPr lang="en-US" sz="2200" b="1" i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1821">
                <a:tc>
                  <a:txBody>
                    <a:bodyPr/>
                    <a:lstStyle/>
                    <a:p>
                      <a:pPr algn="ctr" fontAlgn="b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9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RMSE</a:t>
                      </a:r>
                      <a:r>
                        <a:rPr lang="en-US" sz="2200" kern="1200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200" kern="1200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829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pixel</a:t>
                      </a:r>
                      <a:endParaRPr lang="en-US" sz="2200" b="0" i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9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RMSE</a:t>
                      </a:r>
                      <a:r>
                        <a:rPr lang="en-US" sz="2200" kern="1200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US" sz="2200" kern="1200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829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pixel</a:t>
                      </a:r>
                      <a:endParaRPr lang="en-US" sz="2200" b="0" i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9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RMSE</a:t>
                      </a:r>
                      <a:r>
                        <a:rPr lang="en-US" sz="2200" kern="1200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200" kern="1200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829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pixel</a:t>
                      </a:r>
                      <a:endParaRPr lang="en-US" sz="2200" b="0" i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9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RMSE</a:t>
                      </a:r>
                      <a:r>
                        <a:rPr lang="en-US" sz="2200" kern="1200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US" sz="2200" kern="1200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829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pixel</a:t>
                      </a:r>
                      <a:endParaRPr lang="en-US" sz="2200" b="0" i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9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RMSE</a:t>
                      </a:r>
                      <a:r>
                        <a:rPr lang="en-US" sz="2200" kern="1200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200" kern="1200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829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pixel</a:t>
                      </a:r>
                      <a:endParaRPr lang="en-US" sz="2200" b="0" i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9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RMSE</a:t>
                      </a:r>
                      <a:r>
                        <a:rPr lang="en-US" sz="2200" kern="1200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US" sz="2200" kern="1200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829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pixel</a:t>
                      </a:r>
                      <a:endParaRPr lang="en-US" sz="2200" b="0" i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679">
                <a:tc>
                  <a:txBody>
                    <a:bodyPr/>
                    <a:lstStyle/>
                    <a:p>
                      <a:pPr marL="0" marR="0" lvl="0" indent="0" algn="ctr" defTabSz="829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Data: June _July</a:t>
                      </a:r>
                      <a:endParaRPr lang="en-US" sz="2000" b="1" i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22.48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44.25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1.74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4.29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1.79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3.36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265">
                <a:tc>
                  <a:txBody>
                    <a:bodyPr/>
                    <a:lstStyle/>
                    <a:p>
                      <a:pPr marL="0" marR="0" lvl="0" indent="0" algn="ctr" defTabSz="829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RMSE</a:t>
                      </a:r>
                      <a:endParaRPr lang="en-US" sz="2200" b="1" i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49.63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4.63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3.81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0679">
                <a:tc>
                  <a:txBody>
                    <a:bodyPr/>
                    <a:lstStyle/>
                    <a:p>
                      <a:pPr marL="0" marR="0" lvl="0" indent="0" algn="ctr" defTabSz="829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 June </a:t>
                      </a:r>
                      <a:r>
                        <a:rPr lang="en-US" sz="21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r>
                        <a:rPr lang="en-US" sz="2100" b="1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Aug</a:t>
                      </a:r>
                      <a:r>
                        <a:rPr lang="en-US" sz="21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100" b="1" i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5.82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13.31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2.85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6.58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2.91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5265">
                <a:tc>
                  <a:txBody>
                    <a:bodyPr/>
                    <a:lstStyle/>
                    <a:p>
                      <a:pPr marL="0" marR="0" lvl="0" indent="0" algn="ctr" defTabSz="829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RMSE</a:t>
                      </a:r>
                      <a:endParaRPr lang="en-US" sz="2200" b="1" i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14.53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7.17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4.11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0679">
                <a:tc>
                  <a:txBody>
                    <a:bodyPr/>
                    <a:lstStyle/>
                    <a:p>
                      <a:pPr marL="0" marR="0" lvl="0" indent="0" algn="ctr" defTabSz="829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Data: </a:t>
                      </a:r>
                      <a:r>
                        <a:rPr lang="en-US" sz="21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June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r>
                        <a:rPr lang="en-US" sz="21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Sep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100" b="1" i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6.55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25.85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1.21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9.67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1.24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9.93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5265">
                <a:tc>
                  <a:txBody>
                    <a:bodyPr/>
                    <a:lstStyle/>
                    <a:p>
                      <a:pPr marL="0" marR="0" lvl="0" indent="0" algn="ctr" defTabSz="829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RMSE</a:t>
                      </a:r>
                      <a:endParaRPr lang="en-US" sz="2200" b="1" i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26.67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9.75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10.01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0679">
                <a:tc>
                  <a:txBody>
                    <a:bodyPr/>
                    <a:lstStyle/>
                    <a:p>
                      <a:pPr marL="0" marR="0" lvl="0" indent="0" algn="ctr" defTabSz="829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Data:</a:t>
                      </a:r>
                      <a:r>
                        <a:rPr lang="en-US" sz="20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July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Aug</a:t>
                      </a:r>
                      <a:r>
                        <a:rPr lang="en-US" sz="20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1" i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16.83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31.08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1.74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1.76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3.73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5265">
                <a:tc>
                  <a:txBody>
                    <a:bodyPr/>
                    <a:lstStyle/>
                    <a:p>
                      <a:pPr marL="0" marR="0" lvl="0" indent="0" algn="ctr" defTabSz="829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RMSE</a:t>
                      </a:r>
                      <a:endParaRPr lang="en-US" sz="2200" b="1" i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35.34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4.45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4.13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0679">
                <a:tc>
                  <a:txBody>
                    <a:bodyPr/>
                    <a:lstStyle/>
                    <a:p>
                      <a:pPr marL="0" marR="0" lvl="0" indent="0" algn="ctr" defTabSz="829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Data:</a:t>
                      </a:r>
                      <a:r>
                        <a:rPr lang="en-US" sz="20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July</a:t>
                      </a:r>
                      <a:r>
                        <a:rPr lang="en-US" sz="2000" kern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r>
                        <a:rPr lang="en-US" sz="2000" b="1" kern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Sep</a:t>
                      </a:r>
                      <a:r>
                        <a:rPr lang="en-US" sz="2000" b="1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1" i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28.60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18.51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1.69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6.87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1.67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8.98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5265">
                <a:tc>
                  <a:txBody>
                    <a:bodyPr/>
                    <a:lstStyle/>
                    <a:p>
                      <a:pPr marL="0" marR="0" lvl="0" indent="0" algn="ctr" defTabSz="829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RMSE</a:t>
                      </a:r>
                      <a:endParaRPr lang="en-US" sz="2200" b="1" i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34.07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7.07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9.13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5265">
                <a:tc>
                  <a:txBody>
                    <a:bodyPr/>
                    <a:lstStyle/>
                    <a:p>
                      <a:pPr marL="0" marR="0" lvl="0" indent="0" algn="ctr" defTabSz="829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Data:</a:t>
                      </a:r>
                      <a:r>
                        <a:rPr lang="en-US" sz="20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Augt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0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r>
                        <a:rPr lang="en-US" sz="2000" b="1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Sep</a:t>
                      </a:r>
                      <a:endParaRPr lang="en-US" sz="2000" b="1" i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12.02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12.57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2.14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3.27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2.14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12.16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5265">
                <a:tc>
                  <a:txBody>
                    <a:bodyPr/>
                    <a:lstStyle/>
                    <a:p>
                      <a:pPr marL="0" marR="0" lvl="0" indent="0" algn="ctr" defTabSz="8295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RMSE</a:t>
                      </a:r>
                      <a:endParaRPr lang="en-US" sz="2200" b="1" i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17.39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3.91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12.35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8512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Times New Roman" panose="02020603050405020304" pitchFamily="18" charset="0"/>
              </a:rPr>
              <a:t>Conclusions and Recommendations for Future Work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developed approaches consider the cameras of a multi-camera system two cameras at a time.</a:t>
            </a:r>
          </a:p>
          <a:p>
            <a:r>
              <a:rPr lang="en-US" dirty="0"/>
              <a:t>The 1</a:t>
            </a:r>
            <a:r>
              <a:rPr lang="en-US" baseline="30000" dirty="0"/>
              <a:t>st</a:t>
            </a:r>
            <a:r>
              <a:rPr lang="en-US" dirty="0"/>
              <a:t> approach ignores variations in the IOPs for the first camera between </a:t>
            </a:r>
            <a:r>
              <a:rPr lang="en-CA" i="1" dirty="0">
                <a:ea typeface="宋体"/>
                <a:cs typeface="Times New Roman" panose="02020603050405020304" pitchFamily="18" charset="0"/>
              </a:rPr>
              <a:t>t</a:t>
            </a:r>
            <a:r>
              <a:rPr lang="en-CA" i="1" baseline="-25000" dirty="0">
                <a:ea typeface="宋体"/>
                <a:cs typeface="Times New Roman" panose="02020603050405020304" pitchFamily="18" charset="0"/>
              </a:rPr>
              <a:t>1 </a:t>
            </a:r>
            <a:r>
              <a:rPr lang="en-CA" dirty="0">
                <a:ea typeface="宋体"/>
                <a:cs typeface="Times New Roman" panose="02020603050405020304" pitchFamily="18" charset="0"/>
              </a:rPr>
              <a:t>and</a:t>
            </a:r>
            <a:r>
              <a:rPr lang="en-CA" i="1" dirty="0">
                <a:ea typeface="宋体"/>
                <a:cs typeface="Times New Roman" panose="02020603050405020304" pitchFamily="18" charset="0"/>
              </a:rPr>
              <a:t> t</a:t>
            </a:r>
            <a:r>
              <a:rPr lang="en-CA" i="1" baseline="-25000" dirty="0">
                <a:ea typeface="宋体"/>
                <a:cs typeface="Times New Roman" panose="02020603050405020304" pitchFamily="18" charset="0"/>
              </a:rPr>
              <a:t>2</a:t>
            </a:r>
            <a:r>
              <a:rPr lang="en-CA" b="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.</a:t>
            </a:r>
            <a:endParaRPr lang="en-CA" dirty="0"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  <a:p>
            <a:r>
              <a:rPr lang="en-US" dirty="0"/>
              <a:t>The 2</a:t>
            </a:r>
            <a:r>
              <a:rPr lang="en-US" baseline="30000" dirty="0"/>
              <a:t>nd</a:t>
            </a:r>
            <a:r>
              <a:rPr lang="en-US" dirty="0"/>
              <a:t> and 3</a:t>
            </a:r>
            <a:r>
              <a:rPr lang="en-US" baseline="30000" dirty="0"/>
              <a:t>rd</a:t>
            </a:r>
            <a:r>
              <a:rPr lang="en-US" dirty="0"/>
              <a:t> approaches consider both variations in the IOPs and mounting parameters for both cameras at </a:t>
            </a:r>
            <a:r>
              <a:rPr lang="en-CA" dirty="0">
                <a:ea typeface="宋体"/>
                <a:cs typeface="Times New Roman" panose="02020603050405020304" pitchFamily="18" charset="0"/>
              </a:rPr>
              <a:t>t</a:t>
            </a:r>
            <a:r>
              <a:rPr lang="en-CA" baseline="-25000" dirty="0">
                <a:ea typeface="宋体"/>
                <a:cs typeface="Times New Roman" panose="02020603050405020304" pitchFamily="18" charset="0"/>
              </a:rPr>
              <a:t>1 </a:t>
            </a:r>
            <a:r>
              <a:rPr lang="en-CA" dirty="0">
                <a:ea typeface="宋体"/>
                <a:cs typeface="Times New Roman" panose="02020603050405020304" pitchFamily="18" charset="0"/>
              </a:rPr>
              <a:t>and t</a:t>
            </a:r>
            <a:r>
              <a:rPr lang="en-CA" baseline="-25000" dirty="0">
                <a:ea typeface="宋体"/>
                <a:cs typeface="Times New Roman" panose="02020603050405020304" pitchFamily="18" charset="0"/>
              </a:rPr>
              <a:t>2</a:t>
            </a:r>
            <a:r>
              <a:rPr lang="en-CA" b="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.</a:t>
            </a:r>
            <a:r>
              <a:rPr lang="en-US" dirty="0"/>
              <a:t> </a:t>
            </a:r>
          </a:p>
          <a:p>
            <a:r>
              <a:rPr lang="en-US" dirty="0"/>
              <a:t>However, the 3</a:t>
            </a:r>
            <a:r>
              <a:rPr lang="en-US" baseline="30000" dirty="0"/>
              <a:t>rd</a:t>
            </a:r>
            <a:r>
              <a:rPr lang="en-US" dirty="0"/>
              <a:t> approach does not consider variations in the magnitude  of the base line between the two time epochs.</a:t>
            </a:r>
          </a:p>
          <a:p>
            <a:r>
              <a:rPr lang="en-US" dirty="0">
                <a:solidFill>
                  <a:srgbClr val="FF0000"/>
                </a:solidFill>
              </a:rPr>
              <a:t>The second approach is the recommended approach for multi-camera system stability analysis (considering two cameras at a time).</a:t>
            </a:r>
          </a:p>
          <a:p>
            <a:r>
              <a:rPr lang="en-US" dirty="0"/>
              <a:t>For stable system, the RMSE of the evaluated discrepancies should be close to zero or within the noise level for the system to be deemed stable. </a:t>
            </a:r>
          </a:p>
          <a:p>
            <a:pPr marL="0" indent="0">
              <a:buNone/>
            </a:pPr>
            <a:endParaRPr lang="en-CA" dirty="0"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3761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Times New Roman" panose="02020603050405020304" pitchFamily="18" charset="0"/>
              </a:rPr>
              <a:t>Conclusions and Recommendations for Future Work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the investigated system, the stability analysis measure ranges from 4 to 10 pixels (short term to long term).</a:t>
            </a:r>
          </a:p>
          <a:p>
            <a:r>
              <a:rPr lang="en-US" dirty="0"/>
              <a:t> Vibrations have an impact on the stability of the system calibration parameters for the investigated system.</a:t>
            </a:r>
          </a:p>
          <a:p>
            <a:r>
              <a:rPr lang="en-US" dirty="0"/>
              <a:t>If this level of accuracy (4 to 10 pixels) is tolerable for the application at hand, one can consider the system to be stable.</a:t>
            </a:r>
          </a:p>
          <a:p>
            <a:r>
              <a:rPr lang="en-US" dirty="0"/>
              <a:t>Current research is focusing on the analysis of stability of a multi-camera system </a:t>
            </a:r>
            <a:r>
              <a:rPr lang="en-US" dirty="0">
                <a:solidFill>
                  <a:srgbClr val="FF0000"/>
                </a:solidFill>
              </a:rPr>
              <a:t>while considering more than two cameras at the same time (i.e., considering all the cameras simultaneously)</a:t>
            </a:r>
            <a:r>
              <a:rPr lang="en-US" dirty="0"/>
              <a:t>.</a:t>
            </a:r>
            <a:endParaRPr lang="en-CA" b="0" dirty="0"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CA" dirty="0"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563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087" y="1417637"/>
            <a:ext cx="2763293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</a:p>
          <a:p>
            <a:pPr marL="0" indent="0" algn="ctr"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www.jobinterviewtools.com/blog/wp-content/uploads/2010/01/dreamstimemedium_19473030-300x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80" y="2027237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869410" y="2393969"/>
            <a:ext cx="7772056" cy="162129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information, data, or work presented herein was funded in part by the Advanced Research Projects Agency-Energy (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ARPA-E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U.S. Department of Energy, under Award Number DE-AR0000593.  The views and opinions of authors expressed herein do not necessarily state or reflect those of the U.S. Government or any agency thereof.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715488" y="1784369"/>
            <a:ext cx="4079897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2932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Arial" pitchFamily="34" charset="0"/>
              <a:buChar char="−"/>
              <a:defRPr sz="2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28750" indent="-51435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800" b="1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800" b="1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800" b="1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800" b="1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</a:t>
            </a:r>
            <a:endParaRPr lang="en-US" sz="32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</a:pPr>
            <a:endParaRPr lang="en-US" sz="32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</a:pPr>
            <a:endParaRPr lang="en-US" sz="2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214" y="4147057"/>
            <a:ext cx="6596444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7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8" y="157164"/>
            <a:ext cx="13359384" cy="839787"/>
          </a:xfrm>
        </p:spPr>
        <p:txBody>
          <a:bodyPr/>
          <a:lstStyle/>
          <a:p>
            <a:r>
              <a:rPr lang="en-US" dirty="0"/>
              <a:t>Genotype Vs. Phenotype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Genotype: Genetic constitution (make up) of an individual plant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Phenotype: The physical appearance of a plant because of its genetic makeup (genotype)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88" y="1912937"/>
            <a:ext cx="5130799" cy="38480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687" y="1912937"/>
            <a:ext cx="5127109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4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Genotype Vs. Phenotype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Correlating plant genotypic and phenotypic traits are important.</a:t>
            </a:r>
          </a:p>
          <a:p>
            <a:pPr lvl="1"/>
            <a:r>
              <a:rPr lang="en-US" dirty="0"/>
              <a:t>Increasing crop yield</a:t>
            </a:r>
          </a:p>
          <a:p>
            <a:pPr lvl="2"/>
            <a:r>
              <a:rPr lang="en-US" dirty="0"/>
              <a:t>While considering diminishing agricultural land &amp; water resources</a:t>
            </a:r>
          </a:p>
          <a:p>
            <a:pPr lvl="2"/>
            <a:r>
              <a:rPr lang="en-US" dirty="0"/>
              <a:t>Increasing biomass for biofuel generation</a:t>
            </a:r>
          </a:p>
          <a:p>
            <a:pPr lvl="2"/>
            <a:r>
              <a:rPr lang="en-US" dirty="0"/>
              <a:t>Modifying plant structure for high-density planting (e.g., leaf structure manipulation)</a:t>
            </a:r>
          </a:p>
          <a:p>
            <a:pPr lvl="1"/>
            <a:r>
              <a:rPr lang="en-US" dirty="0"/>
              <a:t>Increasing plant resistance to drought</a:t>
            </a:r>
          </a:p>
          <a:p>
            <a:pPr lvl="1"/>
            <a:r>
              <a:rPr lang="en-US" dirty="0"/>
              <a:t>Increasing plant resistance to disease and pests</a:t>
            </a:r>
          </a:p>
          <a:p>
            <a:pPr lvl="1"/>
            <a:r>
              <a:rPr lang="en-US" dirty="0"/>
              <a:t>Reducing plant requirement for nitrogen-based fertilizers</a:t>
            </a:r>
          </a:p>
          <a:p>
            <a:r>
              <a:rPr lang="en-US" dirty="0"/>
              <a:t>Gene sequencing is affordable &amp; quick.</a:t>
            </a:r>
          </a:p>
        </p:txBody>
      </p:sp>
    </p:spTree>
    <p:extLst>
      <p:ext uri="{BB962C8B-B14F-4D97-AF65-F5344CB8AC3E}">
        <p14:creationId xmlns:p14="http://schemas.microsoft.com/office/powerpoint/2010/main" val="3712146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Genotype Vs. Phenotype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 plant phenotyping activities are:</a:t>
            </a:r>
          </a:p>
          <a:p>
            <a:pPr lvl="1"/>
            <a:r>
              <a:rPr lang="en-US" dirty="0"/>
              <a:t>Time &amp; labor consuming</a:t>
            </a:r>
          </a:p>
          <a:p>
            <a:pPr lvl="1"/>
            <a:r>
              <a:rPr lang="en-US" dirty="0"/>
              <a:t>Error prone</a:t>
            </a:r>
          </a:p>
          <a:p>
            <a:pPr lvl="1"/>
            <a:r>
              <a:rPr lang="en-US" dirty="0"/>
              <a:t>Destructive</a:t>
            </a:r>
          </a:p>
          <a:p>
            <a:pPr lvl="1"/>
            <a:r>
              <a:rPr lang="en-US" dirty="0"/>
              <a:t>Restricted to green houses and small areas</a:t>
            </a:r>
          </a:p>
          <a:p>
            <a:r>
              <a:rPr lang="en-US" dirty="0"/>
              <a:t>Phenotyping is the bottle neck in advancing crop yield maximization through gene sequencing.</a:t>
            </a:r>
          </a:p>
          <a:p>
            <a:r>
              <a:rPr lang="en-US" dirty="0"/>
              <a:t>Remote-sensing systems are promising tools for large scale, high throughput phenotyping at the field level.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687" y="1161297"/>
            <a:ext cx="1924050" cy="256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90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8" y="155448"/>
            <a:ext cx="13356609" cy="839787"/>
          </a:xfrm>
        </p:spPr>
        <p:txBody>
          <a:bodyPr/>
          <a:lstStyle/>
          <a:p>
            <a:r>
              <a:rPr lang="en-US" dirty="0"/>
              <a:t>Mobile Mapping System: </a:t>
            </a:r>
            <a:r>
              <a:rPr lang="en-US" dirty="0" err="1"/>
              <a:t>PhenoRover</a:t>
            </a:r>
            <a:r>
              <a:rPr lang="en-US" dirty="0"/>
              <a:t> Platform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0" r="11584"/>
          <a:stretch/>
        </p:blipFill>
        <p:spPr>
          <a:xfrm>
            <a:off x="741435" y="1120639"/>
            <a:ext cx="10668000" cy="5867400"/>
          </a:xfrm>
          <a:prstGeom prst="rect">
            <a:avLst/>
          </a:prstGeom>
        </p:spPr>
      </p:pic>
      <p:sp>
        <p:nvSpPr>
          <p:cNvPr id="5" name="矩形 10">
            <a:extLst>
              <a:ext uri="{FF2B5EF4-FFF2-40B4-BE49-F238E27FC236}">
                <a16:creationId xmlns:a16="http://schemas.microsoft.com/office/drawing/2014/main" id="{98F8736A-BCD2-4102-9BEC-020757AD2858}"/>
              </a:ext>
            </a:extLst>
          </p:cNvPr>
          <p:cNvSpPr/>
          <p:nvPr/>
        </p:nvSpPr>
        <p:spPr>
          <a:xfrm>
            <a:off x="5346737" y="6967823"/>
            <a:ext cx="2739952" cy="435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MMS</a:t>
            </a:r>
            <a:r>
              <a:rPr lang="en-US" altLang="zh-CN" sz="2400" dirty="0"/>
              <a:t>: </a:t>
            </a:r>
            <a:r>
              <a:rPr lang="en-US" altLang="zh-CN" sz="2400" dirty="0" err="1">
                <a:latin typeface="Times New Roman" panose="02020603050405020304" pitchFamily="18" charset="0"/>
                <a:ea typeface="宋体" panose="02010600030101010101" pitchFamily="2" charset="-122"/>
              </a:rPr>
              <a:t>PhenoRover</a:t>
            </a:r>
            <a:endParaRPr lang="zh-CN" altLang="en-US" sz="2400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77" b="7214"/>
          <a:stretch/>
        </p:blipFill>
        <p:spPr>
          <a:xfrm>
            <a:off x="11901487" y="3434995"/>
            <a:ext cx="1364530" cy="2286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6075435" y="2346734"/>
            <a:ext cx="685800" cy="6858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889757" y="2346734"/>
            <a:ext cx="685800" cy="6858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6761235" y="2346734"/>
            <a:ext cx="6504782" cy="1088261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6761235" y="3006531"/>
            <a:ext cx="5140252" cy="2714464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53007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" y="155448"/>
            <a:ext cx="13356609" cy="839787"/>
          </a:xfrm>
        </p:spPr>
        <p:txBody>
          <a:bodyPr/>
          <a:lstStyle/>
          <a:p>
            <a:r>
              <a:rPr lang="en-US" dirty="0"/>
              <a:t>Mobile Mapping Systems for Phenotyping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" y="1197864"/>
            <a:ext cx="13359384" cy="5934456"/>
          </a:xfrm>
        </p:spPr>
        <p:txBody>
          <a:bodyPr/>
          <a:lstStyle/>
          <a:p>
            <a:pPr>
              <a:spcAft>
                <a:spcPts val="42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proximal remote sensing, we have to rely on stereo-cameras with narrow angular field of view (</a:t>
            </a:r>
            <a:r>
              <a:rPr lang="en-US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FLIR Flea-2G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spcAft>
                <a:spcPts val="42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Calibration of a multi-camera system with narrow angular field of view is a challenging task.</a:t>
            </a:r>
          </a:p>
          <a:p>
            <a:pPr>
              <a:spcAft>
                <a:spcPts val="42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Vibration of the platform might also affect the stability of the estimated system calibration parameters.</a:t>
            </a:r>
          </a:p>
          <a:p>
            <a:pPr>
              <a:spcAft>
                <a:spcPts val="4200"/>
              </a:spcAft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533" y="4770437"/>
            <a:ext cx="4058708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702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" y="155448"/>
            <a:ext cx="13356609" cy="83978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System Specifications (</a:t>
            </a:r>
            <a:r>
              <a:rPr lang="en-US" dirty="0" err="1">
                <a:solidFill>
                  <a:schemeClr val="bg1"/>
                </a:solidFill>
                <a:cs typeface="Times New Roman" panose="02020603050405020304" pitchFamily="18" charset="0"/>
              </a:rPr>
              <a:t>PhenoRover</a:t>
            </a:r>
            <a:r>
              <a:rPr 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" y="1197864"/>
            <a:ext cx="13359384" cy="5934456"/>
          </a:xfrm>
        </p:spPr>
        <p:txBody>
          <a:bodyPr/>
          <a:lstStyle/>
          <a:p>
            <a:pPr marL="0" indent="0" eaLnBrk="1" fontAlgn="t" hangingPunct="1">
              <a:buNone/>
            </a:pPr>
            <a:r>
              <a:rPr lang="en-US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Camera: FLIR Flea-2G*</a:t>
            </a:r>
          </a:p>
          <a:p>
            <a:pPr eaLnBrk="1" fontAlgn="t" hangingPunct="1"/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Max. image resolution:  2448 x 2048 pixels</a:t>
            </a:r>
          </a:p>
          <a:p>
            <a:pPr eaLnBrk="1" fontAlgn="t" hangingPunct="1"/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 size:                       3.45 µm</a:t>
            </a:r>
          </a:p>
          <a:p>
            <a:pPr eaLnBrk="1" fontAlgn="t" hangingPunct="1"/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Focal Length :                12.5 mm</a:t>
            </a:r>
          </a:p>
          <a:p>
            <a:pPr eaLnBrk="1" fontAlgn="t" hangingPunct="1"/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Angular field of view:    41º</a:t>
            </a:r>
          </a:p>
          <a:p>
            <a:pPr marL="0" indent="0" eaLnBrk="1" fontAlgn="t" hangingPunct="1">
              <a:buNone/>
            </a:pPr>
            <a:r>
              <a:rPr lang="en-US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Drive Configuration </a:t>
            </a:r>
          </a:p>
          <a:p>
            <a:pPr eaLnBrk="1" fontAlgn="t" hangingPunct="1"/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Boom altitude:              3.5 – 5 m</a:t>
            </a:r>
          </a:p>
          <a:p>
            <a:pPr marL="285750" indent="-285750">
              <a:spcAft>
                <a:spcPts val="600"/>
              </a:spcAft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Driving Speed:           </a:t>
            </a:r>
            <a:r>
              <a:rPr lang="en-US" b="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1.5 mile/hour</a:t>
            </a:r>
          </a:p>
          <a:p>
            <a:pPr marL="285750" indent="-285750"/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frame rate:          a stereo-pair is captured at 1 frame/sec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09651" y="7238369"/>
            <a:ext cx="7386642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*https://www.ptgrey.com/flea2g-5-mp-color-firewire-1394b-sony-icx655-camera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123307" y="1389284"/>
            <a:ext cx="5715000" cy="2880885"/>
            <a:chOff x="2690018" y="2636837"/>
            <a:chExt cx="7662069" cy="4229100"/>
          </a:xfrm>
        </p:grpSpPr>
        <p:grpSp>
          <p:nvGrpSpPr>
            <p:cNvPr id="6" name="Group 5"/>
            <p:cNvGrpSpPr/>
            <p:nvPr/>
          </p:nvGrpSpPr>
          <p:grpSpPr>
            <a:xfrm>
              <a:off x="2833687" y="2636837"/>
              <a:ext cx="7518400" cy="4229100"/>
              <a:chOff x="2833687" y="2636837"/>
              <a:chExt cx="7518400" cy="422910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33687" y="2636837"/>
                <a:ext cx="7518400" cy="4229100"/>
              </a:xfrm>
              <a:prstGeom prst="rect">
                <a:avLst/>
              </a:prstGeom>
              <a:ln>
                <a:noFill/>
              </a:ln>
            </p:spPr>
          </p:pic>
          <p:cxnSp>
            <p:nvCxnSpPr>
              <p:cNvPr id="16" name="Straight Arrow Connector 15"/>
              <p:cNvCxnSpPr/>
              <p:nvPr/>
            </p:nvCxnSpPr>
            <p:spPr bwMode="auto">
              <a:xfrm flipV="1">
                <a:off x="7253287" y="3170237"/>
                <a:ext cx="0" cy="609601"/>
              </a:xfrm>
              <a:prstGeom prst="straightConnector1">
                <a:avLst/>
              </a:prstGeom>
              <a:solidFill>
                <a:srgbClr val="00B8FF"/>
              </a:solidFill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7" name="Straight Arrow Connector 16"/>
              <p:cNvCxnSpPr/>
              <p:nvPr/>
            </p:nvCxnSpPr>
            <p:spPr bwMode="auto">
              <a:xfrm flipH="1">
                <a:off x="6716713" y="3744911"/>
                <a:ext cx="536574" cy="0"/>
              </a:xfrm>
              <a:prstGeom prst="straightConnector1">
                <a:avLst/>
              </a:prstGeom>
              <a:solidFill>
                <a:srgbClr val="00B8FF"/>
              </a:solidFill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cxnSp>
          <p:nvCxnSpPr>
            <p:cNvPr id="7" name="Straight Arrow Connector 6"/>
            <p:cNvCxnSpPr/>
            <p:nvPr/>
          </p:nvCxnSpPr>
          <p:spPr bwMode="auto">
            <a:xfrm flipV="1">
              <a:off x="3827461" y="3216275"/>
              <a:ext cx="0" cy="609601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8" name="Straight Arrow Connector 7"/>
            <p:cNvCxnSpPr/>
            <p:nvPr/>
          </p:nvCxnSpPr>
          <p:spPr bwMode="auto">
            <a:xfrm flipH="1">
              <a:off x="3290887" y="3790949"/>
              <a:ext cx="536574" cy="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9" name="TextBox 8"/>
            <p:cNvSpPr txBox="1"/>
            <p:nvPr/>
          </p:nvSpPr>
          <p:spPr>
            <a:xfrm>
              <a:off x="6489700" y="3744911"/>
              <a:ext cx="990600" cy="474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zh-CN" sz="1100" dirty="0">
                  <a:solidFill>
                    <a:srgbClr val="FFFF00"/>
                  </a:solidFill>
                </a:rPr>
                <a:t>x</a:t>
              </a:r>
              <a:endParaRPr lang="en-US" sz="1100" dirty="0">
                <a:solidFill>
                  <a:srgbClr val="FFFF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316787" y="2937742"/>
              <a:ext cx="990600" cy="474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zh-CN" sz="1100" dirty="0">
                  <a:solidFill>
                    <a:srgbClr val="FFFF00"/>
                  </a:solidFill>
                </a:rPr>
                <a:t>z</a:t>
              </a:r>
              <a:endParaRPr lang="en-US" sz="1100" dirty="0">
                <a:solidFill>
                  <a:srgbClr val="FFFF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71020" y="3825875"/>
              <a:ext cx="990600" cy="474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zh-CN" sz="1100">
                  <a:solidFill>
                    <a:srgbClr val="FFFF00"/>
                  </a:solidFill>
                </a:rPr>
                <a:t>x</a:t>
              </a:r>
              <a:endParaRPr lang="en-US" sz="1100" dirty="0">
                <a:solidFill>
                  <a:srgbClr val="FFFF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98107" y="3018708"/>
              <a:ext cx="990600" cy="474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zh-CN" sz="1100" dirty="0">
                  <a:solidFill>
                    <a:srgbClr val="FFFF00"/>
                  </a:solidFill>
                </a:rPr>
                <a:t>z</a:t>
              </a:r>
              <a:endParaRPr lang="en-US" sz="1100" dirty="0">
                <a:solidFill>
                  <a:srgbClr val="FFFF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86487" y="2727832"/>
              <a:ext cx="2903538" cy="474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zh-CN" sz="1100" b="1" dirty="0">
                  <a:solidFill>
                    <a:srgbClr val="FFFF00"/>
                  </a:solidFill>
                </a:rPr>
                <a:t>Left</a:t>
              </a:r>
              <a:r>
                <a:rPr lang="zh-CN" altLang="en-US" sz="1100" b="1" dirty="0">
                  <a:solidFill>
                    <a:srgbClr val="FFFF00"/>
                  </a:solidFill>
                </a:rPr>
                <a:t> </a:t>
              </a:r>
              <a:r>
                <a:rPr lang="en-US" altLang="zh-CN" sz="1100" b="1" dirty="0">
                  <a:solidFill>
                    <a:srgbClr val="FFFF00"/>
                  </a:solidFill>
                </a:rPr>
                <a:t>Camera</a:t>
              </a:r>
              <a:r>
                <a:rPr lang="zh-CN" altLang="en-US" sz="1100" b="1" dirty="0">
                  <a:solidFill>
                    <a:srgbClr val="FFFF00"/>
                  </a:solidFill>
                </a:rPr>
                <a:t> </a:t>
              </a:r>
              <a:r>
                <a:rPr lang="en-US" altLang="zh-CN" sz="1100" b="1" dirty="0">
                  <a:solidFill>
                    <a:srgbClr val="FFFF00"/>
                  </a:solidFill>
                </a:rPr>
                <a:t>(Flea34)</a:t>
              </a:r>
              <a:endParaRPr lang="en-US" sz="1100" b="1" dirty="0">
                <a:solidFill>
                  <a:srgbClr val="FFFF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690018" y="2693821"/>
              <a:ext cx="2903538" cy="474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zh-CN" sz="1100" b="1" dirty="0">
                  <a:solidFill>
                    <a:srgbClr val="FFFF00"/>
                  </a:solidFill>
                </a:rPr>
                <a:t>Right</a:t>
              </a:r>
              <a:r>
                <a:rPr lang="zh-CN" altLang="en-US" sz="1100" b="1" dirty="0">
                  <a:solidFill>
                    <a:srgbClr val="FFFF00"/>
                  </a:solidFill>
                </a:rPr>
                <a:t> </a:t>
              </a:r>
              <a:r>
                <a:rPr lang="en-US" altLang="zh-CN" sz="1100" b="1" dirty="0">
                  <a:solidFill>
                    <a:srgbClr val="FFFF00"/>
                  </a:solidFill>
                </a:rPr>
                <a:t>Camera</a:t>
              </a:r>
              <a:r>
                <a:rPr lang="zh-CN" altLang="en-US" sz="1100" b="1" dirty="0">
                  <a:solidFill>
                    <a:srgbClr val="FFFF00"/>
                  </a:solidFill>
                </a:rPr>
                <a:t> </a:t>
              </a:r>
              <a:r>
                <a:rPr lang="en-US" altLang="zh-CN" sz="1100" b="1" dirty="0">
                  <a:solidFill>
                    <a:srgbClr val="FFFF00"/>
                  </a:solidFill>
                </a:rPr>
                <a:t>(Flea95)</a:t>
              </a:r>
              <a:endParaRPr lang="en-US" sz="11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733783" y="4389437"/>
            <a:ext cx="4625627" cy="2216641"/>
            <a:chOff x="7863948" y="3136952"/>
            <a:chExt cx="4625627" cy="2216641"/>
          </a:xfrm>
        </p:grpSpPr>
        <p:sp>
          <p:nvSpPr>
            <p:cNvPr id="19" name="Rectangle 18"/>
            <p:cNvSpPr/>
            <p:nvPr/>
          </p:nvSpPr>
          <p:spPr bwMode="auto">
            <a:xfrm>
              <a:off x="8238889" y="3857366"/>
              <a:ext cx="760380" cy="76038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951" tIns="41475" rIns="82951" bIns="41475" numCol="1" rtlCol="0" anchor="t" anchorCtr="0" compatLnSpc="1">
              <a:prstTxWarp prst="textNoShape">
                <a:avLst/>
              </a:prstTxWarp>
            </a:bodyPr>
            <a:lstStyle/>
            <a:p>
              <a:pPr defTabSz="414772"/>
              <a:endParaRPr lang="en-US" sz="1633"/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10450903" y="3857366"/>
              <a:ext cx="760380" cy="76038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951" tIns="41475" rIns="82951" bIns="41475" numCol="1" rtlCol="0" anchor="t" anchorCtr="0" compatLnSpc="1">
              <a:prstTxWarp prst="textNoShape">
                <a:avLst/>
              </a:prstTxWarp>
            </a:bodyPr>
            <a:lstStyle/>
            <a:p>
              <a:pPr defTabSz="414772"/>
              <a:endParaRPr lang="en-US" sz="1633"/>
            </a:p>
          </p:txBody>
        </p:sp>
        <p:cxnSp>
          <p:nvCxnSpPr>
            <p:cNvPr id="21" name="Straight Arrow Connector 20"/>
            <p:cNvCxnSpPr/>
            <p:nvPr/>
          </p:nvCxnSpPr>
          <p:spPr bwMode="auto">
            <a:xfrm flipV="1">
              <a:off x="8607275" y="3466442"/>
              <a:ext cx="0" cy="792065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 flipV="1">
              <a:off x="8589224" y="4237556"/>
              <a:ext cx="783139" cy="1439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V="1">
              <a:off x="10830564" y="3465003"/>
              <a:ext cx="0" cy="792065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4" name="Straight Arrow Connector 23"/>
            <p:cNvCxnSpPr/>
            <p:nvPr/>
          </p:nvCxnSpPr>
          <p:spPr bwMode="auto">
            <a:xfrm flipV="1">
              <a:off x="10812513" y="4236117"/>
              <a:ext cx="783139" cy="1439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5" name="TextBox 24"/>
            <p:cNvSpPr txBox="1"/>
            <p:nvPr/>
          </p:nvSpPr>
          <p:spPr>
            <a:xfrm>
              <a:off x="9329319" y="4047911"/>
              <a:ext cx="898631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x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863948" y="4704918"/>
              <a:ext cx="1508415" cy="607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FF0000"/>
                  </a:solidFill>
                </a:rPr>
                <a:t>Left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Camera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endParaRPr lang="en-US" altLang="zh-CN" dirty="0">
                <a:solidFill>
                  <a:srgbClr val="FF0000"/>
                </a:solidFill>
              </a:endParaRPr>
            </a:p>
            <a:p>
              <a:pPr algn="ctr"/>
              <a:r>
                <a:rPr lang="en-US" altLang="zh-CN" dirty="0">
                  <a:solidFill>
                    <a:srgbClr val="FF0000"/>
                  </a:solidFill>
                </a:rPr>
                <a:t>  (Flea 34)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348537" y="4745991"/>
              <a:ext cx="1673715" cy="607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Right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Camera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endParaRPr lang="en-US" altLang="zh-CN" dirty="0">
                <a:solidFill>
                  <a:srgbClr val="FF0000"/>
                </a:solidFill>
              </a:endParaRPr>
            </a:p>
            <a:p>
              <a:r>
                <a:rPr lang="en-US" altLang="zh-CN" dirty="0">
                  <a:solidFill>
                    <a:srgbClr val="FF0000"/>
                  </a:solidFill>
                </a:rPr>
                <a:t>     (Flea 95)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473732" y="3136952"/>
              <a:ext cx="898631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y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697021" y="3148099"/>
              <a:ext cx="898631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y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1590944" y="4061132"/>
              <a:ext cx="898631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x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31" name="Up Arrow 30"/>
          <p:cNvSpPr/>
          <p:nvPr/>
        </p:nvSpPr>
        <p:spPr>
          <a:xfrm>
            <a:off x="10660806" y="4992509"/>
            <a:ext cx="196684" cy="734907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82951" tIns="41475" rIns="82951" bIns="414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33" b="1" i="0" u="none" strike="noStrike" kern="1200" normalizeH="0" baseline="0" noProof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uLnTx/>
              <a:uFillTx/>
              <a:latin typeface="Arial"/>
            </a:endParaRPr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10286968" y="5934115"/>
            <a:ext cx="944360" cy="726116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82951" tIns="41475" rIns="82951" bIns="4147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726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normalizeH="0" baseline="0" noProof="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Driving 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726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normalizeH="0" baseline="0" noProof="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Direction</a:t>
            </a:r>
          </a:p>
        </p:txBody>
      </p:sp>
    </p:spTree>
    <p:extLst>
      <p:ext uri="{BB962C8B-B14F-4D97-AF65-F5344CB8AC3E}">
        <p14:creationId xmlns:p14="http://schemas.microsoft.com/office/powerpoint/2010/main" val="642388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" y="155448"/>
            <a:ext cx="13356609" cy="839787"/>
          </a:xfrm>
        </p:spPr>
        <p:txBody>
          <a:bodyPr/>
          <a:lstStyle/>
          <a:p>
            <a:r>
              <a:rPr lang="en-US" dirty="0">
                <a:cs typeface="Times New Roman" panose="02020603050405020304" pitchFamily="18" charset="0"/>
              </a:rPr>
              <a:t>Problem Statement and Objectives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" y="1197864"/>
            <a:ext cx="13359384" cy="5933558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Calibration is a challenging task for cameras with narrow angular field of view (FOV)</a:t>
            </a:r>
          </a:p>
          <a:p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PhenoRover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subject to severe vibrations due to the size of the boom and operational environment.  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Objectives:</a:t>
            </a:r>
          </a:p>
          <a:p>
            <a:pPr marL="514350" indent="-514350">
              <a:buAutoNum type="arabicParenR"/>
            </a:pP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Multi-camera system calibration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Internal characteristics of the cameras (IOPs)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Mounting parameters among the cameras (lever arm and boresight angles)</a:t>
            </a:r>
          </a:p>
          <a:p>
            <a:pPr marL="514350" indent="-514350">
              <a:buAutoNum type="arabicParenR"/>
            </a:pP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Stability analysis of the multi-camera system</a:t>
            </a:r>
          </a:p>
        </p:txBody>
      </p:sp>
    </p:spTree>
    <p:extLst>
      <p:ext uri="{BB962C8B-B14F-4D97-AF65-F5344CB8AC3E}">
        <p14:creationId xmlns:p14="http://schemas.microsoft.com/office/powerpoint/2010/main" val="162533365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自定义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0000"/>
      </a:hlink>
      <a:folHlink>
        <a:srgbClr val="B2B2B2"/>
      </a:folHlink>
    </a:clrScheme>
    <a:fontScheme name="Office Theme">
      <a:majorFont>
        <a:latin typeface="Arial"/>
        <a:ea typeface="Droid Sans Fallback"/>
        <a:cs typeface="Droid Sans Fallback"/>
      </a:majorFont>
      <a:minorFont>
        <a:latin typeface="Arial"/>
        <a:ea typeface="Droid Sans Fallback"/>
        <a:cs typeface="Droid Sans Fallb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42910</TotalTime>
  <Words>2240</Words>
  <Application>Microsoft Office PowerPoint</Application>
  <PresentationFormat>Custom</PresentationFormat>
  <Paragraphs>498</Paragraphs>
  <Slides>25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SimSun</vt:lpstr>
      <vt:lpstr>SimSun</vt:lpstr>
      <vt:lpstr>Arial</vt:lpstr>
      <vt:lpstr>Calibri</vt:lpstr>
      <vt:lpstr>Cambria Math</vt:lpstr>
      <vt:lpstr>DejaVu Sans</vt:lpstr>
      <vt:lpstr>Droid Sans Fallback</vt:lpstr>
      <vt:lpstr>Times New Roman</vt:lpstr>
      <vt:lpstr>Wingdings</vt:lpstr>
      <vt:lpstr>1_Office Theme</vt:lpstr>
      <vt:lpstr>Equation</vt:lpstr>
      <vt:lpstr>Calibration and Stability Analysis of a Multi-Camera System onboard a high Vibration Platform</vt:lpstr>
      <vt:lpstr>Smart Agriculture</vt:lpstr>
      <vt:lpstr>Genotype Vs. Phenotype</vt:lpstr>
      <vt:lpstr>Genotype Vs. Phenotype</vt:lpstr>
      <vt:lpstr>Genotype Vs. Phenotype</vt:lpstr>
      <vt:lpstr>Mobile Mapping System: PhenoRover Platform</vt:lpstr>
      <vt:lpstr>Mobile Mapping Systems for Phenotyping</vt:lpstr>
      <vt:lpstr>System Specifications (PhenoRover)</vt:lpstr>
      <vt:lpstr>Problem Statement and Objectives </vt:lpstr>
      <vt:lpstr>Mathematical Model: Modified Collinearity Equations</vt:lpstr>
      <vt:lpstr>Collected Datasets</vt:lpstr>
      <vt:lpstr>System Calibration Data Acquisition</vt:lpstr>
      <vt:lpstr>Sample Images with Automatically Measured Targets </vt:lpstr>
      <vt:lpstr>Results: Estimated IOPs</vt:lpstr>
      <vt:lpstr>Results: Estimated IOPs</vt:lpstr>
      <vt:lpstr>Results: Estimated Mounting Parameters</vt:lpstr>
      <vt:lpstr>System Stability Analysis Procedure: Initial Steps</vt:lpstr>
      <vt:lpstr>Stability Analysis Procedure – 1st Approach</vt:lpstr>
      <vt:lpstr>Stability Analysis Procedure – 2nd Approach</vt:lpstr>
      <vt:lpstr>Stability Analysis Procedure – 3rd Approach</vt:lpstr>
      <vt:lpstr>Stability Analysis Procedure – 3rd Approach (cont’d)</vt:lpstr>
      <vt:lpstr>System Stability Analysis Results</vt:lpstr>
      <vt:lpstr>Conclusions and Recommendations for Future Work </vt:lpstr>
      <vt:lpstr>Conclusions and Recommendations for Future Work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Lexie</dc:creator>
  <cp:lastModifiedBy>Mohammed Aldosari</cp:lastModifiedBy>
  <cp:revision>2614</cp:revision>
  <cp:lastPrinted>2019-01-28T21:45:34Z</cp:lastPrinted>
  <dcterms:created xsi:type="dcterms:W3CDTF">2011-03-31T13:59:17Z</dcterms:created>
  <dcterms:modified xsi:type="dcterms:W3CDTF">2019-01-29T21:16:42Z</dcterms:modified>
</cp:coreProperties>
</file>