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793" r:id="rId2"/>
    <p:sldId id="1075" r:id="rId3"/>
    <p:sldId id="1071" r:id="rId4"/>
    <p:sldId id="1076" r:id="rId5"/>
    <p:sldId id="1077" r:id="rId6"/>
    <p:sldId id="1091" r:id="rId7"/>
    <p:sldId id="1100" r:id="rId8"/>
    <p:sldId id="1065" r:id="rId9"/>
    <p:sldId id="1131" r:id="rId10"/>
    <p:sldId id="1132" r:id="rId11"/>
    <p:sldId id="1081" r:id="rId12"/>
    <p:sldId id="1087" r:id="rId13"/>
    <p:sldId id="1092" r:id="rId14"/>
    <p:sldId id="1093" r:id="rId15"/>
    <p:sldId id="1096" r:id="rId16"/>
    <p:sldId id="1098" r:id="rId17"/>
    <p:sldId id="1097" r:id="rId18"/>
    <p:sldId id="1144" r:id="rId19"/>
    <p:sldId id="1101" r:id="rId20"/>
    <p:sldId id="1102" r:id="rId21"/>
    <p:sldId id="1107" r:id="rId22"/>
    <p:sldId id="1133" r:id="rId23"/>
    <p:sldId id="1134" r:id="rId24"/>
    <p:sldId id="1112" r:id="rId25"/>
    <p:sldId id="1136" r:id="rId26"/>
    <p:sldId id="1137" r:id="rId27"/>
    <p:sldId id="1138" r:id="rId28"/>
    <p:sldId id="1139" r:id="rId29"/>
    <p:sldId id="1141" r:id="rId30"/>
    <p:sldId id="1140" r:id="rId31"/>
    <p:sldId id="1142" r:id="rId32"/>
    <p:sldId id="1143" r:id="rId33"/>
    <p:sldId id="1130" r:id="rId34"/>
    <p:sldId id="1128" r:id="rId35"/>
  </p:sldIdLst>
  <p:sldSz cx="9144000" cy="6858000" type="screen4x3"/>
  <p:notesSz cx="7010400" cy="92964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00DA"/>
    <a:srgbClr val="FFFFFF"/>
    <a:srgbClr val="3366CC"/>
    <a:srgbClr val="0000FF"/>
    <a:srgbClr val="000000"/>
    <a:srgbClr val="624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1" autoAdjust="0"/>
    <p:restoredTop sz="94728" autoAdjust="0"/>
  </p:normalViewPr>
  <p:slideViewPr>
    <p:cSldViewPr snapToObjects="1">
      <p:cViewPr>
        <p:scale>
          <a:sx n="59" d="100"/>
          <a:sy n="59" d="100"/>
        </p:scale>
        <p:origin x="2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9CF9DDD1-A750-40A4-93C4-5C4846B9FA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51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t" anchorCtr="0" compatLnSpc="1">
            <a:prstTxWarp prst="textNoShape">
              <a:avLst/>
            </a:prstTxWarp>
          </a:bodyPr>
          <a:lstStyle>
            <a:lvl1pPr defTabSz="931170" eaLnBrk="1" hangingPunct="1">
              <a:defRPr sz="13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0F69F96-D62C-46E2-8DBC-30587D43ACA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0"/>
            <a:ext cx="3038604" cy="51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t" anchorCtr="0" compatLnSpc="1">
            <a:prstTxWarp prst="textNoShape">
              <a:avLst/>
            </a:prstTxWarp>
          </a:bodyPr>
          <a:lstStyle>
            <a:lvl1pPr algn="r" defTabSz="931170" eaLnBrk="1" hangingPunct="1">
              <a:defRPr sz="13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A2E97E92-9A02-4475-8579-24FAC0B692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9025"/>
            <a:ext cx="3038604" cy="51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b" anchorCtr="0" compatLnSpc="1">
            <a:prstTxWarp prst="textNoShape">
              <a:avLst/>
            </a:prstTxWarp>
          </a:bodyPr>
          <a:lstStyle>
            <a:lvl1pPr defTabSz="931170" eaLnBrk="1" hangingPunct="1">
              <a:defRPr sz="13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9AE28845-CD38-4E5D-B62B-C85A502FF85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779025"/>
            <a:ext cx="3038604" cy="51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78" tIns="46539" rIns="93078" bIns="46539" numCol="1" anchor="b" anchorCtr="0" compatLnSpc="1">
            <a:prstTxWarp prst="textNoShape">
              <a:avLst/>
            </a:prstTxWarp>
          </a:bodyPr>
          <a:lstStyle>
            <a:lvl1pPr algn="r" defTabSz="931170" eaLnBrk="1" hangingPunct="1">
              <a:defRPr sz="1300"/>
            </a:lvl1pPr>
          </a:lstStyle>
          <a:p>
            <a:pPr>
              <a:defRPr/>
            </a:pPr>
            <a:fld id="{BDBB624B-1480-4304-9BA9-D051C891C2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7107624F-9361-4E89-9FAB-CD06864170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6" tIns="46078" rIns="92156" bIns="4607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8C323441-86E8-482B-BBEE-6B765585D0E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159" y="0"/>
            <a:ext cx="3038604" cy="463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6" tIns="46078" rIns="92156" bIns="4607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44230A3-57F3-4CC3-A3EE-3FEAA506449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807AE4E7-3229-43CA-938F-B73A53A5CE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3" y="4417017"/>
            <a:ext cx="5608975" cy="418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6" tIns="46078" rIns="92156" bIns="460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8790" name="Rectangle 6">
            <a:extLst>
              <a:ext uri="{FF2B5EF4-FFF2-40B4-BE49-F238E27FC236}">
                <a16:creationId xmlns:a16="http://schemas.microsoft.com/office/drawing/2014/main" id="{CB9C2D1E-A087-4765-BF95-47338123334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6" tIns="46078" rIns="92156" bIns="4607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>
            <a:extLst>
              <a:ext uri="{FF2B5EF4-FFF2-40B4-BE49-F238E27FC236}">
                <a16:creationId xmlns:a16="http://schemas.microsoft.com/office/drawing/2014/main" id="{DD609CB5-3A90-47FA-828C-0FBA0D9A5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56" tIns="46078" rIns="92156" bIns="4607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ACC4D25A-58C8-43BB-B247-5D325D3B62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815DE09-E9E7-4FCF-BDA0-B5C6B43DB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4538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935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97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70100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73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845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417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98900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48FA82-B99D-463D-AB69-6C517B709BB1}" type="slidenum">
              <a:rPr lang="en-AU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AU" altLang="en-US" sz="1300">
              <a:latin typeface="Arial" panose="020B0604020202020204" pitchFamily="34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7D9A8C8-9529-40B1-921B-112AA79C6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D363423-08D6-4873-991E-8C427728E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B33CA82-07DC-46CE-8A44-DB54E6DD8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4AA3CEE-E2B4-4482-8866-F66E60DB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E2B6892-4CD8-4C71-828A-6BA65A5EA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55BED3-3B99-4AEC-80DD-363FA166EFE2}" type="slidenum">
              <a:rPr lang="en-US" altLang="en-US" sz="1300" smtClean="0"/>
              <a:pPr/>
              <a:t>23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804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C0330FD9-261D-4E0E-B5FA-76D7FA140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59DBAFCB-F727-4C47-A40A-925D2841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CD0D0D78-03FA-443E-927B-4FA0A5304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DB05B2-6FE7-4D1D-A1FB-5E5A2F94BEEE}" type="slidenum">
              <a:rPr lang="en-US" altLang="en-US" sz="1300" smtClean="0"/>
              <a:pPr/>
              <a:t>24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423594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610EDD0-3B2B-43D7-B469-34C165598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A13A1EA-450F-4799-8209-786CE56DC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93D2D98-8C98-4785-BDC9-4C034CBF6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DB7465-0D8F-46D7-8574-71385B14CD26}" type="slidenum">
              <a:rPr lang="en-US" altLang="en-US" sz="1300" smtClean="0"/>
              <a:pPr/>
              <a:t>25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92709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1610EDD0-3B2B-43D7-B469-34C165598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A13A1EA-450F-4799-8209-786CE56DC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F93D2D98-8C98-4785-BDC9-4C034CBF6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DB7465-0D8F-46D7-8574-71385B14CD26}" type="slidenum">
              <a:rPr lang="en-US" altLang="en-US" sz="1300" smtClean="0"/>
              <a:pPr/>
              <a:t>26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329959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27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93299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28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49037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29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36957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30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874698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935687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D112CDE-14EA-4A16-A7B1-6C5CB26BF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5BE850C-1923-45D7-A1C5-993429C4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60874346-75C6-4525-B09C-F18D2E8F5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7AC9B2-E5F6-4391-90B7-3F98820A5096}" type="slidenum">
              <a:rPr lang="en-US" altLang="en-US" sz="1300" smtClean="0"/>
              <a:pPr/>
              <a:t>32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27354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E45C3ABF-CBBC-4465-AA5E-9211C1752D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BD6F332A-2ABE-4D2A-BD49-8AB7F2FAC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F49F8F4-ACA7-4D3B-AC96-F4493503A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F4D3EA-F384-42E2-A603-778E58C841F6}" type="slidenum">
              <a:rPr lang="en-US" altLang="en-US" sz="1300" smtClean="0"/>
              <a:pPr/>
              <a:t>2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9711935E-CDA8-4EFB-915B-FA44E62CB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CF45B9D5-8FA6-4CB1-92CF-66819FFC2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A19CD0B6-C150-418D-8D54-528CEAC2C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CA13FC-B9F7-464D-A4E9-75D06B42CE47}" type="slidenum">
              <a:rPr lang="en-US" altLang="en-US" sz="1300" smtClean="0"/>
              <a:pPr/>
              <a:t>33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744757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8469814B-1A6C-4837-8AD7-F9E9DA416F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E13703A4-B73F-42B0-8DEA-BB8C7942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6A0D9F8-50F9-42E4-8022-BDC3EE838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7816E4-52D6-4110-86A0-1515D6A36395}" type="slidenum">
              <a:rPr lang="en-US" altLang="en-US" sz="1300" smtClean="0"/>
              <a:pPr/>
              <a:t>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CACBD44-8834-4481-871D-4D63EC00F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2DAD316-325E-48EE-8C43-A85B7E37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545069FA-266C-42F4-A1B1-05B1AAAA6A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F9F891-4715-4B99-8DAD-A4110B684395}" type="slidenum">
              <a:rPr lang="en-US" altLang="en-US" sz="1300" smtClean="0"/>
              <a:pPr/>
              <a:t>6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90BE6D5C-05A5-409E-86B0-C426107E3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CC53745-0D9D-46E9-A0CD-26F6FED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9689BE4-FBFF-4A42-908B-527EDB4D6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A3BB15-0810-4498-A3CC-954AE38ECF0B}" type="slidenum">
              <a:rPr lang="en-US" altLang="en-US" sz="1300" smtClean="0"/>
              <a:pPr/>
              <a:t>7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5ECB461-2C77-421F-A68B-9DA33CAF4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81D5C26-7A80-4B90-93C3-45438A15F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1805AA8-F0C4-4AA8-A1F1-0C45C50AB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AD6493-464D-4F0B-A331-10940346F58F}" type="slidenum">
              <a:rPr lang="en-US" altLang="en-US" sz="1300" smtClean="0"/>
              <a:pPr/>
              <a:t>19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0EC1A74-A4F3-4AFF-94C5-A427E305D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66FD426E-648D-405A-99E2-72B3BB00E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A427D63-8714-47C8-9E85-05890052F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4A2464-E4E1-47A6-A66C-957A28D38416}" type="slidenum">
              <a:rPr lang="en-US" altLang="en-US" sz="1300" smtClean="0"/>
              <a:pPr/>
              <a:t>20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1D62F1F3-272E-4699-A52F-DC2773E7A7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14C58ED-EE2F-44FB-96A0-1D1BE5F3E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2AFAE610-7E1D-4D5E-8024-31122C275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781E2E-9092-488B-855A-DC99765E269B}" type="slidenum">
              <a:rPr lang="en-US" altLang="en-US" sz="1300" smtClean="0"/>
              <a:pPr/>
              <a:t>21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B33CA82-07DC-46CE-8A44-DB54E6DD8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44AA3CEE-E2B4-4482-8866-F66E60DBF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7575"/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E2B6892-4CD8-4C71-828A-6BA65A5EA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55BED3-3B99-4AEC-80DD-363FA166EFE2}" type="slidenum">
              <a:rPr lang="en-US" altLang="en-US" sz="1300" smtClean="0"/>
              <a:pPr/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5369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A4F7D5-7652-4371-819B-C0ADCCDFF6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41430823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52ACB1-AC97-44A4-9463-21C9C3698FC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16691291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18DE56-B4DB-45BF-BFC1-DED47A5C375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22027478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924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D27FE5-A428-4783-A39F-4895387B31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15520839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4CFBE-6B3F-43FB-A55C-47C4E3BD1F1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12615581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881B91-E957-4EE6-9AE9-BD28ED8E9C9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37816682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12875"/>
            <a:ext cx="3886200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12875"/>
            <a:ext cx="3886200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C41224-0E8B-423F-BD36-C728B33C29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25148488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611F071-CE7F-4147-B5B0-DE9C0227B9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25928810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2909E6-B177-44DD-88B7-DDA397202A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22889851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E45699E-C71F-48B3-B20C-F476B75ED0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149378967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F8C298-FD9D-42F7-AC71-A34C098F0B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21990145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FA3A47-93A4-46EC-984B-5F119FC357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</p:spTree>
    <p:extLst>
      <p:ext uri="{BB962C8B-B14F-4D97-AF65-F5344CB8AC3E}">
        <p14:creationId xmlns:p14="http://schemas.microsoft.com/office/powerpoint/2010/main" val="8869101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D663C5-6C23-4ACF-A081-94A669DD2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9248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DC18EE-DF0B-4636-B46A-A9C2929C01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12875"/>
            <a:ext cx="79248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B58F8E8-7932-4A79-8E36-C4963648BE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438" y="6432550"/>
            <a:ext cx="6351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/>
              <a:t>South Dakota State University, April 2008</a:t>
            </a:r>
          </a:p>
        </p:txBody>
      </p:sp>
      <p:sp>
        <p:nvSpPr>
          <p:cNvPr id="2" name="Line 7">
            <a:extLst>
              <a:ext uri="{FF2B5EF4-FFF2-40B4-BE49-F238E27FC236}">
                <a16:creationId xmlns:a16="http://schemas.microsoft.com/office/drawing/2014/main" id="{EFB69702-5D52-4A8B-9263-CE30455B5CB8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673100" y="327025"/>
            <a:ext cx="7924800" cy="0"/>
          </a:xfrm>
          <a:prstGeom prst="line">
            <a:avLst/>
          </a:prstGeom>
          <a:noFill/>
          <a:ln w="38100">
            <a:pattFill prst="pct50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  <p:pic>
        <p:nvPicPr>
          <p:cNvPr id="1030" name="Picture 10" descr="Export Wizard-1">
            <a:extLst>
              <a:ext uri="{FF2B5EF4-FFF2-40B4-BE49-F238E27FC236}">
                <a16:creationId xmlns:a16="http://schemas.microsoft.com/office/drawing/2014/main" id="{ECBAE8BE-685F-4600-ABD2-4802FF20E1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391275"/>
            <a:ext cx="12604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1">
            <a:extLst>
              <a:ext uri="{FF2B5EF4-FFF2-40B4-BE49-F238E27FC236}">
                <a16:creationId xmlns:a16="http://schemas.microsoft.com/office/drawing/2014/main" id="{7B48B931-D01C-46E2-99E8-A8ECA5B1A3EB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549275" y="6337300"/>
            <a:ext cx="8061325" cy="0"/>
          </a:xfrm>
          <a:prstGeom prst="line">
            <a:avLst/>
          </a:prstGeom>
          <a:noFill/>
          <a:ln w="38100">
            <a:pattFill prst="pct50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2412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B5086D8-38C6-4495-8225-029BCF55A7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6013" y="719592"/>
            <a:ext cx="6840537" cy="2392362"/>
          </a:xfrm>
        </p:spPr>
        <p:txBody>
          <a:bodyPr/>
          <a:lstStyle/>
          <a:p>
            <a:pPr algn="ctr">
              <a:defRPr/>
            </a:pPr>
            <a:br>
              <a:rPr lang="en-AU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AU" sz="2400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AU" dirty="0">
                <a:solidFill>
                  <a:srgbClr val="0000FF"/>
                </a:solidFill>
              </a:rPr>
              <a:t>Camera Self-Calibration in UAV Photogrammetry: When is it Viable?</a:t>
            </a:r>
            <a:br>
              <a:rPr lang="en-AU" dirty="0"/>
            </a:br>
            <a:br>
              <a:rPr lang="en-A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A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AU" sz="2400" dirty="0"/>
            </a:br>
            <a:endParaRPr lang="en-AU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B700AAAF-CE48-4F81-B1C7-507BDD05A9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9912" y="2946400"/>
            <a:ext cx="7932738" cy="14446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altLang="en-US" sz="2000" dirty="0">
                <a:solidFill>
                  <a:schemeClr val="tx1"/>
                </a:solidFill>
              </a:rPr>
              <a:t>Prof. Clive Fraser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z="2000" dirty="0">
                <a:solidFill>
                  <a:schemeClr val="tx1"/>
                </a:solidFill>
              </a:rPr>
              <a:t>Dept. of Infrastructure Engineering</a:t>
            </a:r>
            <a:br>
              <a:rPr lang="en-AU" altLang="en-US" sz="2000" dirty="0">
                <a:solidFill>
                  <a:schemeClr val="tx1"/>
                </a:solidFill>
              </a:rPr>
            </a:br>
            <a:r>
              <a:rPr lang="en-AU" altLang="en-US" sz="2000" dirty="0">
                <a:solidFill>
                  <a:schemeClr val="tx1"/>
                </a:solidFill>
              </a:rPr>
              <a:t>University of Melbourne, </a:t>
            </a:r>
            <a:r>
              <a:rPr lang="en-US" altLang="en-US" sz="2000" dirty="0">
                <a:solidFill>
                  <a:schemeClr val="tx1"/>
                </a:solidFill>
              </a:rPr>
              <a:t>Australia </a:t>
            </a:r>
          </a:p>
        </p:txBody>
      </p:sp>
      <p:pic>
        <p:nvPicPr>
          <p:cNvPr id="4100" name="Picture 8" descr="unilogo">
            <a:extLst>
              <a:ext uri="{FF2B5EF4-FFF2-40B4-BE49-F238E27FC236}">
                <a16:creationId xmlns:a16="http://schemas.microsoft.com/office/drawing/2014/main" id="{41F15693-48B5-4CD3-A0A9-0EF95B5A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902317"/>
            <a:ext cx="125095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>
            <a:extLst>
              <a:ext uri="{FF2B5EF4-FFF2-40B4-BE49-F238E27FC236}">
                <a16:creationId xmlns:a16="http://schemas.microsoft.com/office/drawing/2014/main" id="{21CD9A57-4BE7-427E-842B-0D8F0C388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5579389"/>
            <a:ext cx="55446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chemeClr val="tx1"/>
                </a:solidFill>
              </a:rPr>
              <a:t>ASPRS Annual Conference and International Lidar Mapping Forum, Denver, January 27-31,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99F96-A622-4FF6-900F-D37A97FE5C6E}"/>
              </a:ext>
            </a:extLst>
          </p:cNvPr>
          <p:cNvSpPr/>
          <p:nvPr/>
        </p:nvSpPr>
        <p:spPr>
          <a:xfrm>
            <a:off x="7286625" y="6362700"/>
            <a:ext cx="1616075" cy="495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68" name="Rectangle 20">
            <a:extLst>
              <a:ext uri="{FF2B5EF4-FFF2-40B4-BE49-F238E27FC236}">
                <a16:creationId xmlns:a16="http://schemas.microsoft.com/office/drawing/2014/main" id="{A9BBB0C9-0526-4CFB-B15E-2620A412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9169400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Self-Calibration very Problematic in a ‘Standard’ UAV Network </a:t>
            </a:r>
            <a:r>
              <a:rPr lang="en-AU" i="1" dirty="0">
                <a:solidFill>
                  <a:srgbClr val="0000FF"/>
                </a:solidFill>
                <a:latin typeface="Arial" charset="0"/>
              </a:rPr>
              <a:t>Requires both GCPs &amp; Camera </a:t>
            </a:r>
            <a:r>
              <a:rPr lang="en-AU" i="1" dirty="0" err="1">
                <a:solidFill>
                  <a:srgbClr val="0000FF"/>
                </a:solidFill>
                <a:latin typeface="Arial" charset="0"/>
              </a:rPr>
              <a:t>Stn</a:t>
            </a:r>
            <a:r>
              <a:rPr lang="en-AU" i="1" dirty="0">
                <a:solidFill>
                  <a:srgbClr val="0000FF"/>
                </a:solidFill>
                <a:latin typeface="Arial" charset="0"/>
              </a:rPr>
              <a:t> Positional Constraints</a:t>
            </a:r>
            <a:endParaRPr lang="en-AU" i="1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6388" name="Text Box 17">
            <a:extLst>
              <a:ext uri="{FF2B5EF4-FFF2-40B4-BE49-F238E27FC236}">
                <a16:creationId xmlns:a16="http://schemas.microsoft.com/office/drawing/2014/main" id="{08DD5DA0-B603-440A-BDD2-5D95A6A0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157788"/>
            <a:ext cx="914400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Regular block of 203 images &amp; 183,000 points, 95K pts in &gt;6 images; 3K in &gt;20.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No convergence, no orthogonal roll, limited depth in obj. space, RMS </a:t>
            </a:r>
            <a:r>
              <a:rPr lang="en-US" altLang="en-US" sz="1600" dirty="0" err="1">
                <a:solidFill>
                  <a:schemeClr val="tx1"/>
                </a:solidFill>
              </a:rPr>
              <a:t>vxy</a:t>
            </a:r>
            <a:r>
              <a:rPr lang="en-US" altLang="en-US" sz="1600" dirty="0">
                <a:solidFill>
                  <a:schemeClr val="tx1"/>
                </a:solidFill>
              </a:rPr>
              <a:t>=0.36pl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Control to support camera self-calibration comprised both GCPs &amp; Camera </a:t>
            </a:r>
            <a:r>
              <a:rPr lang="en-US" altLang="en-US" sz="1600" dirty="0" err="1">
                <a:solidFill>
                  <a:schemeClr val="tx1"/>
                </a:solidFill>
              </a:rPr>
              <a:t>Stn</a:t>
            </a:r>
            <a:r>
              <a:rPr lang="en-US" altLang="en-US" sz="1600" dirty="0">
                <a:solidFill>
                  <a:schemeClr val="tx1"/>
                </a:solidFill>
              </a:rPr>
              <a:t> GPS </a:t>
            </a:r>
            <a:r>
              <a:rPr lang="en-US" altLang="en-US" sz="1600" dirty="0" err="1">
                <a:solidFill>
                  <a:schemeClr val="tx1"/>
                </a:solidFill>
              </a:rPr>
              <a:t>posn’s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233FA-21D1-4733-92D3-CE95A4BF6B42}"/>
              </a:ext>
            </a:extLst>
          </p:cNvPr>
          <p:cNvSpPr txBox="1"/>
          <p:nvPr/>
        </p:nvSpPr>
        <p:spPr>
          <a:xfrm>
            <a:off x="179325" y="5229200"/>
            <a:ext cx="8712324" cy="1508105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indent="0">
              <a:spcBef>
                <a:spcPct val="50000"/>
              </a:spcBef>
              <a:buSzPct val="130000"/>
              <a:defRPr/>
            </a:pP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Note: usually one of two aims being pursued through self-calibration:</a:t>
            </a:r>
          </a:p>
          <a:p>
            <a:pPr marL="631825" indent="-631825">
              <a:spcBef>
                <a:spcPct val="30000"/>
              </a:spcBef>
              <a:buSzPct val="130000"/>
              <a:defRPr/>
            </a:pP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 provide systematic error compensation, not necessarily camera calibration per se</a:t>
            </a:r>
          </a:p>
          <a:p>
            <a:pPr marL="631825" indent="-631825">
              <a:spcBef>
                <a:spcPct val="30000"/>
              </a:spcBef>
              <a:buSzPct val="130000"/>
              <a:defRPr/>
            </a:pP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ii) to provide a scene-independent calibration of the camera(s)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0B9F2-263D-4E89-857D-AA9A0537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29" y="1281212"/>
            <a:ext cx="7527506" cy="372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182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234B83E3-4B21-45EF-9425-38835D0CB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1: ‘Standard’ aerial block with large depth variation in object space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8A96525F-E6A7-4EC0-B458-4FC45320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5A2A075C-D556-4669-9E2C-65FBE6F0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243013"/>
            <a:ext cx="4948237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31300467-5C3B-401E-A5BA-87ACE6DB2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238250"/>
            <a:ext cx="4500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7">
            <a:extLst>
              <a:ext uri="{FF2B5EF4-FFF2-40B4-BE49-F238E27FC236}">
                <a16:creationId xmlns:a16="http://schemas.microsoft.com/office/drawing/2014/main" id="{75D27CA6-905C-4F3A-A92B-0C6EADE25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97425"/>
            <a:ext cx="87852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Oriented UAV image block of 127 images &amp; 180,000 points, 31K pts in &gt;6 images; many in &gt;10.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No convergence, no orthogonal roll, but very significant depth in obj. space (H-h varies from 130m to 290m, so scale varies within some images by 50% from the mean), RMS vxy=0.45pl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>
                <a:solidFill>
                  <a:srgbClr val="0000DA"/>
                </a:solidFill>
              </a:rPr>
              <a:t>Full self-calibration of IO &amp; lens distortion feasible, good precision &amp; low projective couplings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rgbClr val="0000DA"/>
                </a:solidFill>
              </a:rPr>
              <a:t>(no need for object space control)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18439" name="Text Box 17">
            <a:extLst>
              <a:ext uri="{FF2B5EF4-FFF2-40B4-BE49-F238E27FC236}">
                <a16:creationId xmlns:a16="http://schemas.microsoft.com/office/drawing/2014/main" id="{9A33EEDC-23D4-4297-9BAF-AAFFD127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255713"/>
            <a:ext cx="3468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18 million points in cloud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>
            <a:extLst>
              <a:ext uri="{FF2B5EF4-FFF2-40B4-BE49-F238E27FC236}">
                <a16:creationId xmlns:a16="http://schemas.microsoft.com/office/drawing/2014/main" id="{2F977E62-4960-4DDC-9576-CA42B565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2: Mixed range network (scale variation between images, not within)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2FF2BF7C-E4C9-43CD-B2CD-411D4268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9460" name="Text Box 17">
            <a:extLst>
              <a:ext uri="{FF2B5EF4-FFF2-40B4-BE49-F238E27FC236}">
                <a16:creationId xmlns:a16="http://schemas.microsoft.com/office/drawing/2014/main" id="{D94954E7-EE71-4A05-ACA9-FED8ABA07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97425"/>
            <a:ext cx="8785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UAV image block of 84 images &amp; 30,000 pts in &gt;6 images; many in &gt;10.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No convergence, no roll, but significant scale diff. between 3 flying heights, RMS </a:t>
            </a:r>
            <a:r>
              <a:rPr lang="en-US" altLang="en-US" sz="1600" dirty="0" err="1">
                <a:solidFill>
                  <a:schemeClr val="tx1"/>
                </a:solidFill>
              </a:rPr>
              <a:t>vxy</a:t>
            </a:r>
            <a:r>
              <a:rPr lang="en-US" altLang="en-US" sz="1600" dirty="0">
                <a:solidFill>
                  <a:schemeClr val="tx1"/>
                </a:solidFill>
              </a:rPr>
              <a:t>=0.8pl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0000DA"/>
                </a:solidFill>
              </a:rPr>
              <a:t>Full self-calibration of IO &amp; lens distortion feasible, but strong projective coupling between principal distance &amp; camera </a:t>
            </a:r>
            <a:r>
              <a:rPr lang="en-US" altLang="en-US" sz="1600" dirty="0" err="1">
                <a:solidFill>
                  <a:srgbClr val="0000DA"/>
                </a:solidFill>
              </a:rPr>
              <a:t>stn</a:t>
            </a:r>
            <a:r>
              <a:rPr lang="en-US" altLang="en-US" sz="1600" dirty="0">
                <a:solidFill>
                  <a:srgbClr val="0000DA"/>
                </a:solidFill>
              </a:rPr>
              <a:t> Z </a:t>
            </a:r>
            <a:r>
              <a:rPr lang="en-US" altLang="en-US" sz="1600" dirty="0" err="1">
                <a:solidFill>
                  <a:srgbClr val="0000DA"/>
                </a:solidFill>
              </a:rPr>
              <a:t>coord</a:t>
            </a:r>
            <a:r>
              <a:rPr lang="en-US" altLang="en-US" sz="1600" dirty="0">
                <a:solidFill>
                  <a:srgbClr val="0000DA"/>
                </a:solidFill>
              </a:rPr>
              <a:t>. (ideal example of where in-air &amp; on-ground GPS constraints should apply)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19461" name="Picture 3">
            <a:extLst>
              <a:ext uri="{FF2B5EF4-FFF2-40B4-BE49-F238E27FC236}">
                <a16:creationId xmlns:a16="http://schemas.microsoft.com/office/drawing/2014/main" id="{D73CF3FC-EC7D-4FDF-9D8C-12E675BAB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49350"/>
            <a:ext cx="4968875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>
            <a:extLst>
              <a:ext uri="{FF2B5EF4-FFF2-40B4-BE49-F238E27FC236}">
                <a16:creationId xmlns:a16="http://schemas.microsoft.com/office/drawing/2014/main" id="{36B2BAB8-A324-4790-BD36-7CE83ED51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770063"/>
            <a:ext cx="20161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85340-0A30-41A1-9F85-EEB40F2682B3}"/>
              </a:ext>
            </a:extLst>
          </p:cNvPr>
          <p:cNvSpPr txBox="1"/>
          <p:nvPr/>
        </p:nvSpPr>
        <p:spPr>
          <a:xfrm>
            <a:off x="7521575" y="3279775"/>
            <a:ext cx="136683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H = 10m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358C2-42BC-4C92-B1B4-C08145681714}"/>
              </a:ext>
            </a:extLst>
          </p:cNvPr>
          <p:cNvSpPr txBox="1"/>
          <p:nvPr/>
        </p:nvSpPr>
        <p:spPr>
          <a:xfrm>
            <a:off x="7573963" y="1328738"/>
            <a:ext cx="136842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H = 30m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C22AD-7950-443F-8E9A-F7E9F6188903}"/>
              </a:ext>
            </a:extLst>
          </p:cNvPr>
          <p:cNvSpPr txBox="1"/>
          <p:nvPr/>
        </p:nvSpPr>
        <p:spPr>
          <a:xfrm>
            <a:off x="7521575" y="2549525"/>
            <a:ext cx="1366838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200" dirty="0">
                <a:latin typeface="+mn-lt"/>
              </a:rPr>
              <a:t>H = 20m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id="{50312CD4-6324-4464-A61A-0D9DB500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3: Highly overlapping oblique imagery of a 3D object scene (images from FMV)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B1A70B9E-9759-4808-B2D8-90C678D9F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08" name="Text Box 17">
            <a:extLst>
              <a:ext uri="{FF2B5EF4-FFF2-40B4-BE49-F238E27FC236}">
                <a16:creationId xmlns:a16="http://schemas.microsoft.com/office/drawing/2014/main" id="{5178919C-5138-4758-B687-90B650D60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97425"/>
            <a:ext cx="87852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UAV image block of 56 images &amp; 28K points, 200 with &gt;6 rays, RMS vxy=0.44pl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No convergence, no roll, but significant scale diff. within each image, and 3D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  </a:t>
            </a:r>
            <a:r>
              <a:rPr lang="en-US" altLang="en-US" sz="1600">
                <a:solidFill>
                  <a:srgbClr val="0000DA"/>
                </a:solidFill>
              </a:rPr>
              <a:t>Full self-calibration of IO &amp; lens distortion feasible, moderate precision with moderate projective couplings (espec. related to IO/EO and decentring distortion)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rgbClr val="0000DA"/>
                </a:solidFill>
              </a:rPr>
              <a:t>(no requirement for object space control)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21509" name="Picture 4">
            <a:extLst>
              <a:ext uri="{FF2B5EF4-FFF2-40B4-BE49-F238E27FC236}">
                <a16:creationId xmlns:a16="http://schemas.microsoft.com/office/drawing/2014/main" id="{9A5A502A-78C7-4991-B24A-13C81C1A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49350"/>
            <a:ext cx="61928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D777AFDC-2535-417E-8A85-18FA45220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3: Highly overlapping oblique imagery of a 3D object scene (images from FMV)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351B2BDC-5A5A-4D7F-A9FD-43A6C6F5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532" name="Text Box 17">
            <a:extLst>
              <a:ext uri="{FF2B5EF4-FFF2-40B4-BE49-F238E27FC236}">
                <a16:creationId xmlns:a16="http://schemas.microsoft.com/office/drawing/2014/main" id="{7ED286C2-8865-4230-AFAC-495F13518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97425"/>
            <a:ext cx="87852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UAV image block of 56 images &amp; 28K points, 200 with &gt;6 rays, RMS vxy=0.44pl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No convergence, no roll, but significant scale diff. within each image, and 3D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en-US" altLang="en-US" sz="1600">
                <a:solidFill>
                  <a:srgbClr val="0000DA"/>
                </a:solidFill>
              </a:rPr>
              <a:t>Full self-calibration of IO &amp; lens distortion feasible, moderate precision with moderate projective couplings (espec. related to IO/EO and decentring distortion)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rgbClr val="0000DA"/>
                </a:solidFill>
              </a:rPr>
              <a:t>(no requirement for object space control)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9C58C373-DED5-4799-B4A9-1EDBE407A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11263"/>
            <a:ext cx="590391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>
            <a:extLst>
              <a:ext uri="{FF2B5EF4-FFF2-40B4-BE49-F238E27FC236}">
                <a16:creationId xmlns:a16="http://schemas.microsoft.com/office/drawing/2014/main" id="{41882EB0-FB90-4FFE-80F7-5209F65B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4: Network for 3D reconstruction of a historic barn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E31C6F45-95FE-491C-A686-B3C569AF3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3556" name="Text Box 17">
            <a:extLst>
              <a:ext uri="{FF2B5EF4-FFF2-40B4-BE49-F238E27FC236}">
                <a16:creationId xmlns:a16="http://schemas.microsoft.com/office/drawing/2014/main" id="{7CCC4DCE-2F3E-4618-817C-892E8B806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148263"/>
            <a:ext cx="87852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UAV image network of 49 images &amp; 50K points, 6000 with &gt;6 rays, RMS vxy=0.3pl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No convergence, no roll, but significant scale diff. within each image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en-US" altLang="en-US" sz="1600">
                <a:solidFill>
                  <a:srgbClr val="0000DA"/>
                </a:solidFill>
              </a:rPr>
              <a:t>Full self-calibration of IO &amp; lens distortion feasible, moderate precision with moderate projective couplings (no necessity for object space control)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4A2E217B-1B23-4BA9-838B-F725A28DA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33738"/>
            <a:ext cx="43370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>
            <a:extLst>
              <a:ext uri="{FF2B5EF4-FFF2-40B4-BE49-F238E27FC236}">
                <a16:creationId xmlns:a16="http://schemas.microsoft.com/office/drawing/2014/main" id="{18258344-F459-4BCF-85A5-F26E2F38C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149350"/>
            <a:ext cx="43211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4032EFD2-914F-4F51-8856-8450104FF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4: Network for 3D reconstruction of a historic barn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8C89B736-A013-4377-8B35-4686382C3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580" name="Text Box 17">
            <a:extLst>
              <a:ext uri="{FF2B5EF4-FFF2-40B4-BE49-F238E27FC236}">
                <a16:creationId xmlns:a16="http://schemas.microsoft.com/office/drawing/2014/main" id="{CE1F5001-234A-4E8B-BA16-2A5E124B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868863"/>
            <a:ext cx="8064500" cy="13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Self-calibration OK due to substantial variation in image scale within each image, but note projective linkage between principal point &amp; elevation angle/Z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 dirty="0">
                <a:solidFill>
                  <a:srgbClr val="0000DA"/>
                </a:solidFill>
              </a:rPr>
              <a:t>Recovery of IO is moderately strong (</a:t>
            </a:r>
            <a:r>
              <a:rPr lang="en-US" altLang="en-US" sz="1600" dirty="0" err="1">
                <a:solidFill>
                  <a:srgbClr val="0000DA"/>
                </a:solidFill>
              </a:rPr>
              <a:t>sigmas</a:t>
            </a:r>
            <a:r>
              <a:rPr lang="en-US" altLang="en-US" sz="1600" dirty="0">
                <a:solidFill>
                  <a:srgbClr val="0000DA"/>
                </a:solidFill>
              </a:rPr>
              <a:t> of a few micrometers)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24581" name="Picture 2">
            <a:extLst>
              <a:ext uri="{FF2B5EF4-FFF2-40B4-BE49-F238E27FC236}">
                <a16:creationId xmlns:a16="http://schemas.microsoft.com/office/drawing/2014/main" id="{24AD9D5E-6FE2-488B-AC4C-616DB00FF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36688"/>
            <a:ext cx="8913813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43E020-F836-4B08-B0FC-E863015774DE}"/>
              </a:ext>
            </a:extLst>
          </p:cNvPr>
          <p:cNvCxnSpPr>
            <a:cxnSpLocks/>
          </p:cNvCxnSpPr>
          <p:nvPr/>
        </p:nvCxnSpPr>
        <p:spPr>
          <a:xfrm flipV="1">
            <a:off x="7164388" y="2565400"/>
            <a:ext cx="0" cy="17272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79AC1-DC2A-49DA-BF7B-F46AF23C4BAE}"/>
              </a:ext>
            </a:extLst>
          </p:cNvPr>
          <p:cNvCxnSpPr>
            <a:cxnSpLocks/>
          </p:cNvCxnSpPr>
          <p:nvPr/>
        </p:nvCxnSpPr>
        <p:spPr>
          <a:xfrm flipV="1">
            <a:off x="250825" y="2565400"/>
            <a:ext cx="0" cy="172720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BDF5CF48-44DB-4F46-A2CF-9B86C44B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5: 2-camera ISPRS benchmark network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F38B27BD-9C77-44F6-91FD-8F9D6DB5D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5604" name="Text Box 17">
            <a:extLst>
              <a:ext uri="{FF2B5EF4-FFF2-40B4-BE49-F238E27FC236}">
                <a16:creationId xmlns:a16="http://schemas.microsoft.com/office/drawing/2014/main" id="{00255921-BB15-422B-B287-18E232A7F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084763"/>
            <a:ext cx="87852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UAV image block of 224 images &amp; &gt;150K points, RMS </a:t>
            </a:r>
            <a:r>
              <a:rPr lang="en-US" altLang="en-US" sz="1600" dirty="0" err="1">
                <a:solidFill>
                  <a:schemeClr val="tx1"/>
                </a:solidFill>
              </a:rPr>
              <a:t>vxy</a:t>
            </a:r>
            <a:r>
              <a:rPr lang="en-US" altLang="en-US" sz="1600" dirty="0">
                <a:solidFill>
                  <a:schemeClr val="tx1"/>
                </a:solidFill>
              </a:rPr>
              <a:t>=0.4pl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‘Accidental’ convergence, no roll &amp; limited scale variation within the images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rgbClr val="0000DA"/>
                </a:solidFill>
              </a:rPr>
              <a:t>Full self-calibration feasible but not strong, high projective coupling </a:t>
            </a:r>
            <a:r>
              <a:rPr lang="en-US" altLang="en-US" sz="1600" dirty="0" err="1">
                <a:solidFill>
                  <a:srgbClr val="0000DA"/>
                </a:solidFill>
              </a:rPr>
              <a:t>espec</a:t>
            </a:r>
            <a:r>
              <a:rPr lang="en-US" altLang="en-US" sz="1600" dirty="0">
                <a:solidFill>
                  <a:srgbClr val="0000DA"/>
                </a:solidFill>
              </a:rPr>
              <a:t>. between IO &amp; EO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rgbClr val="0000DA"/>
                </a:solidFill>
              </a:rPr>
              <a:t>(Camera roll would dramatically improve accurate IO recovery)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25605" name="Picture 3">
            <a:extLst>
              <a:ext uri="{FF2B5EF4-FFF2-40B4-BE49-F238E27FC236}">
                <a16:creationId xmlns:a16="http://schemas.microsoft.com/office/drawing/2014/main" id="{74A8ACC7-0D59-44B2-8B1D-A072D00F2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143000"/>
            <a:ext cx="6954837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BDF5CF48-44DB-4F46-A2CF-9B86C44B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781050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1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Case 6: P4P Block with additional convergent images</a:t>
            </a:r>
          </a:p>
        </p:txBody>
      </p:sp>
      <p:sp>
        <p:nvSpPr>
          <p:cNvPr id="334868" name="Rectangle 20">
            <a:extLst>
              <a:ext uri="{FF2B5EF4-FFF2-40B4-BE49-F238E27FC236}">
                <a16:creationId xmlns:a16="http://schemas.microsoft.com/office/drawing/2014/main" id="{F38B27BD-9C77-44F6-91FD-8F9D6DB5D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93700"/>
            <a:ext cx="88566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Geometric Attributes of UAV Networks for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5604" name="Text Box 17">
            <a:extLst>
              <a:ext uri="{FF2B5EF4-FFF2-40B4-BE49-F238E27FC236}">
                <a16:creationId xmlns:a16="http://schemas.microsoft.com/office/drawing/2014/main" id="{00255921-BB15-422B-B287-18E232A7F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5301208"/>
            <a:ext cx="8785225" cy="13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UAV image block of 266 images (203 nadir &amp; 66 convergent) &amp; 270K points, RMS </a:t>
            </a:r>
            <a:r>
              <a:rPr lang="en-US" altLang="en-US" sz="1600" dirty="0" err="1">
                <a:solidFill>
                  <a:schemeClr val="tx1"/>
                </a:solidFill>
              </a:rPr>
              <a:t>v</a:t>
            </a:r>
            <a:r>
              <a:rPr lang="en-US" altLang="en-US" sz="1600" baseline="-25000" dirty="0" err="1">
                <a:solidFill>
                  <a:schemeClr val="tx1"/>
                </a:solidFill>
              </a:rPr>
              <a:t>xy</a:t>
            </a:r>
            <a:r>
              <a:rPr lang="en-US" altLang="en-US" sz="1600" dirty="0">
                <a:solidFill>
                  <a:schemeClr val="tx1"/>
                </a:solidFill>
              </a:rPr>
              <a:t>=0.39pl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Many points meas. in &gt;50 images)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 </a:t>
            </a:r>
            <a:r>
              <a:rPr lang="en-US" altLang="en-US" sz="1600" dirty="0">
                <a:solidFill>
                  <a:srgbClr val="0000DA"/>
                </a:solidFill>
              </a:rPr>
              <a:t>Supports strong self-calibration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E69B8-C94B-46FD-84AD-9ABE9EEF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46" y="1181438"/>
            <a:ext cx="7609981" cy="40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864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0C5D8ED3-9368-4608-A6A3-BC06E358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47638"/>
            <a:ext cx="9036050" cy="925512"/>
          </a:xfrm>
        </p:spPr>
        <p:txBody>
          <a:bodyPr/>
          <a:lstStyle/>
          <a:p>
            <a:pPr algn="ctr"/>
            <a:r>
              <a:rPr lang="en-AU" altLang="en-US" sz="2400">
                <a:solidFill>
                  <a:srgbClr val="0000FF"/>
                </a:solidFill>
              </a:rPr>
              <a:t>In-air versus on-ground calibration via self-calibration of P4P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BDFCD-B877-474D-803D-E1E1A98324DA}"/>
              </a:ext>
            </a:extLst>
          </p:cNvPr>
          <p:cNvSpPr txBox="1"/>
          <p:nvPr/>
        </p:nvSpPr>
        <p:spPr>
          <a:xfrm>
            <a:off x="107950" y="5888038"/>
            <a:ext cx="8721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Recall importance of image scale variation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9B214-5620-4F81-990E-4E66403821D9}"/>
              </a:ext>
            </a:extLst>
          </p:cNvPr>
          <p:cNvSpPr txBox="1"/>
          <p:nvPr/>
        </p:nvSpPr>
        <p:spPr>
          <a:xfrm>
            <a:off x="212725" y="5948363"/>
            <a:ext cx="8721725" cy="400050"/>
          </a:xfrm>
          <a:prstGeom prst="rect">
            <a:avLst/>
          </a:prstGeom>
          <a:solidFill>
            <a:srgbClr val="CCECFF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 err="1">
                <a:latin typeface="+mn-lt"/>
              </a:rPr>
              <a:t>Obj</a:t>
            </a:r>
            <a:r>
              <a:rPr lang="en-AU" sz="2000" dirty="0">
                <a:latin typeface="+mn-lt"/>
              </a:rPr>
              <a:t> XYZ discrepancies: &lt;1mm in XY, 3mm in Z for </a:t>
            </a:r>
            <a:r>
              <a:rPr lang="en-AU" sz="2000" dirty="0" err="1">
                <a:latin typeface="+mn-lt"/>
              </a:rPr>
              <a:t>tgts</a:t>
            </a:r>
            <a:r>
              <a:rPr lang="en-AU" sz="2000" dirty="0">
                <a:latin typeface="+mn-lt"/>
              </a:rPr>
              <a:t>, 5mm for </a:t>
            </a:r>
            <a:r>
              <a:rPr lang="en-AU" sz="2000" dirty="0" err="1">
                <a:latin typeface="+mn-lt"/>
              </a:rPr>
              <a:t>SfM</a:t>
            </a:r>
            <a:endParaRPr lang="en-AU" sz="2000" dirty="0">
              <a:latin typeface="+mn-lt"/>
            </a:endParaRPr>
          </a:p>
        </p:txBody>
      </p:sp>
      <p:pic>
        <p:nvPicPr>
          <p:cNvPr id="26629" name="Picture 13">
            <a:extLst>
              <a:ext uri="{FF2B5EF4-FFF2-40B4-BE49-F238E27FC236}">
                <a16:creationId xmlns:a16="http://schemas.microsoft.com/office/drawing/2014/main" id="{FE4053F9-0C36-4F2F-8B65-57BE1F9B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939800"/>
            <a:ext cx="5905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6">
            <a:extLst>
              <a:ext uri="{FF2B5EF4-FFF2-40B4-BE49-F238E27FC236}">
                <a16:creationId xmlns:a16="http://schemas.microsoft.com/office/drawing/2014/main" id="{6DACF046-BE03-4C09-8979-AD3876B9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806450"/>
            <a:ext cx="5503863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8">
            <a:extLst>
              <a:ext uri="{FF2B5EF4-FFF2-40B4-BE49-F238E27FC236}">
                <a16:creationId xmlns:a16="http://schemas.microsoft.com/office/drawing/2014/main" id="{9D7B0939-F338-4AE4-BEDF-AF757C3A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400300"/>
            <a:ext cx="280193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993D2A9-C221-471C-A43B-F077267E2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09575"/>
            <a:ext cx="849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Cameras for Drones/UAS/UAVs</a:t>
            </a:r>
            <a:endParaRPr lang="en-US" altLang="en-US" sz="1000">
              <a:solidFill>
                <a:srgbClr val="0000FF"/>
              </a:solidFill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149A46C-D0F8-489E-BA8D-6C8260912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8715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Vary from off-the-shelf point &amp; shoot, to zoom compact, mirrorless, super-zoom, DSLRs and numerous specially designed cameras</a:t>
            </a:r>
            <a:endParaRPr lang="en-US" altLang="en-US" sz="2000">
              <a:solidFill>
                <a:srgbClr val="000000"/>
              </a:solidFill>
            </a:endParaRPr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1BFF5CB4-4A30-4EEE-87A2-D72C1F62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430838"/>
            <a:ext cx="7959725" cy="708025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i="1" dirty="0">
                <a:solidFill>
                  <a:srgbClr val="0000DA"/>
                </a:solidFill>
              </a:rPr>
              <a:t>Universal requirement for photogrammetric applications:        cameras must be calibrated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C10C4-DDDD-4BBC-B7F8-10A9948EC17D}"/>
              </a:ext>
            </a:extLst>
          </p:cNvPr>
          <p:cNvSpPr/>
          <p:nvPr/>
        </p:nvSpPr>
        <p:spPr>
          <a:xfrm>
            <a:off x="500063" y="1681163"/>
            <a:ext cx="7959725" cy="3548062"/>
          </a:xfrm>
          <a:prstGeom prst="rect">
            <a:avLst/>
          </a:prstGeom>
          <a:noFill/>
          <a:ln w="12700">
            <a:solidFill>
              <a:srgbClr val="00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6151" name="Picture 2">
            <a:extLst>
              <a:ext uri="{FF2B5EF4-FFF2-40B4-BE49-F238E27FC236}">
                <a16:creationId xmlns:a16="http://schemas.microsoft.com/office/drawing/2014/main" id="{2D0BDBE6-42AC-4C92-9592-0BFD9949C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394075"/>
            <a:ext cx="2260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>
            <a:extLst>
              <a:ext uri="{FF2B5EF4-FFF2-40B4-BE49-F238E27FC236}">
                <a16:creationId xmlns:a16="http://schemas.microsoft.com/office/drawing/2014/main" id="{699B5848-2E31-4520-9F2E-455FA950F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825625"/>
            <a:ext cx="26558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6">
            <a:extLst>
              <a:ext uri="{FF2B5EF4-FFF2-40B4-BE49-F238E27FC236}">
                <a16:creationId xmlns:a16="http://schemas.microsoft.com/office/drawing/2014/main" id="{B4BC1F3F-36AF-4A77-BB0D-93D022BC9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3367088"/>
            <a:ext cx="3221038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>
            <a:extLst>
              <a:ext uri="{FF2B5EF4-FFF2-40B4-BE49-F238E27FC236}">
                <a16:creationId xmlns:a16="http://schemas.microsoft.com/office/drawing/2014/main" id="{EDD891A3-086A-4D46-967E-A95812F81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1806575"/>
            <a:ext cx="18065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0">
            <a:extLst>
              <a:ext uri="{FF2B5EF4-FFF2-40B4-BE49-F238E27FC236}">
                <a16:creationId xmlns:a16="http://schemas.microsoft.com/office/drawing/2014/main" id="{A8A7FFAA-D2F0-4643-8A79-630C7DAD3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3379788"/>
            <a:ext cx="245903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3">
            <a:extLst>
              <a:ext uri="{FF2B5EF4-FFF2-40B4-BE49-F238E27FC236}">
                <a16:creationId xmlns:a16="http://schemas.microsoft.com/office/drawing/2014/main" id="{68669753-EA8D-40F2-B0E2-A21277A227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811338"/>
            <a:ext cx="24574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177BEE62-FFC3-4ED0-A9B7-531195F52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147638"/>
            <a:ext cx="9036050" cy="925512"/>
          </a:xfrm>
        </p:spPr>
        <p:txBody>
          <a:bodyPr/>
          <a:lstStyle/>
          <a:p>
            <a:pPr algn="ctr"/>
            <a:r>
              <a:rPr lang="en-AU" altLang="en-US" sz="2400">
                <a:solidFill>
                  <a:srgbClr val="0000FF"/>
                </a:solidFill>
              </a:rPr>
              <a:t>Affine distortion in object space – a problem?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BDFCD-B877-474D-803D-E1E1A98324DA}"/>
              </a:ext>
            </a:extLst>
          </p:cNvPr>
          <p:cNvSpPr txBox="1"/>
          <p:nvPr/>
        </p:nvSpPr>
        <p:spPr>
          <a:xfrm>
            <a:off x="265113" y="5589588"/>
            <a:ext cx="87217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Differential scale difference between XY and Z</a:t>
            </a:r>
          </a:p>
          <a:p>
            <a:pPr algn="ctr">
              <a:defRPr/>
            </a:pPr>
            <a:r>
              <a:rPr lang="en-AU" sz="2000" dirty="0">
                <a:latin typeface="+mn-lt"/>
              </a:rPr>
              <a:t>length of vectors at ground level is 6 – 9mm</a:t>
            </a:r>
          </a:p>
        </p:txBody>
      </p:sp>
      <p:pic>
        <p:nvPicPr>
          <p:cNvPr id="28676" name="Picture 18">
            <a:extLst>
              <a:ext uri="{FF2B5EF4-FFF2-40B4-BE49-F238E27FC236}">
                <a16:creationId xmlns:a16="http://schemas.microsoft.com/office/drawing/2014/main" id="{081A5B4A-A906-4BCC-8186-CCF68A8E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28725"/>
            <a:ext cx="342582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>
            <a:extLst>
              <a:ext uri="{FF2B5EF4-FFF2-40B4-BE49-F238E27FC236}">
                <a16:creationId xmlns:a16="http://schemas.microsoft.com/office/drawing/2014/main" id="{7AC1AB1E-C0DF-48FD-88F9-F0DBE013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68438"/>
            <a:ext cx="5373688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ED37B1-22F0-433C-A7B5-B9E31D24E510}"/>
              </a:ext>
            </a:extLst>
          </p:cNvPr>
          <p:cNvSpPr/>
          <p:nvPr/>
        </p:nvSpPr>
        <p:spPr>
          <a:xfrm>
            <a:off x="125413" y="2924175"/>
            <a:ext cx="3425825" cy="26828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0C48B7DD-09DA-4A3F-BD16-94D05DFAB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163"/>
            <a:ext cx="68405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>
            <a:extLst>
              <a:ext uri="{FF2B5EF4-FFF2-40B4-BE49-F238E27FC236}">
                <a16:creationId xmlns:a16="http://schemas.microsoft.com/office/drawing/2014/main" id="{142F2178-331A-4998-8DE3-94D054EFF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563" y="404813"/>
            <a:ext cx="9036050" cy="925512"/>
          </a:xfrm>
        </p:spPr>
        <p:txBody>
          <a:bodyPr/>
          <a:lstStyle/>
          <a:p>
            <a:pPr algn="ctr"/>
            <a:r>
              <a:rPr lang="en-AU" altLang="en-US" sz="2000" b="1" dirty="0">
                <a:solidFill>
                  <a:srgbClr val="0000FF"/>
                </a:solidFill>
              </a:rPr>
              <a:t>Not just an IO issue! </a:t>
            </a:r>
            <a:r>
              <a:rPr lang="en-AU" altLang="en-US" sz="2000" dirty="0">
                <a:solidFill>
                  <a:srgbClr val="0000FF"/>
                </a:solidFill>
              </a:rPr>
              <a:t>Self-calibration of radial distortion only is also </a:t>
            </a:r>
            <a:r>
              <a:rPr lang="en-AU" altLang="en-US" sz="2000" u="sng" dirty="0">
                <a:solidFill>
                  <a:srgbClr val="0000FF"/>
                </a:solidFill>
              </a:rPr>
              <a:t>not</a:t>
            </a:r>
            <a:r>
              <a:rPr lang="en-AU" altLang="en-US" sz="2000" dirty="0">
                <a:solidFill>
                  <a:srgbClr val="0000FF"/>
                </a:solidFill>
              </a:rPr>
              <a:t> recommended in blocks of imagery with moderate overlap!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BDFCD-B877-474D-803D-E1E1A98324DA}"/>
              </a:ext>
            </a:extLst>
          </p:cNvPr>
          <p:cNvSpPr txBox="1"/>
          <p:nvPr/>
        </p:nvSpPr>
        <p:spPr>
          <a:xfrm>
            <a:off x="-107950" y="5732463"/>
            <a:ext cx="925195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Should not constrain GPS cam. </a:t>
            </a:r>
            <a:r>
              <a:rPr lang="en-AU" sz="2000" dirty="0" err="1">
                <a:latin typeface="+mn-lt"/>
              </a:rPr>
              <a:t>stn</a:t>
            </a:r>
            <a:r>
              <a:rPr lang="en-AU" sz="2000" dirty="0">
                <a:latin typeface="+mn-lt"/>
              </a:rPr>
              <a:t> </a:t>
            </a:r>
            <a:r>
              <a:rPr lang="en-AU" sz="2000" dirty="0" err="1">
                <a:latin typeface="+mn-lt"/>
              </a:rPr>
              <a:t>coords</a:t>
            </a:r>
            <a:r>
              <a:rPr lang="en-AU" sz="2000" dirty="0">
                <a:latin typeface="+mn-lt"/>
              </a:rPr>
              <a:t> since accuracy too low (0.5m RMS)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9B214-5620-4F81-990E-4E66403821D9}"/>
              </a:ext>
            </a:extLst>
          </p:cNvPr>
          <p:cNvSpPr txBox="1"/>
          <p:nvPr/>
        </p:nvSpPr>
        <p:spPr>
          <a:xfrm>
            <a:off x="85725" y="5764213"/>
            <a:ext cx="8964613" cy="400050"/>
          </a:xfrm>
          <a:prstGeom prst="rect">
            <a:avLst/>
          </a:prstGeom>
          <a:solidFill>
            <a:srgbClr val="CCECFF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Result: classical doming of terrain, Z-discrepancy range of -0.9m to +0.51m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94CC4-51D6-469E-A082-33B375C6049F}"/>
              </a:ext>
            </a:extLst>
          </p:cNvPr>
          <p:cNvSpPr txBox="1"/>
          <p:nvPr/>
        </p:nvSpPr>
        <p:spPr>
          <a:xfrm>
            <a:off x="7019925" y="1627188"/>
            <a:ext cx="2216150" cy="2030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800" dirty="0">
                <a:latin typeface="+mn-lt"/>
              </a:rPr>
              <a:t>Flying </a:t>
            </a:r>
            <a:r>
              <a:rPr lang="en-AU" sz="1800" dirty="0" err="1">
                <a:latin typeface="+mn-lt"/>
              </a:rPr>
              <a:t>Ht</a:t>
            </a:r>
            <a:r>
              <a:rPr lang="en-AU" sz="1800" dirty="0">
                <a:latin typeface="+mn-lt"/>
              </a:rPr>
              <a:t>= 35m</a:t>
            </a:r>
          </a:p>
          <a:p>
            <a:pPr>
              <a:defRPr/>
            </a:pPr>
            <a:r>
              <a:rPr lang="en-AU" sz="1800" dirty="0">
                <a:latin typeface="+mn-lt"/>
              </a:rPr>
              <a:t>53 images</a:t>
            </a:r>
          </a:p>
          <a:p>
            <a:pPr>
              <a:defRPr/>
            </a:pPr>
            <a:r>
              <a:rPr lang="en-AU" sz="1800" dirty="0">
                <a:latin typeface="+mn-lt"/>
              </a:rPr>
              <a:t>32,000 pts</a:t>
            </a:r>
          </a:p>
          <a:p>
            <a:pPr>
              <a:defRPr/>
            </a:pPr>
            <a:r>
              <a:rPr lang="en-AU" sz="1800" dirty="0" err="1">
                <a:latin typeface="+mn-lt"/>
              </a:rPr>
              <a:t>RMSvxy</a:t>
            </a:r>
            <a:r>
              <a:rPr lang="en-AU" sz="1800" dirty="0">
                <a:latin typeface="+mn-lt"/>
              </a:rPr>
              <a:t> = 0.51 </a:t>
            </a:r>
            <a:r>
              <a:rPr lang="en-AU" sz="1800" dirty="0" err="1">
                <a:latin typeface="+mn-lt"/>
              </a:rPr>
              <a:t>pl</a:t>
            </a:r>
            <a:endParaRPr lang="en-AU" sz="1800" dirty="0">
              <a:latin typeface="+mn-lt"/>
            </a:endParaRPr>
          </a:p>
          <a:p>
            <a:pPr>
              <a:defRPr/>
            </a:pPr>
            <a:endParaRPr lang="en-AU" sz="1800" dirty="0">
              <a:latin typeface="+mn-lt"/>
            </a:endParaRPr>
          </a:p>
          <a:p>
            <a:pPr>
              <a:defRPr/>
            </a:pPr>
            <a:r>
              <a:rPr lang="en-AU" sz="1800" dirty="0" err="1">
                <a:latin typeface="Symbol" panose="05050102010706020507" pitchFamily="18" charset="2"/>
              </a:rPr>
              <a:t>s</a:t>
            </a:r>
            <a:r>
              <a:rPr lang="en-AU" sz="1800" dirty="0" err="1">
                <a:latin typeface="+mn-lt"/>
              </a:rPr>
              <a:t>XY</a:t>
            </a:r>
            <a:r>
              <a:rPr lang="en-AU" sz="1800" dirty="0">
                <a:latin typeface="+mn-lt"/>
              </a:rPr>
              <a:t>= 4mm</a:t>
            </a:r>
          </a:p>
          <a:p>
            <a:pPr>
              <a:defRPr/>
            </a:pPr>
            <a:r>
              <a:rPr lang="en-AU" sz="1800" dirty="0" err="1">
                <a:latin typeface="Symbol" panose="05050102010706020507" pitchFamily="18" charset="2"/>
              </a:rPr>
              <a:t>s</a:t>
            </a:r>
            <a:r>
              <a:rPr lang="en-AU" sz="1800" dirty="0" err="1">
                <a:latin typeface="+mn-lt"/>
              </a:rPr>
              <a:t>Z</a:t>
            </a:r>
            <a:r>
              <a:rPr lang="en-AU" sz="1800" dirty="0">
                <a:latin typeface="+mn-lt"/>
              </a:rPr>
              <a:t>= 10mm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>
            <a:cxnSpLocks/>
          </p:cNvCxnSpPr>
          <p:nvPr/>
        </p:nvCxnSpPr>
        <p:spPr>
          <a:xfrm>
            <a:off x="6815138" y="4008438"/>
            <a:ext cx="0" cy="788987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55FECCE-859E-4154-A632-6EB8973F84D0}"/>
              </a:ext>
            </a:extLst>
          </p:cNvPr>
          <p:cNvSpPr txBox="1"/>
          <p:nvPr/>
        </p:nvSpPr>
        <p:spPr>
          <a:xfrm>
            <a:off x="6443663" y="4797425"/>
            <a:ext cx="649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800" dirty="0">
                <a:solidFill>
                  <a:srgbClr val="FFFFFF"/>
                </a:solidFill>
                <a:latin typeface="+mj-lt"/>
              </a:rPr>
              <a:t>1m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16DC92FA-D096-457C-9B51-3CA53276C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5975"/>
            <a:ext cx="9036050" cy="925513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Constraints in Bundle Adjustment of UAV Image Blocks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94CC4-51D6-469E-A082-33B375C6049F}"/>
              </a:ext>
            </a:extLst>
          </p:cNvPr>
          <p:cNvSpPr txBox="1"/>
          <p:nvPr/>
        </p:nvSpPr>
        <p:spPr>
          <a:xfrm>
            <a:off x="1961553" y="1926102"/>
            <a:ext cx="4968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AU" altLang="en-US" sz="2000" dirty="0">
                <a:latin typeface="Arial" panose="020B0604020202020204" pitchFamily="34" charset="0"/>
              </a:rPr>
              <a:t>		    Precision </a:t>
            </a: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 Weights 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Image </a:t>
            </a:r>
            <a:r>
              <a:rPr lang="en-AU" altLang="en-US" sz="2000" dirty="0" err="1">
                <a:latin typeface="Arial" panose="020B0604020202020204" pitchFamily="34" charset="0"/>
                <a:sym typeface="Wingdings" panose="05000000000000000000" pitchFamily="2" charset="2"/>
              </a:rPr>
              <a:t>coord</a:t>
            </a: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. obs.</a:t>
            </a:r>
            <a:r>
              <a:rPr lang="en-AU" altLang="en-US" sz="2000" dirty="0">
                <a:sym typeface="Wingdings" panose="05000000000000000000" pitchFamily="2" charset="2"/>
              </a:rPr>
              <a:t>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xy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   P</a:t>
            </a:r>
            <a:endParaRPr lang="en-AU" altLang="en-US" sz="20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GCPs  	         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XYZ</a:t>
            </a:r>
            <a:r>
              <a:rPr lang="en-AU" alt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P2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GPS camera stns.  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Y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Z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   P1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639218-1CEF-475D-93E1-54AFA2EC1646}"/>
              </a:ext>
            </a:extLst>
          </p:cNvPr>
          <p:cNvSpPr txBox="1"/>
          <p:nvPr/>
        </p:nvSpPr>
        <p:spPr>
          <a:xfrm>
            <a:off x="1043608" y="1255825"/>
            <a:ext cx="86407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800" b="1" i="1" dirty="0">
                <a:latin typeface="+mn-lt"/>
              </a:rPr>
              <a:t>PURPOSE:  To remove both datum &amp; configuration defects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583713-4F1B-44F6-9FE4-0A1059AF5A3A}"/>
              </a:ext>
            </a:extLst>
          </p:cNvPr>
          <p:cNvSpPr/>
          <p:nvPr/>
        </p:nvSpPr>
        <p:spPr>
          <a:xfrm>
            <a:off x="1961553" y="1884726"/>
            <a:ext cx="4716611" cy="1529988"/>
          </a:xfrm>
          <a:prstGeom prst="rect">
            <a:avLst/>
          </a:prstGeom>
          <a:solidFill>
            <a:schemeClr val="accent3">
              <a:lumMod val="90000"/>
              <a:alpha val="2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04F090-B1CC-4F12-9921-2760A72F0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5" y="4435857"/>
            <a:ext cx="8426883" cy="14034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596DBE-7005-47A9-B78C-EB4DDE13F73F}"/>
              </a:ext>
            </a:extLst>
          </p:cNvPr>
          <p:cNvSpPr txBox="1"/>
          <p:nvPr/>
        </p:nvSpPr>
        <p:spPr>
          <a:xfrm>
            <a:off x="310007" y="3893284"/>
            <a:ext cx="4968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Bundle Adjustment Normal Equations</a:t>
            </a:r>
            <a:endParaRPr lang="en-AU" altLang="en-US" sz="20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98DF6E-A310-4CD2-8E4E-D174DD004126}"/>
              </a:ext>
            </a:extLst>
          </p:cNvPr>
          <p:cNvSpPr/>
          <p:nvPr/>
        </p:nvSpPr>
        <p:spPr>
          <a:xfrm>
            <a:off x="1582439" y="4486275"/>
            <a:ext cx="389235" cy="471487"/>
          </a:xfrm>
          <a:prstGeom prst="rect">
            <a:avLst/>
          </a:prstGeom>
          <a:solidFill>
            <a:schemeClr val="accent3">
              <a:lumMod val="90000"/>
              <a:alpha val="2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113D9-132B-4C11-AC51-15545BEDF0D1}"/>
              </a:ext>
            </a:extLst>
          </p:cNvPr>
          <p:cNvSpPr/>
          <p:nvPr/>
        </p:nvSpPr>
        <p:spPr>
          <a:xfrm>
            <a:off x="3321838" y="4927612"/>
            <a:ext cx="389235" cy="471487"/>
          </a:xfrm>
          <a:prstGeom prst="rect">
            <a:avLst/>
          </a:prstGeom>
          <a:solidFill>
            <a:schemeClr val="accent3">
              <a:lumMod val="90000"/>
              <a:alpha val="2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5938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16DC92FA-D096-457C-9B51-3CA53276C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5975"/>
            <a:ext cx="9036050" cy="592201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Relative Magnitude of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94CC4-51D6-469E-A082-33B375C6049F}"/>
              </a:ext>
            </a:extLst>
          </p:cNvPr>
          <p:cNvSpPr txBox="1"/>
          <p:nvPr/>
        </p:nvSpPr>
        <p:spPr>
          <a:xfrm>
            <a:off x="2149024" y="875886"/>
            <a:ext cx="49683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Image </a:t>
            </a:r>
            <a:r>
              <a:rPr lang="en-AU" altLang="en-US" sz="2000" dirty="0" err="1">
                <a:latin typeface="Arial" panose="020B0604020202020204" pitchFamily="34" charset="0"/>
                <a:sym typeface="Wingdings" panose="05000000000000000000" pitchFamily="2" charset="2"/>
              </a:rPr>
              <a:t>coord</a:t>
            </a: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. obs.</a:t>
            </a:r>
            <a:r>
              <a:rPr lang="en-AU" altLang="en-US" sz="2000" dirty="0">
                <a:sym typeface="Wingdings" panose="05000000000000000000" pitchFamily="2" charset="2"/>
              </a:rPr>
              <a:t>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xy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   P</a:t>
            </a:r>
            <a:endParaRPr lang="en-AU" altLang="en-US" sz="20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GCPs  	         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XYZ</a:t>
            </a:r>
            <a:r>
              <a:rPr lang="en-AU" alt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   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 P2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GPS camera stns.    	</a:t>
            </a:r>
            <a:r>
              <a:rPr lang="en-AU" altLang="en-US" sz="2000" i="1" dirty="0" err="1">
                <a:latin typeface="Symbol" panose="05050102010706020507" pitchFamily="18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X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Y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Z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 </a:t>
            </a:r>
            <a:r>
              <a:rPr lang="en-AU" altLang="en-US" sz="2000" i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   P1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8583713-4F1B-44F6-9FE4-0A1059AF5A3A}"/>
              </a:ext>
            </a:extLst>
          </p:cNvPr>
          <p:cNvSpPr/>
          <p:nvPr/>
        </p:nvSpPr>
        <p:spPr>
          <a:xfrm>
            <a:off x="1701343" y="2093648"/>
            <a:ext cx="5569688" cy="1015663"/>
          </a:xfrm>
          <a:prstGeom prst="rect">
            <a:avLst/>
          </a:prstGeom>
          <a:solidFill>
            <a:schemeClr val="accent3">
              <a:lumMod val="90000"/>
              <a:alpha val="2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96DBE-7005-47A9-B78C-EB4DDE13F73F}"/>
              </a:ext>
            </a:extLst>
          </p:cNvPr>
          <p:cNvSpPr txBox="1"/>
          <p:nvPr/>
        </p:nvSpPr>
        <p:spPr>
          <a:xfrm>
            <a:off x="468231" y="3252351"/>
            <a:ext cx="8592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AU" altLang="en-US" sz="18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Example: If H=60m, f = 8.8mm, pixel size = 2.4 </a:t>
            </a:r>
            <a:r>
              <a:rPr lang="en-AU" altLang="en-US" sz="1800" dirty="0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m</a:t>
            </a:r>
            <a:r>
              <a:rPr lang="en-AU" altLang="en-US" sz="18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m &amp; 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18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= 0.4 pixel, </a:t>
            </a:r>
            <a:endParaRPr lang="en-AU" altLang="en-US" sz="1800" dirty="0">
              <a:latin typeface="Arial" panose="020B0604020202020204" pitchFamily="34" charset="0"/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en-AU" altLang="en-US" sz="1800" dirty="0">
                <a:latin typeface="Arial" panose="020B0604020202020204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                then 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 </a:t>
            </a:r>
            <a:r>
              <a:rPr lang="en-AU" altLang="en-US" sz="18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= (60m/8.8mm) * (0.4*2.4</a:t>
            </a:r>
            <a:r>
              <a:rPr lang="en-AU" altLang="en-US" sz="1800" dirty="0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m</a:t>
            </a:r>
            <a:r>
              <a:rPr lang="en-AU" altLang="en-US" sz="18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m) </a:t>
            </a:r>
            <a:r>
              <a:rPr lang="en-AU" sz="1800" dirty="0">
                <a:latin typeface="+mn-lt"/>
              </a:rPr>
              <a:t>≈ </a:t>
            </a:r>
            <a:r>
              <a:rPr lang="en-AU" sz="1800" b="1" dirty="0">
                <a:latin typeface="+mn-lt"/>
              </a:rPr>
              <a:t>7mm</a:t>
            </a:r>
            <a:r>
              <a:rPr lang="en-AU" altLang="en-US" sz="18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1800" i="1" baseline="-250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endParaRPr lang="en-AU" altLang="en-US" sz="18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A06A95-01F1-44EE-A6D1-708EB48E2CA2}"/>
              </a:ext>
            </a:extLst>
          </p:cNvPr>
          <p:cNvSpPr txBox="1"/>
          <p:nvPr/>
        </p:nvSpPr>
        <p:spPr>
          <a:xfrm>
            <a:off x="1839454" y="2112933"/>
            <a:ext cx="5431577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Consider the case: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 </a:t>
            </a:r>
            <a:r>
              <a:rPr lang="en-AU" b="1" dirty="0"/>
              <a:t>≈</a:t>
            </a:r>
            <a:r>
              <a:rPr lang="en-AU" altLang="en-US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XYZ</a:t>
            </a:r>
            <a:r>
              <a:rPr lang="en-AU" altLang="en-US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</a:t>
            </a:r>
            <a:r>
              <a:rPr lang="en-AU" b="1" dirty="0"/>
              <a:t>≈</a:t>
            </a:r>
            <a:r>
              <a:rPr lang="en-AU" altLang="en-US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endParaRPr lang="en-AU" altLang="en-US" i="1" baseline="30000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  <a:sym typeface="Wingdings" panose="05000000000000000000" pitchFamily="2" charset="2"/>
            </a:endParaRPr>
          </a:p>
          <a:p>
            <a:endParaRPr lang="en-AU" altLang="en-US" sz="100" dirty="0">
              <a:latin typeface="Arial" panose="020B0604020202020204" pitchFamily="34" charset="0"/>
              <a:ea typeface="Cambria Math" panose="02040503050406030204" pitchFamily="18" charset="0"/>
              <a:sym typeface="Wingdings" panose="05000000000000000000" pitchFamily="2" charset="2"/>
            </a:endParaRPr>
          </a:p>
          <a:p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Where: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en-AU" alt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=   </a:t>
            </a:r>
            <a:r>
              <a:rPr lang="en-AU" altLang="en-US" sz="20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Scale No. </a:t>
            </a:r>
            <a:r>
              <a:rPr lang="en-AU" alt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</a:t>
            </a:r>
            <a:r>
              <a:rPr lang="en-AU" altLang="en-US" sz="20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endParaRPr lang="en-AU" altLang="en-US" sz="20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02D0F-F4B1-408C-9213-3305406C88CA}"/>
              </a:ext>
            </a:extLst>
          </p:cNvPr>
          <p:cNvSpPr txBox="1"/>
          <p:nvPr/>
        </p:nvSpPr>
        <p:spPr>
          <a:xfrm>
            <a:off x="468231" y="4118052"/>
            <a:ext cx="8784518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200"/>
              </a:spcAft>
            </a:pPr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Consider the number of constraints in FBM/</a:t>
            </a:r>
            <a:r>
              <a:rPr lang="en-AU" altLang="en-US" sz="2000" dirty="0" err="1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SfM</a:t>
            </a:r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Bundle Adjustment</a:t>
            </a:r>
          </a:p>
          <a:p>
            <a:pPr>
              <a:spcAft>
                <a:spcPts val="600"/>
              </a:spcAft>
            </a:pPr>
            <a:r>
              <a:rPr lang="en-AU" altLang="en-US" dirty="0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                   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                 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XYZ</a:t>
            </a:r>
            <a:r>
              <a:rPr lang="en-AU" altLang="en-US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         </a:t>
            </a:r>
            <a:r>
              <a:rPr lang="en-AU" altLang="en-US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i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</a:t>
            </a:r>
          </a:p>
          <a:p>
            <a:pPr>
              <a:spcAft>
                <a:spcPts val="600"/>
              </a:spcAft>
            </a:pPr>
            <a:r>
              <a:rPr lang="en-AU" altLang="en-US" sz="20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           10,000s - 100,000s         10s            100s -1000s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CF5DCB-E33E-49A7-A5E9-823BC7CBF680}"/>
              </a:ext>
            </a:extLst>
          </p:cNvPr>
          <p:cNvSpPr txBox="1"/>
          <p:nvPr/>
        </p:nvSpPr>
        <p:spPr>
          <a:xfrm>
            <a:off x="390325" y="5479387"/>
            <a:ext cx="878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AU" alt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The relative magnitudes of </a:t>
            </a:r>
            <a:r>
              <a:rPr lang="en-AU" altLang="en-US" sz="2000" b="1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XYZ</a:t>
            </a:r>
            <a:r>
              <a:rPr lang="en-AU" alt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&amp; </a:t>
            </a:r>
            <a:r>
              <a:rPr lang="en-AU" altLang="en-US" sz="2000" b="1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sz="2000" b="1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000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sz="2000" b="1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000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2000" b="1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000" b="1" i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 </a:t>
            </a:r>
            <a:r>
              <a:rPr lang="en-AU" alt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against </a:t>
            </a:r>
            <a:r>
              <a:rPr lang="en-AU" altLang="en-US" sz="2000" b="1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b="1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2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en-AU" altLang="en-US" sz="2000" b="1" i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2000" b="1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are critically important in self-calibration within UAV image networks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D1FF85-05ED-4639-870D-34906B55F9E5}"/>
              </a:ext>
            </a:extLst>
          </p:cNvPr>
          <p:cNvSpPr/>
          <p:nvPr/>
        </p:nvSpPr>
        <p:spPr>
          <a:xfrm>
            <a:off x="390325" y="5503880"/>
            <a:ext cx="8286132" cy="744230"/>
          </a:xfrm>
          <a:prstGeom prst="rect">
            <a:avLst/>
          </a:prstGeom>
          <a:solidFill>
            <a:schemeClr val="accent3">
              <a:lumMod val="90000"/>
              <a:alpha val="28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5996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AED0137A-95C1-46FF-8AB2-7087F7F32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" y="252413"/>
            <a:ext cx="9036050" cy="925512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GCP &amp; Cam. Stn. Constraints in UAV Image Blocks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4281488"/>
            <a:ext cx="0" cy="719137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4489FA-69A8-466E-A6E5-31ABD5B062D8}"/>
              </a:ext>
            </a:extLst>
          </p:cNvPr>
          <p:cNvSpPr txBox="1"/>
          <p:nvPr/>
        </p:nvSpPr>
        <p:spPr>
          <a:xfrm>
            <a:off x="187325" y="4950827"/>
            <a:ext cx="8640762" cy="1200329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b="1" i="1" dirty="0">
                <a:solidFill>
                  <a:srgbClr val="0000DA"/>
                </a:solidFill>
                <a:latin typeface="+mn-lt"/>
              </a:rPr>
              <a:t>The a priori weighting (</a:t>
            </a:r>
            <a:r>
              <a:rPr lang="en-AU" b="1" i="1" dirty="0" err="1">
                <a:solidFill>
                  <a:srgbClr val="0000DA"/>
                </a:solidFill>
                <a:latin typeface="+mn-lt"/>
              </a:rPr>
              <a:t>ie</a:t>
            </a:r>
            <a:r>
              <a:rPr lang="en-AU" b="1" i="1" dirty="0">
                <a:solidFill>
                  <a:srgbClr val="0000DA"/>
                </a:solidFill>
                <a:latin typeface="+mn-lt"/>
              </a:rPr>
              <a:t> standard errors) assigned to GCPs and Camera Station GPS observations is very important for camera self-calibration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39218-1CEF-475D-93E1-54AFA2EC1646}"/>
              </a:ext>
            </a:extLst>
          </p:cNvPr>
          <p:cNvSpPr txBox="1"/>
          <p:nvPr/>
        </p:nvSpPr>
        <p:spPr>
          <a:xfrm>
            <a:off x="187325" y="1076325"/>
            <a:ext cx="876935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2200" b="1" i="1" dirty="0">
                <a:latin typeface="+mn-lt"/>
              </a:rPr>
              <a:t>Two options for removal of the configuration defect to support self-calibration: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3D29B-A12D-4923-8037-6C43E9A5DFF1}"/>
              </a:ext>
            </a:extLst>
          </p:cNvPr>
          <p:cNvSpPr txBox="1"/>
          <p:nvPr/>
        </p:nvSpPr>
        <p:spPr>
          <a:xfrm>
            <a:off x="340494" y="1976359"/>
            <a:ext cx="8487593" cy="2667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00DA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latin typeface="+mn-lt"/>
              </a:rPr>
              <a:t>Utilise a network geometry that supports constraint-free self-calibration (especially of c, </a:t>
            </a:r>
            <a:r>
              <a:rPr lang="en-AU" sz="2200" dirty="0" err="1">
                <a:latin typeface="+mn-lt"/>
              </a:rPr>
              <a:t>x</a:t>
            </a:r>
            <a:r>
              <a:rPr lang="en-AU" sz="2200" baseline="-25000" dirty="0" err="1">
                <a:latin typeface="+mn-lt"/>
              </a:rPr>
              <a:t>p</a:t>
            </a:r>
            <a:r>
              <a:rPr lang="en-AU" sz="2200" dirty="0">
                <a:latin typeface="+mn-lt"/>
              </a:rPr>
              <a:t>, </a:t>
            </a:r>
            <a:r>
              <a:rPr lang="en-AU" sz="2200" dirty="0" err="1">
                <a:latin typeface="+mn-lt"/>
              </a:rPr>
              <a:t>y</a:t>
            </a:r>
            <a:r>
              <a:rPr lang="en-AU" sz="2200" baseline="-25000" dirty="0" err="1">
                <a:latin typeface="+mn-lt"/>
              </a:rPr>
              <a:t>p</a:t>
            </a:r>
            <a:r>
              <a:rPr lang="en-AU" sz="2200" dirty="0">
                <a:latin typeface="+mn-lt"/>
              </a:rPr>
              <a:t>)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DA"/>
              </a:buClr>
              <a:buSzPct val="120000"/>
              <a:defRPr/>
            </a:pPr>
            <a:r>
              <a:rPr lang="en-AU" sz="2200" dirty="0">
                <a:latin typeface="+mn-lt"/>
              </a:rPr>
              <a:t>And/or</a:t>
            </a:r>
          </a:p>
          <a:p>
            <a:pPr marL="342900" indent="-342900">
              <a:buClr>
                <a:srgbClr val="0000DA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latin typeface="+mn-lt"/>
              </a:rPr>
              <a:t>Impose object-space constraints </a:t>
            </a:r>
            <a:r>
              <a:rPr lang="en-AU" altLang="en-US" sz="22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2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XYZ</a:t>
            </a:r>
            <a:r>
              <a:rPr lang="en-AU" altLang="en-US" sz="22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22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&amp; </a:t>
            </a:r>
            <a:r>
              <a:rPr lang="en-AU" altLang="en-US" sz="22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2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sz="22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2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sz="22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2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22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sz="2200" dirty="0">
                <a:latin typeface="+mn-lt"/>
              </a:rPr>
              <a:t>  &lt;&lt; </a:t>
            </a:r>
            <a:r>
              <a:rPr lang="en-AU" altLang="en-US" sz="22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2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22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 </a:t>
            </a:r>
            <a:r>
              <a:rPr lang="en-AU" sz="2200" dirty="0">
                <a:latin typeface="+mn-lt"/>
              </a:rPr>
              <a:t>such that projective coupling of IO &amp; EO parameters is sufficiently suppressed, and imposed ‘control’ leads to a BA normal equation matrix of full rank</a:t>
            </a:r>
          </a:p>
        </p:txBody>
      </p:sp>
    </p:spTree>
    <p:extLst>
      <p:ext uri="{BB962C8B-B14F-4D97-AF65-F5344CB8AC3E}">
        <p14:creationId xmlns:p14="http://schemas.microsoft.com/office/powerpoint/2010/main" val="577150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4281488"/>
            <a:ext cx="0" cy="719137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D23F1AE-9662-49D8-9503-0D5A1A34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498687"/>
            <a:ext cx="9036050" cy="5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altLang="en-US" sz="2400" kern="0" dirty="0">
                <a:solidFill>
                  <a:srgbClr val="0000FF"/>
                </a:solidFill>
              </a:rPr>
              <a:t>Example of Impact of Weighting on Perturbed GCPs</a:t>
            </a:r>
          </a:p>
          <a:p>
            <a:pPr algn="ctr"/>
            <a:r>
              <a:rPr lang="en-AU" altLang="en-US" sz="2400" i="1" kern="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AU" altLang="en-US" sz="2400" i="1" kern="0" dirty="0">
                <a:solidFill>
                  <a:srgbClr val="0000FF"/>
                </a:solidFill>
              </a:rPr>
              <a:t>Z errors resulting from BA with different assigned weights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C12C6-D008-4760-863C-3871DCCDD768}"/>
              </a:ext>
            </a:extLst>
          </p:cNvPr>
          <p:cNvSpPr txBox="1"/>
          <p:nvPr/>
        </p:nvSpPr>
        <p:spPr>
          <a:xfrm>
            <a:off x="304568" y="3881880"/>
            <a:ext cx="87319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UAV Network has 59 images &amp; 21,000 object points, GSD = 0.016m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Sigmas of Camera Station GPS data set at 0.02m (residuals at 0.05 - 0.1m level)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Mean std error from Free-Network BA:  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= </a:t>
            </a:r>
            <a:r>
              <a:rPr lang="en-AU" altLang="en-US" sz="18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0.006m</a:t>
            </a:r>
            <a:r>
              <a:rPr lang="en-AU" alt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,  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18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= </a:t>
            </a:r>
            <a:r>
              <a:rPr lang="en-AU" altLang="en-US" sz="18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0.022m</a:t>
            </a:r>
            <a:endParaRPr lang="en-AU" altLang="en-US" sz="18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Total of 10 GCPs/checkpoints (shown; 3 featured in following table)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endParaRPr lang="en-AU" altLang="en-US" sz="1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i="1" dirty="0">
                <a:latin typeface="Arial" panose="020B0604020202020204" pitchFamily="34" charset="0"/>
                <a:sym typeface="Wingdings" panose="05000000000000000000" pitchFamily="2" charset="2"/>
              </a:rPr>
              <a:t>Took ‘near perfect’ solution &amp; perturbed the Z-coordinate of each GCP from 5 to 10 times 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1800" i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1800" i="1" dirty="0">
                <a:latin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AU" altLang="en-US" sz="1800" i="1" dirty="0" err="1">
                <a:latin typeface="Arial" panose="020B0604020202020204" pitchFamily="34" charset="0"/>
                <a:sym typeface="Wingdings" panose="05000000000000000000" pitchFamily="2" charset="2"/>
              </a:rPr>
              <a:t>ie</a:t>
            </a:r>
            <a:r>
              <a:rPr lang="en-AU" altLang="en-US" sz="1800" i="1" dirty="0">
                <a:latin typeface="Arial" panose="020B0604020202020204" pitchFamily="34" charset="0"/>
                <a:sym typeface="Wingdings" panose="05000000000000000000" pitchFamily="2" charset="2"/>
              </a:rPr>
              <a:t> from 0.10m to 0.20m </a:t>
            </a:r>
          </a:p>
          <a:p>
            <a:pPr>
              <a:buClr>
                <a:srgbClr val="0000FF"/>
              </a:buClr>
              <a:buSzPct val="120000"/>
            </a:pPr>
            <a:endParaRPr lang="en-AU" altLang="en-US" sz="600" i="1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i="1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Wanted to assess impact of GCP weights on the recovery of Z perturbations</a:t>
            </a:r>
            <a:endParaRPr lang="en-AU" altLang="en-US" sz="18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866FC-1122-45AD-B953-766E780A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93" y="1252410"/>
            <a:ext cx="2703555" cy="25353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2D769A-D105-4DB2-AF9E-D8B1D3369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93" y="1275268"/>
            <a:ext cx="4082347" cy="2535391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405AC0D1-2864-4697-AC73-1BD2DFA04657}"/>
              </a:ext>
            </a:extLst>
          </p:cNvPr>
          <p:cNvSpPr/>
          <p:nvPr/>
        </p:nvSpPr>
        <p:spPr>
          <a:xfrm flipH="1">
            <a:off x="6948264" y="3474719"/>
            <a:ext cx="45720" cy="91438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3C2EC4D0-ECE5-4AD6-994E-EB8866018318}"/>
              </a:ext>
            </a:extLst>
          </p:cNvPr>
          <p:cNvSpPr/>
          <p:nvPr/>
        </p:nvSpPr>
        <p:spPr>
          <a:xfrm>
            <a:off x="7839137" y="2813422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38752881-21FE-420E-9191-B44531880B49}"/>
              </a:ext>
            </a:extLst>
          </p:cNvPr>
          <p:cNvSpPr/>
          <p:nvPr/>
        </p:nvSpPr>
        <p:spPr>
          <a:xfrm>
            <a:off x="6144267" y="1916832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0F51BB90-D710-4FAF-B456-32CC0092C51F}"/>
              </a:ext>
            </a:extLst>
          </p:cNvPr>
          <p:cNvSpPr/>
          <p:nvPr/>
        </p:nvSpPr>
        <p:spPr>
          <a:xfrm>
            <a:off x="4840486" y="1871113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25DD6E47-2A61-4252-9C44-6DBC0BAE5163}"/>
              </a:ext>
            </a:extLst>
          </p:cNvPr>
          <p:cNvSpPr/>
          <p:nvPr/>
        </p:nvSpPr>
        <p:spPr>
          <a:xfrm>
            <a:off x="6444208" y="2497245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245E7D04-125A-4276-B6B7-E105BFA74337}"/>
              </a:ext>
            </a:extLst>
          </p:cNvPr>
          <p:cNvSpPr/>
          <p:nvPr/>
        </p:nvSpPr>
        <p:spPr>
          <a:xfrm>
            <a:off x="7274112" y="2706806"/>
            <a:ext cx="45719" cy="47833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177AF843-98DA-4C41-9426-F9079698AD87}"/>
              </a:ext>
            </a:extLst>
          </p:cNvPr>
          <p:cNvSpPr/>
          <p:nvPr/>
        </p:nvSpPr>
        <p:spPr>
          <a:xfrm>
            <a:off x="5436096" y="3429000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D3222F55-C355-42FF-8DB1-33C0EE70A92E}"/>
              </a:ext>
            </a:extLst>
          </p:cNvPr>
          <p:cNvSpPr/>
          <p:nvPr/>
        </p:nvSpPr>
        <p:spPr>
          <a:xfrm>
            <a:off x="6444208" y="3474719"/>
            <a:ext cx="45719" cy="45719"/>
          </a:xfrm>
          <a:prstGeom prst="diamo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80F4043-6209-4676-8F76-D83337CF8534}"/>
              </a:ext>
            </a:extLst>
          </p:cNvPr>
          <p:cNvSpPr/>
          <p:nvPr/>
        </p:nvSpPr>
        <p:spPr>
          <a:xfrm flipH="1">
            <a:off x="6925404" y="2132856"/>
            <a:ext cx="45720" cy="91438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073CBEB-0E7D-459D-A60C-7C6ABEC94629}"/>
              </a:ext>
            </a:extLst>
          </p:cNvPr>
          <p:cNvSpPr/>
          <p:nvPr/>
        </p:nvSpPr>
        <p:spPr>
          <a:xfrm flipH="1">
            <a:off x="5076056" y="2451525"/>
            <a:ext cx="45720" cy="91438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419664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4281488"/>
            <a:ext cx="0" cy="719137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D20BD1-B33B-4A1D-A6D0-BBDC9976BCE6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1272694"/>
          <a:ext cx="6984776" cy="3548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791">
                  <a:extLst>
                    <a:ext uri="{9D8B030D-6E8A-4147-A177-3AD203B41FA5}">
                      <a16:colId xmlns:a16="http://schemas.microsoft.com/office/drawing/2014/main" val="1944698676"/>
                    </a:ext>
                  </a:extLst>
                </a:gridCol>
                <a:gridCol w="883417">
                  <a:extLst>
                    <a:ext uri="{9D8B030D-6E8A-4147-A177-3AD203B41FA5}">
                      <a16:colId xmlns:a16="http://schemas.microsoft.com/office/drawing/2014/main" val="121407455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52478133"/>
                    </a:ext>
                  </a:extLst>
                </a:gridCol>
                <a:gridCol w="1053456">
                  <a:extLst>
                    <a:ext uri="{9D8B030D-6E8A-4147-A177-3AD203B41FA5}">
                      <a16:colId xmlns:a16="http://schemas.microsoft.com/office/drawing/2014/main" val="2763456202"/>
                    </a:ext>
                  </a:extLst>
                </a:gridCol>
                <a:gridCol w="1034776">
                  <a:extLst>
                    <a:ext uri="{9D8B030D-6E8A-4147-A177-3AD203B41FA5}">
                      <a16:colId xmlns:a16="http://schemas.microsoft.com/office/drawing/2014/main" val="231913361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82506895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63906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GCP Std. Errors (</a:t>
                      </a:r>
                      <a:r>
                        <a:rPr lang="en-AU" sz="1400" dirty="0" err="1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4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GCP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(m)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RMS </a:t>
                      </a:r>
                      <a:r>
                        <a:rPr lang="en-AU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en-AU" sz="1400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xy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(pixel)</a:t>
                      </a: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GCP 1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Intro. Error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DZ=-0.15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GCP 2</a:t>
                      </a:r>
                    </a:p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Intro. Error DZ=+0.20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GCP 3</a:t>
                      </a:r>
                    </a:p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Intro. Error DZ=-0.20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en-AU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points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RMSE XY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points</a:t>
                      </a:r>
                    </a:p>
                    <a:p>
                      <a:pPr marL="36000" indent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RMSE 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251244"/>
                  </a:ext>
                </a:extLst>
              </a:tr>
              <a:tr h="523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0.01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-0.02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1381"/>
                  </a:ext>
                </a:extLst>
              </a:tr>
              <a:tr h="523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0.005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-0.02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0.001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40420"/>
                  </a:ext>
                </a:extLst>
              </a:tr>
              <a:tr h="523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0.001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-0.12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-0.16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0.004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69770"/>
                  </a:ext>
                </a:extLst>
              </a:tr>
              <a:tr h="5234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0.0001</a:t>
                      </a:r>
                    </a:p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0.33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-0.15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0.18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-0.22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0.002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A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0.006</a:t>
                      </a:r>
                      <a:endParaRPr lang="en-A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69523"/>
                  </a:ext>
                </a:extLst>
              </a:tr>
            </a:tbl>
          </a:graphicData>
        </a:graphic>
      </p:graphicFrame>
      <p:sp>
        <p:nvSpPr>
          <p:cNvPr id="18" name="Arrow: Down 17">
            <a:extLst>
              <a:ext uri="{FF2B5EF4-FFF2-40B4-BE49-F238E27FC236}">
                <a16:creationId xmlns:a16="http://schemas.microsoft.com/office/drawing/2014/main" id="{9BF7F225-90E9-4FE1-BD42-EF624DE3045C}"/>
              </a:ext>
            </a:extLst>
          </p:cNvPr>
          <p:cNvSpPr/>
          <p:nvPr/>
        </p:nvSpPr>
        <p:spPr>
          <a:xfrm>
            <a:off x="2627784" y="3012840"/>
            <a:ext cx="142875" cy="12842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23F1AE-9662-49D8-9503-0D5A1A34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498687"/>
            <a:ext cx="9036050" cy="5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altLang="en-US" sz="2400" kern="0" dirty="0">
                <a:solidFill>
                  <a:srgbClr val="0000FF"/>
                </a:solidFill>
              </a:rPr>
              <a:t>Example of Impact of Weighting on Perturbed GCPs</a:t>
            </a:r>
          </a:p>
          <a:p>
            <a:pPr algn="ctr"/>
            <a:r>
              <a:rPr lang="en-AU" altLang="en-US" sz="2400" kern="0" dirty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AU" altLang="en-US" sz="2400" kern="0" dirty="0">
                <a:solidFill>
                  <a:srgbClr val="0000FF"/>
                </a:solidFill>
              </a:rPr>
              <a:t>Z errors resulting from BA with diff. weights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48C9D-BD18-4676-A475-F5A5BC59BAB6}"/>
              </a:ext>
            </a:extLst>
          </p:cNvPr>
          <p:cNvSpPr txBox="1"/>
          <p:nvPr/>
        </p:nvSpPr>
        <p:spPr>
          <a:xfrm>
            <a:off x="419977" y="4999977"/>
            <a:ext cx="79790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FF"/>
              </a:buClr>
              <a:buSzPct val="120000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GCPs have no practical impact upon BA until assigned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GCPs</a:t>
            </a: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&lt;&lt;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</a:t>
            </a:r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</a:t>
            </a:r>
          </a:p>
          <a:p>
            <a:pPr>
              <a:buClr>
                <a:srgbClr val="0000FF"/>
              </a:buClr>
              <a:buSzPct val="120000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AU" altLang="en-US" sz="2000" dirty="0" err="1">
                <a:latin typeface="Arial" panose="020B0604020202020204" pitchFamily="34" charset="0"/>
                <a:sym typeface="Wingdings" panose="05000000000000000000" pitchFamily="2" charset="2"/>
              </a:rPr>
              <a:t>ie</a:t>
            </a: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 weighted constraints must be very tight to enforce fit to control!)</a:t>
            </a:r>
            <a:endParaRPr lang="en-AU" altLang="en-US" sz="20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D9B2C-E68B-4652-AAC2-79A9AE0B3E4C}"/>
              </a:ext>
            </a:extLst>
          </p:cNvPr>
          <p:cNvSpPr txBox="1"/>
          <p:nvPr/>
        </p:nvSpPr>
        <p:spPr>
          <a:xfrm>
            <a:off x="426277" y="5837218"/>
            <a:ext cx="7979055" cy="400110"/>
          </a:xfrm>
          <a:prstGeom prst="rect">
            <a:avLst/>
          </a:prstGeom>
          <a:solidFill>
            <a:srgbClr val="CCECFF"/>
          </a:solidFill>
          <a:ln>
            <a:solidFill>
              <a:srgbClr val="0000DA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0000FF"/>
              </a:buClr>
              <a:buSzPct val="120000"/>
            </a:pPr>
            <a:r>
              <a:rPr lang="en-AU" altLang="en-US" sz="2000" dirty="0">
                <a:latin typeface="Arial" panose="020B0604020202020204" pitchFamily="34" charset="0"/>
                <a:sym typeface="Wingdings" panose="05000000000000000000" pitchFamily="2" charset="2"/>
              </a:rPr>
              <a:t>Especially important consideration if self-calibration is to be applied</a:t>
            </a:r>
            <a:endParaRPr lang="en-AU" altLang="en-US" sz="2000" i="1" dirty="0"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79163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563" y="404813"/>
            <a:ext cx="9036050" cy="925512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Example Multi-level UAV Network Geometry suited to Self-Calibration in the Absence of GCPs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0901D9F-659A-4295-8F5C-F5002EE6E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2" y="1314339"/>
            <a:ext cx="5472604" cy="4752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8535D-E8C8-4ACB-A676-C5BA1404B097}"/>
              </a:ext>
            </a:extLst>
          </p:cNvPr>
          <p:cNvSpPr txBox="1"/>
          <p:nvPr/>
        </p:nvSpPr>
        <p:spPr>
          <a:xfrm>
            <a:off x="6156176" y="5404958"/>
            <a:ext cx="3312355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20,000 – 80,000 FBM points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10 GCPs to ‘few cm’ accuracy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F7523-E72A-4F80-9E8C-8028C791335C}"/>
              </a:ext>
            </a:extLst>
          </p:cNvPr>
          <p:cNvSpPr txBox="1"/>
          <p:nvPr/>
        </p:nvSpPr>
        <p:spPr>
          <a:xfrm>
            <a:off x="1691680" y="4652963"/>
            <a:ext cx="208823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H-h = 30m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52 nadir images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E2412-E8D1-4C12-88DD-831865C208C7}"/>
              </a:ext>
            </a:extLst>
          </p:cNvPr>
          <p:cNvSpPr txBox="1"/>
          <p:nvPr/>
        </p:nvSpPr>
        <p:spPr>
          <a:xfrm>
            <a:off x="5381979" y="3918767"/>
            <a:ext cx="219624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H-h = 40m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68 convergent images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C6DA0B-95BD-43DF-9176-94556947608A}"/>
              </a:ext>
            </a:extLst>
          </p:cNvPr>
          <p:cNvSpPr txBox="1"/>
          <p:nvPr/>
        </p:nvSpPr>
        <p:spPr>
          <a:xfrm>
            <a:off x="4607780" y="2913354"/>
            <a:ext cx="2844539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H-h = 68m    (GSD = 16mm) 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59 nadir images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F5CD9-3F5B-41E5-A858-51D2D1A2ED5B}"/>
              </a:ext>
            </a:extLst>
          </p:cNvPr>
          <p:cNvSpPr txBox="1"/>
          <p:nvPr/>
        </p:nvSpPr>
        <p:spPr>
          <a:xfrm>
            <a:off x="4909736" y="1579612"/>
            <a:ext cx="219624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H-h = 105m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66 nadir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94CC4-51D6-469E-A082-33B375C6049F}"/>
              </a:ext>
            </a:extLst>
          </p:cNvPr>
          <p:cNvSpPr txBox="1"/>
          <p:nvPr/>
        </p:nvSpPr>
        <p:spPr>
          <a:xfrm>
            <a:off x="170189" y="2590188"/>
            <a:ext cx="2268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800" dirty="0">
                <a:latin typeface="+mn-lt"/>
              </a:rPr>
              <a:t>UAV camera: Sony A6000</a:t>
            </a:r>
          </a:p>
        </p:txBody>
      </p:sp>
    </p:spTree>
    <p:extLst>
      <p:ext uri="{BB962C8B-B14F-4D97-AF65-F5344CB8AC3E}">
        <p14:creationId xmlns:p14="http://schemas.microsoft.com/office/powerpoint/2010/main" val="3471910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79379"/>
            <a:ext cx="9036050" cy="831106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Number of Viable Self-Calibration Configurations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6F5CD9-3F5B-41E5-A858-51D2D1A2ED5B}"/>
              </a:ext>
            </a:extLst>
          </p:cNvPr>
          <p:cNvSpPr txBox="1"/>
          <p:nvPr/>
        </p:nvSpPr>
        <p:spPr>
          <a:xfrm>
            <a:off x="5705903" y="2346965"/>
            <a:ext cx="219624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H-h = 105m</a:t>
            </a:r>
          </a:p>
          <a:p>
            <a:pPr>
              <a:defRPr/>
            </a:pPr>
            <a:r>
              <a:rPr lang="en-AU" sz="1600" dirty="0">
                <a:latin typeface="+mn-lt"/>
              </a:rPr>
              <a:t>Convergent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12A0E-6934-4CB6-89D8-34EDED72A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84" y="1223885"/>
            <a:ext cx="3477989" cy="1529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CBD37-571C-4DF3-BF9D-AEDFD7169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17729"/>
            <a:ext cx="3011754" cy="2243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E76CB4-7341-474B-BB15-5BBD28001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33" y="984955"/>
            <a:ext cx="2312080" cy="2372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D51596-EE33-4C58-A921-1042B35D9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47" y="3645024"/>
            <a:ext cx="2736591" cy="24164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E2412-E8D1-4C12-88DD-831865C208C7}"/>
              </a:ext>
            </a:extLst>
          </p:cNvPr>
          <p:cNvSpPr txBox="1"/>
          <p:nvPr/>
        </p:nvSpPr>
        <p:spPr>
          <a:xfrm>
            <a:off x="1332189" y="1646784"/>
            <a:ext cx="14056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3-level nadir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C6DA0B-95BD-43DF-9176-94556947608A}"/>
              </a:ext>
            </a:extLst>
          </p:cNvPr>
          <p:cNvSpPr txBox="1"/>
          <p:nvPr/>
        </p:nvSpPr>
        <p:spPr>
          <a:xfrm>
            <a:off x="4007775" y="4426313"/>
            <a:ext cx="2000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latin typeface="+mn-lt"/>
              </a:rPr>
              <a:t>Nadir + convergent</a:t>
            </a:r>
          </a:p>
        </p:txBody>
      </p:sp>
    </p:spTree>
    <p:extLst>
      <p:ext uri="{BB962C8B-B14F-4D97-AF65-F5344CB8AC3E}">
        <p14:creationId xmlns:p14="http://schemas.microsoft.com/office/powerpoint/2010/main" val="398087911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279379"/>
            <a:ext cx="9036050" cy="831106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Self-Calibration Results for A600 from 5 Networks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FB686FB-1E7F-4F80-98D0-83E1423AC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5" y="1001881"/>
            <a:ext cx="7353069" cy="51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16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AAD1453-058A-4989-836A-18AD09F1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969963"/>
            <a:ext cx="849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UAVs for Spatial Information Generation</a:t>
            </a:r>
            <a:endParaRPr lang="en-US" altLang="en-US" sz="1000">
              <a:solidFill>
                <a:srgbClr val="0000FF"/>
              </a:solidFill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97BE363-D392-48DA-8F13-AF6F749C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1557338"/>
            <a:ext cx="8351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Networks can be regular or irregular</a:t>
            </a: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B1F2886C-9601-4EBD-95CD-9D69BD19C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5530850"/>
            <a:ext cx="8351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</a:rPr>
              <a:t>Photogrammetric processing must accommodate every configuration</a:t>
            </a: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F2182517-DC9B-4A4A-9347-7621D8BD9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08213"/>
            <a:ext cx="478790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>
            <a:extLst>
              <a:ext uri="{FF2B5EF4-FFF2-40B4-BE49-F238E27FC236}">
                <a16:creationId xmlns:a16="http://schemas.microsoft.com/office/drawing/2014/main" id="{F0715C63-AD24-4C77-91E2-AB119BC9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205038"/>
            <a:ext cx="4125913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9379"/>
            <a:ext cx="9144000" cy="831106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Consider Self-Calibration from Single </a:t>
            </a:r>
            <a:r>
              <a:rPr lang="en-AU" altLang="en-US" sz="2400" dirty="0" err="1">
                <a:solidFill>
                  <a:srgbClr val="0000FF"/>
                </a:solidFill>
              </a:rPr>
              <a:t>Ht</a:t>
            </a:r>
            <a:r>
              <a:rPr lang="en-AU" altLang="en-US" sz="2400" dirty="0">
                <a:solidFill>
                  <a:srgbClr val="0000FF"/>
                </a:solidFill>
              </a:rPr>
              <a:t> Mission via CONTROL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CAEB435-DD41-4267-B1BC-72F920DA0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44" y="4280299"/>
            <a:ext cx="2641802" cy="17351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E2412-E8D1-4C12-88DD-831865C208C7}"/>
              </a:ext>
            </a:extLst>
          </p:cNvPr>
          <p:cNvSpPr txBox="1"/>
          <p:nvPr/>
        </p:nvSpPr>
        <p:spPr>
          <a:xfrm>
            <a:off x="6950032" y="5275947"/>
            <a:ext cx="74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GCPs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0E28BE-F81B-4F79-A8EF-197A7C7CE5F5}"/>
              </a:ext>
            </a:extLst>
          </p:cNvPr>
          <p:cNvSpPr txBox="1"/>
          <p:nvPr/>
        </p:nvSpPr>
        <p:spPr>
          <a:xfrm>
            <a:off x="4790408" y="2139092"/>
            <a:ext cx="43757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59 images, 21,000 points,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GSD = 0.016m,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 </a:t>
            </a:r>
            <a:r>
              <a:rPr lang="en-AU" altLang="en-US" sz="2000" dirty="0"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= </a:t>
            </a:r>
            <a:r>
              <a:rPr lang="en-AU" altLang="en-US" sz="2000" dirty="0">
                <a:latin typeface="+mn-lt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0.006m</a:t>
            </a:r>
            <a:endParaRPr lang="en-AU" altLang="en-US" sz="2000" dirty="0">
              <a:latin typeface="+mn-lt"/>
              <a:sym typeface="Wingdings" panose="05000000000000000000" pitchFamily="2" charset="2"/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Camera Station GPS (</a:t>
            </a:r>
            <a:r>
              <a:rPr lang="en-AU" altLang="en-US" sz="18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sz="18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sz="18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18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18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1800" i="1" baseline="30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 </a:t>
            </a: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= 0.02m)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10 GCPs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AU" altLang="en-US" sz="1800" dirty="0">
                <a:latin typeface="Arial" panose="020B0604020202020204" pitchFamily="34" charset="0"/>
                <a:sym typeface="Wingdings" panose="05000000000000000000" pitchFamily="2" charset="2"/>
              </a:rPr>
              <a:t>Many pts in &gt;30 images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AF2FB-BCA6-4254-A971-A892CA7E0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9" y="932448"/>
            <a:ext cx="4108858" cy="48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5528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79379"/>
            <a:ext cx="8820472" cy="586207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Network bias &amp; shape distortion with varying </a:t>
            </a:r>
            <a:r>
              <a:rPr lang="en-AU" altLang="en-US" sz="2400" dirty="0" err="1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AU" altLang="en-US" sz="2400" baseline="-25000" dirty="0" err="1">
                <a:solidFill>
                  <a:srgbClr val="0000FF"/>
                </a:solidFill>
              </a:rPr>
              <a:t>GCP</a:t>
            </a:r>
            <a:r>
              <a:rPr lang="en-AU" altLang="en-US" sz="2400" dirty="0">
                <a:solidFill>
                  <a:srgbClr val="0000FF"/>
                </a:solidFill>
              </a:rPr>
              <a:t> values  (1)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EE2412-E8D1-4C12-88DD-831865C208C7}"/>
              </a:ext>
            </a:extLst>
          </p:cNvPr>
          <p:cNvSpPr txBox="1"/>
          <p:nvPr/>
        </p:nvSpPr>
        <p:spPr>
          <a:xfrm>
            <a:off x="6950032" y="5275947"/>
            <a:ext cx="74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GCPs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83664-6479-469A-A2C8-72A8E861A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55" y="865586"/>
            <a:ext cx="3311075" cy="1776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0A8ED-12E4-478F-A8E9-8351A713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4" y="2695867"/>
            <a:ext cx="3311074" cy="1776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C09C81-F903-4975-AF11-86B89C071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4" y="4529470"/>
            <a:ext cx="3318638" cy="178065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B971C07-CE5B-4BA4-A9EB-9B3D0EC9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85554"/>
              </p:ext>
            </p:extLst>
          </p:nvPr>
        </p:nvGraphicFramePr>
        <p:xfrm>
          <a:off x="4283972" y="1321377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=0.0001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0.003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0.003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0.013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8AAC333-6115-4029-99B0-55EB51157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125923"/>
              </p:ext>
            </p:extLst>
          </p:nvPr>
        </p:nvGraphicFramePr>
        <p:xfrm>
          <a:off x="4283971" y="3151658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= 0.001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-0.001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-0.002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0.003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0.003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0.010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59C1D07-7454-40AE-86A0-17F5B65A6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277615"/>
              </p:ext>
            </p:extLst>
          </p:nvPr>
        </p:nvGraphicFramePr>
        <p:xfrm>
          <a:off x="4283970" y="4914949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= 0.005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0.002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-0.008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>
                          <a:solidFill>
                            <a:schemeClr val="tx1"/>
                          </a:solidFill>
                        </a:rPr>
                        <a:t>-0.003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0.004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0.009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0.016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142011F-20E2-4EDF-BC7A-1470C1DC98E5}"/>
              </a:ext>
            </a:extLst>
          </p:cNvPr>
          <p:cNvSpPr txBox="1"/>
          <p:nvPr/>
        </p:nvSpPr>
        <p:spPr>
          <a:xfrm>
            <a:off x="4491061" y="821332"/>
            <a:ext cx="46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+mn-lt"/>
              </a:rPr>
              <a:t>Design Accuracy: </a:t>
            </a:r>
            <a:r>
              <a:rPr lang="en-AU" sz="1600" i="1" dirty="0" err="1">
                <a:latin typeface="Symbol" panose="05050102010706020507" pitchFamily="18" charset="2"/>
              </a:rPr>
              <a:t>s</a:t>
            </a:r>
            <a:r>
              <a:rPr lang="en-AU" sz="1600" i="1" baseline="-25000" dirty="0" err="1">
                <a:latin typeface="+mn-lt"/>
              </a:rPr>
              <a:t>XY</a:t>
            </a:r>
            <a:r>
              <a:rPr lang="en-AU" sz="1600" i="1" dirty="0">
                <a:latin typeface="+mn-lt"/>
              </a:rPr>
              <a:t> = 0.006, </a:t>
            </a:r>
            <a:r>
              <a:rPr lang="en-AU" sz="1600" i="1" dirty="0" err="1">
                <a:latin typeface="Symbol" panose="05050102010706020507" pitchFamily="18" charset="2"/>
              </a:rPr>
              <a:t>s</a:t>
            </a:r>
            <a:r>
              <a:rPr lang="en-AU" sz="1600" i="1" baseline="-25000" dirty="0" err="1">
                <a:latin typeface="+mn-lt"/>
              </a:rPr>
              <a:t>Z</a:t>
            </a:r>
            <a:r>
              <a:rPr lang="en-AU" sz="1600" i="1" dirty="0">
                <a:latin typeface="+mn-lt"/>
              </a:rPr>
              <a:t> =0.023</a:t>
            </a:r>
          </a:p>
        </p:txBody>
      </p:sp>
    </p:spTree>
    <p:extLst>
      <p:ext uri="{BB962C8B-B14F-4D97-AF65-F5344CB8AC3E}">
        <p14:creationId xmlns:p14="http://schemas.microsoft.com/office/powerpoint/2010/main" val="39740000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C7C5363-AF46-4503-ACD3-548A80ECF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79379"/>
            <a:ext cx="8820472" cy="586207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Network bias &amp; shape distortion with varying </a:t>
            </a:r>
            <a:r>
              <a:rPr lang="en-AU" altLang="en-US" sz="2400" dirty="0" err="1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AU" altLang="en-US" sz="2400" baseline="-25000" dirty="0" err="1">
                <a:solidFill>
                  <a:srgbClr val="0000FF"/>
                </a:solidFill>
              </a:rPr>
              <a:t>GCP</a:t>
            </a:r>
            <a:r>
              <a:rPr lang="en-AU" altLang="en-US" sz="2400" dirty="0">
                <a:solidFill>
                  <a:srgbClr val="0000FF"/>
                </a:solidFill>
              </a:rPr>
              <a:t> values (2)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715013-4AC0-4343-9BEA-CA8473F8945B}"/>
              </a:ext>
            </a:extLst>
          </p:cNvPr>
          <p:cNvCxnSpPr/>
          <p:nvPr/>
        </p:nvCxnSpPr>
        <p:spPr>
          <a:xfrm>
            <a:off x="6804025" y="3933825"/>
            <a:ext cx="0" cy="71913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EE2412-E8D1-4C12-88DD-831865C208C7}"/>
              </a:ext>
            </a:extLst>
          </p:cNvPr>
          <p:cNvSpPr txBox="1"/>
          <p:nvPr/>
        </p:nvSpPr>
        <p:spPr>
          <a:xfrm>
            <a:off x="6950032" y="5275947"/>
            <a:ext cx="74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sz="1600" dirty="0">
                <a:solidFill>
                  <a:schemeClr val="bg1"/>
                </a:solidFill>
                <a:latin typeface="+mn-lt"/>
              </a:rPr>
              <a:t>GCPs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B971C07-CE5B-4BA4-A9EB-9B3D0EC9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356124"/>
              </p:ext>
            </p:extLst>
          </p:nvPr>
        </p:nvGraphicFramePr>
        <p:xfrm>
          <a:off x="4283972" y="1321377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=0.01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-0.002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-0.015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0.014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0.008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0.018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0.026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8AAC333-6115-4029-99B0-55EB51157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530086"/>
              </p:ext>
            </p:extLst>
          </p:nvPr>
        </p:nvGraphicFramePr>
        <p:xfrm>
          <a:off x="4283971" y="3151658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= 0.025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-0.017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0.072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0.025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0.036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0.078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59C1D07-7454-40AE-86A0-17F5B65A6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07139"/>
              </p:ext>
            </p:extLst>
          </p:nvPr>
        </p:nvGraphicFramePr>
        <p:xfrm>
          <a:off x="4283970" y="4914949"/>
          <a:ext cx="4526837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737">
                  <a:extLst>
                    <a:ext uri="{9D8B030D-6E8A-4147-A177-3AD203B41FA5}">
                      <a16:colId xmlns:a16="http://schemas.microsoft.com/office/drawing/2014/main" val="3931415489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336645758"/>
                    </a:ext>
                  </a:extLst>
                </a:gridCol>
                <a:gridCol w="1038946">
                  <a:extLst>
                    <a:ext uri="{9D8B030D-6E8A-4147-A177-3AD203B41FA5}">
                      <a16:colId xmlns:a16="http://schemas.microsoft.com/office/drawing/2014/main" val="68624361"/>
                    </a:ext>
                  </a:extLst>
                </a:gridCol>
                <a:gridCol w="959208">
                  <a:extLst>
                    <a:ext uri="{9D8B030D-6E8A-4147-A177-3AD203B41FA5}">
                      <a16:colId xmlns:a16="http://schemas.microsoft.com/office/drawing/2014/main" val="4053064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AU" sz="1600" baseline="-25000" dirty="0" err="1">
                          <a:solidFill>
                            <a:schemeClr val="tx1"/>
                          </a:solidFill>
                        </a:rPr>
                        <a:t>GCP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AU" sz="1600">
                          <a:solidFill>
                            <a:schemeClr val="tx1"/>
                          </a:solidFill>
                        </a:rPr>
                        <a:t>= 0.05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X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Y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Z  (m)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6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Bias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0.004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-0.019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0.157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46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RMS </a:t>
                      </a:r>
                      <a:r>
                        <a:rPr lang="en-AU" sz="1600" dirty="0" err="1">
                          <a:solidFill>
                            <a:schemeClr val="tx1"/>
                          </a:solidFill>
                        </a:rPr>
                        <a:t>Posn</a:t>
                      </a:r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. Discrepancy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>
                          <a:solidFill>
                            <a:schemeClr val="tx1"/>
                          </a:solidFill>
                        </a:rPr>
                        <a:t>0.049</a:t>
                      </a:r>
                      <a:endParaRPr lang="en-A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0.067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>
                          <a:solidFill>
                            <a:schemeClr val="tx1"/>
                          </a:solidFill>
                        </a:rPr>
                        <a:t>0.162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904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142011F-20E2-4EDF-BC7A-1470C1DC98E5}"/>
              </a:ext>
            </a:extLst>
          </p:cNvPr>
          <p:cNvSpPr txBox="1"/>
          <p:nvPr/>
        </p:nvSpPr>
        <p:spPr>
          <a:xfrm>
            <a:off x="4491061" y="821332"/>
            <a:ext cx="465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+mn-lt"/>
              </a:rPr>
              <a:t>Design Accuracy: </a:t>
            </a:r>
            <a:r>
              <a:rPr lang="en-AU" sz="1600" i="1" dirty="0" err="1">
                <a:latin typeface="Symbol" panose="05050102010706020507" pitchFamily="18" charset="2"/>
              </a:rPr>
              <a:t>s</a:t>
            </a:r>
            <a:r>
              <a:rPr lang="en-AU" sz="1600" i="1" baseline="-25000" dirty="0" err="1">
                <a:latin typeface="+mn-lt"/>
              </a:rPr>
              <a:t>XY</a:t>
            </a:r>
            <a:r>
              <a:rPr lang="en-AU" sz="1600" i="1" dirty="0">
                <a:latin typeface="+mn-lt"/>
              </a:rPr>
              <a:t> = 0.006, </a:t>
            </a:r>
            <a:r>
              <a:rPr lang="en-AU" sz="1600" i="1" dirty="0" err="1">
                <a:latin typeface="Symbol" panose="05050102010706020507" pitchFamily="18" charset="2"/>
              </a:rPr>
              <a:t>s</a:t>
            </a:r>
            <a:r>
              <a:rPr lang="en-AU" sz="1600" i="1" baseline="-25000" dirty="0" err="1">
                <a:latin typeface="+mn-lt"/>
              </a:rPr>
              <a:t>Z</a:t>
            </a:r>
            <a:r>
              <a:rPr lang="en-AU" sz="1600" i="1" dirty="0">
                <a:latin typeface="+mn-lt"/>
              </a:rPr>
              <a:t> =0.023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ED3D9A-50C1-4A3E-9963-D82D83651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8" y="858057"/>
            <a:ext cx="3311074" cy="1776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D14E2-DF52-486F-8002-7ECD12BFF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8" y="2704811"/>
            <a:ext cx="3311072" cy="1776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21449A-5DD2-4D1B-BC13-BB295EAEF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8" y="4521943"/>
            <a:ext cx="3311070" cy="17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570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D58E2FB9-A830-447D-9F32-CCF69DD5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87945"/>
            <a:ext cx="8789226" cy="602472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A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ct val="0"/>
              </a:spcBef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The network geometry rules regarding self-calibration apply to UAV/UAS networks – there are no shortcuts!</a:t>
            </a:r>
          </a:p>
          <a:p>
            <a:pPr marL="342900" indent="-342900" algn="just">
              <a:spcBef>
                <a:spcPct val="0"/>
              </a:spcBef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C</a:t>
            </a: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onsider comprehensive pre-calibration &amp; assessment of calibration stability; multi-scale networks preferred over constrained single-scale </a:t>
            </a:r>
          </a:p>
          <a:p>
            <a:pPr marL="342900" indent="-342900" algn="just">
              <a:spcBef>
                <a:spcPct val="0"/>
              </a:spcBef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Not only IO calibration is problematic for near-nadir UAS networks w/o EO constraints; self-calibration of radial distortion also a problem</a:t>
            </a:r>
          </a:p>
          <a:p>
            <a:pPr marL="342900" indent="-342900" algn="just">
              <a:spcBef>
                <a:spcPct val="0"/>
              </a:spcBef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GPS camera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</a:rPr>
              <a:t>stn.</a:t>
            </a: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 constraints in self-calibration are generally useful in UAS networks only when GPS accuracy is cm level – not yet </a:t>
            </a:r>
            <a:r>
              <a:rPr lang="en-US" altLang="en-US" sz="2000" dirty="0">
                <a:latin typeface="+mj-lt"/>
              </a:rPr>
              <a:t>the norm</a:t>
            </a:r>
            <a:endParaRPr lang="en-US" alt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spcBef>
                <a:spcPct val="0"/>
              </a:spcBef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Biases &amp; distortions in point positioning are not necessarily removed through the use of moderately to tightly constrained GCPs</a:t>
            </a:r>
          </a:p>
          <a:p>
            <a:pPr marL="342900" indent="-342900" algn="just"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Covariance matrices only realistic when datum &amp; configuration defects removed – helped by control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XYZ</a:t>
            </a:r>
            <a:r>
              <a:rPr lang="en-AU" altLang="en-US" sz="2000" dirty="0"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AU" altLang="en-US" sz="2000" dirty="0"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&amp;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Y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Z</a:t>
            </a:r>
            <a:r>
              <a:rPr lang="en-AU" altLang="en-US" sz="2000" i="1" baseline="30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AU" sz="2000" dirty="0"/>
              <a:t>  &lt;&lt; </a:t>
            </a:r>
            <a:r>
              <a:rPr lang="en-AU" altLang="en-US" sz="2000" dirty="0" err="1">
                <a:latin typeface="Symbol" panose="05050102010706020507" pitchFamily="18" charset="2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s</a:t>
            </a:r>
            <a:r>
              <a:rPr lang="en-AU" altLang="en-US" sz="2000" i="1" baseline="-25000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xy</a:t>
            </a:r>
            <a:r>
              <a:rPr lang="en-AU" altLang="en-US" sz="2000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  <a:sym typeface="Wingdings" panose="05000000000000000000" pitchFamily="2" charset="2"/>
              </a:rPr>
              <a:t>* </a:t>
            </a:r>
          </a:p>
          <a:p>
            <a:pPr marL="342900" indent="-342900" algn="just">
              <a:spcAft>
                <a:spcPts val="1500"/>
              </a:spcAft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Object point biases &amp; distortions can be &gt;&gt; magnitude indicated by object point XYZ </a:t>
            </a:r>
            <a:r>
              <a:rPr lang="en-US" altLang="en-US" sz="2000" dirty="0" err="1">
                <a:solidFill>
                  <a:schemeClr val="tx1"/>
                </a:solidFill>
                <a:latin typeface="+mj-lt"/>
              </a:rPr>
              <a:t>sigmas</a:t>
            </a:r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 </a:t>
            </a:r>
            <a:endParaRPr lang="en-US" altLang="en-US" sz="1800" dirty="0"/>
          </a:p>
          <a:p>
            <a:pPr algn="just">
              <a:spcAft>
                <a:spcPts val="1500"/>
              </a:spcAft>
              <a:buClr>
                <a:srgbClr val="0000FF"/>
              </a:buClr>
              <a:buSzPct val="120000"/>
            </a:pPr>
            <a:r>
              <a:rPr lang="en-US" altLang="en-US" sz="18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3AEC59F2-EF27-414B-B0F4-E2A87B378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5" y="404664"/>
            <a:ext cx="8856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     Concluding Remarks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88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0D3EFE-94FD-4165-91E2-82B219104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169" y="-53665"/>
            <a:ext cx="10430178" cy="6965330"/>
          </a:xfrm>
          <a:prstGeom prst="rect">
            <a:avLst/>
          </a:prstGeom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284981F8-C3B2-49D0-9083-4CE36D61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6" y="115888"/>
            <a:ext cx="9145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bg1">
                    <a:lumMod val="90000"/>
                  </a:schemeClr>
                </a:solidFill>
              </a:rPr>
              <a:t>Concluding Remark</a:t>
            </a:r>
            <a:endParaRPr lang="en-US" altLang="en-US" sz="10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0836C-1437-4918-8A46-863B8BD5B3F1}"/>
              </a:ext>
            </a:extLst>
          </p:cNvPr>
          <p:cNvSpPr txBox="1"/>
          <p:nvPr/>
        </p:nvSpPr>
        <p:spPr>
          <a:xfrm>
            <a:off x="-180976" y="5517232"/>
            <a:ext cx="8893175" cy="892175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2700">
            <a:solidFill>
              <a:srgbClr val="0000DA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AU" sz="600" dirty="0">
              <a:latin typeface="+mn-lt"/>
            </a:endParaRPr>
          </a:p>
          <a:p>
            <a:pPr algn="ctr">
              <a:defRPr/>
            </a:pPr>
            <a:r>
              <a:rPr lang="en-AU" sz="2000" dirty="0">
                <a:latin typeface="+mn-lt"/>
              </a:rPr>
              <a:t>To ensure successful self-calibration: Maximise image scale variation within and between images forming the network  … and utilise roll angle variation</a:t>
            </a:r>
          </a:p>
          <a:p>
            <a:pPr>
              <a:defRPr/>
            </a:pPr>
            <a:endParaRPr lang="en-AU" sz="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291556C-CC3C-4D93-A4F0-B8CE2F602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274" y="115888"/>
            <a:ext cx="3382962" cy="70802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DA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6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rgbClr val="0000FF"/>
                </a:solidFill>
              </a:rPr>
              <a:t>Thank You</a:t>
            </a:r>
            <a:endParaRPr lang="en-US" altLang="en-US" b="1" i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02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ent-Up Arrow 46">
            <a:extLst>
              <a:ext uri="{FF2B5EF4-FFF2-40B4-BE49-F238E27FC236}">
                <a16:creationId xmlns:a16="http://schemas.microsoft.com/office/drawing/2014/main" id="{857D1B4C-3215-4BF7-BB8F-DF6194EAB175}"/>
              </a:ext>
            </a:extLst>
          </p:cNvPr>
          <p:cNvSpPr/>
          <p:nvPr/>
        </p:nvSpPr>
        <p:spPr>
          <a:xfrm rot="5400000" flipV="1">
            <a:off x="6699251" y="2632075"/>
            <a:ext cx="1179512" cy="757237"/>
          </a:xfrm>
          <a:prstGeom prst="bentUpArrow">
            <a:avLst>
              <a:gd name="adj1" fmla="val 7805"/>
              <a:gd name="adj2" fmla="val 9968"/>
              <a:gd name="adj3" fmla="val 13975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" name="Bent-Up Arrow 1">
            <a:extLst>
              <a:ext uri="{FF2B5EF4-FFF2-40B4-BE49-F238E27FC236}">
                <a16:creationId xmlns:a16="http://schemas.microsoft.com/office/drawing/2014/main" id="{02E1B636-E71F-4451-8AEA-F9C4C64E795F}"/>
              </a:ext>
            </a:extLst>
          </p:cNvPr>
          <p:cNvSpPr/>
          <p:nvPr/>
        </p:nvSpPr>
        <p:spPr>
          <a:xfrm rot="5400000">
            <a:off x="1524000" y="2632076"/>
            <a:ext cx="1171575" cy="749300"/>
          </a:xfrm>
          <a:prstGeom prst="bentUpArrow">
            <a:avLst>
              <a:gd name="adj1" fmla="val 8269"/>
              <a:gd name="adj2" fmla="val 9968"/>
              <a:gd name="adj3" fmla="val 13975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89578D17-6A48-4E8F-8A93-CE3984AC4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4048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AU" altLang="en-US">
                <a:solidFill>
                  <a:srgbClr val="0000FF"/>
                </a:solidFill>
              </a:rPr>
              <a:t>Sensor Calibration, Orientation &amp; 3D Object reconstruction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E6A555-1199-47A1-8095-CD0203C4EB8E}"/>
              </a:ext>
            </a:extLst>
          </p:cNvPr>
          <p:cNvSpPr/>
          <p:nvPr/>
        </p:nvSpPr>
        <p:spPr>
          <a:xfrm>
            <a:off x="2525713" y="3341688"/>
            <a:ext cx="4343400" cy="315912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43DBD-7FF3-4BB5-9203-AC9CF64B259A}"/>
              </a:ext>
            </a:extLst>
          </p:cNvPr>
          <p:cNvSpPr txBox="1"/>
          <p:nvPr/>
        </p:nvSpPr>
        <p:spPr>
          <a:xfrm>
            <a:off x="2497138" y="3314700"/>
            <a:ext cx="4392612" cy="368300"/>
          </a:xfrm>
          <a:prstGeom prst="rect">
            <a:avLst/>
          </a:prstGeom>
          <a:solidFill>
            <a:srgbClr val="CCECFF">
              <a:alpha val="1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Bundle Adjustment with </a:t>
            </a:r>
            <a:r>
              <a:rPr lang="en-AU" sz="1800" b="1" dirty="0">
                <a:solidFill>
                  <a:srgbClr val="0000DA"/>
                </a:solidFill>
                <a:latin typeface="+mn-lt"/>
              </a:rPr>
              <a:t>Self-Calibration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158836A7-C183-4257-BB03-51D0AD75B826}"/>
              </a:ext>
            </a:extLst>
          </p:cNvPr>
          <p:cNvSpPr/>
          <p:nvPr/>
        </p:nvSpPr>
        <p:spPr>
          <a:xfrm>
            <a:off x="4764088" y="2420938"/>
            <a:ext cx="188912" cy="8636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9A709EB-4E45-43FA-866C-4DFCE1CC14E0}"/>
              </a:ext>
            </a:extLst>
          </p:cNvPr>
          <p:cNvSpPr/>
          <p:nvPr/>
        </p:nvSpPr>
        <p:spPr>
          <a:xfrm>
            <a:off x="6319838" y="1308100"/>
            <a:ext cx="2479675" cy="1041400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6C8704-F267-41FE-BF06-7577DE783C9B}"/>
              </a:ext>
            </a:extLst>
          </p:cNvPr>
          <p:cNvSpPr txBox="1"/>
          <p:nvPr/>
        </p:nvSpPr>
        <p:spPr>
          <a:xfrm>
            <a:off x="179388" y="1298575"/>
            <a:ext cx="307340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 (A)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Manual to Semi-Automated Image Measurement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0A73B7-F9B3-46C9-9C3A-A154C0D8D820}"/>
              </a:ext>
            </a:extLst>
          </p:cNvPr>
          <p:cNvSpPr txBox="1"/>
          <p:nvPr/>
        </p:nvSpPr>
        <p:spPr>
          <a:xfrm>
            <a:off x="3530600" y="1298575"/>
            <a:ext cx="250507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(B)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Automatic, using coded targets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C39F7A-DAC3-48B6-8DA3-66BD85DE2D81}"/>
              </a:ext>
            </a:extLst>
          </p:cNvPr>
          <p:cNvSpPr txBox="1"/>
          <p:nvPr/>
        </p:nvSpPr>
        <p:spPr>
          <a:xfrm>
            <a:off x="6256338" y="1298575"/>
            <a:ext cx="2592387" cy="922338"/>
          </a:xfrm>
          <a:prstGeom prst="rect">
            <a:avLst/>
          </a:prstGeom>
          <a:solidFill>
            <a:srgbClr val="CCECFF">
              <a:alpha val="1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(C)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Automatic with no targets (</a:t>
            </a:r>
            <a:r>
              <a:rPr lang="en-AU" sz="1800" dirty="0" err="1">
                <a:latin typeface="+mn-lt"/>
              </a:rPr>
              <a:t>SfM</a:t>
            </a:r>
            <a:r>
              <a:rPr lang="en-AU" sz="1800" dirty="0">
                <a:latin typeface="+mn-lt"/>
              </a:rPr>
              <a:t> approach)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1EF915-401B-41A9-A35F-F172DF934255}"/>
              </a:ext>
            </a:extLst>
          </p:cNvPr>
          <p:cNvSpPr txBox="1"/>
          <p:nvPr/>
        </p:nvSpPr>
        <p:spPr>
          <a:xfrm>
            <a:off x="476250" y="928688"/>
            <a:ext cx="4306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800" i="1" dirty="0">
                <a:latin typeface="+mn-lt"/>
              </a:rPr>
              <a:t>Initial Network Relative Orientation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848C691-34FB-456F-ADEF-2B26BAF7578B}"/>
              </a:ext>
            </a:extLst>
          </p:cNvPr>
          <p:cNvSpPr/>
          <p:nvPr/>
        </p:nvSpPr>
        <p:spPr>
          <a:xfrm>
            <a:off x="3779838" y="1317625"/>
            <a:ext cx="2016125" cy="1031875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902366B-4059-4D0A-B033-850C625BF998}"/>
              </a:ext>
            </a:extLst>
          </p:cNvPr>
          <p:cNvSpPr/>
          <p:nvPr/>
        </p:nvSpPr>
        <p:spPr>
          <a:xfrm>
            <a:off x="215900" y="1298575"/>
            <a:ext cx="2978150" cy="1050925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ECF281-F47B-4D75-8A2B-37C59E10D541}"/>
              </a:ext>
            </a:extLst>
          </p:cNvPr>
          <p:cNvSpPr txBox="1"/>
          <p:nvPr/>
        </p:nvSpPr>
        <p:spPr>
          <a:xfrm>
            <a:off x="182563" y="2703513"/>
            <a:ext cx="8964612" cy="369887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sz="1800" i="1" dirty="0">
                <a:latin typeface="+mn-lt"/>
              </a:rPr>
              <a:t>Bundle adjustment (+self-calibration) for Refined Network Relative/Exterior Orientation </a:t>
            </a:r>
          </a:p>
        </p:txBody>
      </p:sp>
      <p:sp>
        <p:nvSpPr>
          <p:cNvPr id="48" name="Bent-Up Arrow 47">
            <a:extLst>
              <a:ext uri="{FF2B5EF4-FFF2-40B4-BE49-F238E27FC236}">
                <a16:creationId xmlns:a16="http://schemas.microsoft.com/office/drawing/2014/main" id="{36BADCD4-331F-4248-84CD-21B712D74D9B}"/>
              </a:ext>
            </a:extLst>
          </p:cNvPr>
          <p:cNvSpPr/>
          <p:nvPr/>
        </p:nvSpPr>
        <p:spPr>
          <a:xfrm flipV="1">
            <a:off x="4914900" y="3905250"/>
            <a:ext cx="2803525" cy="704850"/>
          </a:xfrm>
          <a:prstGeom prst="bentUpArrow">
            <a:avLst>
              <a:gd name="adj1" fmla="val 13054"/>
              <a:gd name="adj2" fmla="val 12024"/>
              <a:gd name="adj3" fmla="val 1602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9" name="Bent-Up Arrow 48">
            <a:extLst>
              <a:ext uri="{FF2B5EF4-FFF2-40B4-BE49-F238E27FC236}">
                <a16:creationId xmlns:a16="http://schemas.microsoft.com/office/drawing/2014/main" id="{EC376541-DFBA-4E6A-B735-5FACEA81A41E}"/>
              </a:ext>
            </a:extLst>
          </p:cNvPr>
          <p:cNvSpPr/>
          <p:nvPr/>
        </p:nvSpPr>
        <p:spPr>
          <a:xfrm rot="10800000">
            <a:off x="1666875" y="3905250"/>
            <a:ext cx="3189288" cy="762000"/>
          </a:xfrm>
          <a:prstGeom prst="bentUpArrow">
            <a:avLst>
              <a:gd name="adj1" fmla="val 12586"/>
              <a:gd name="adj2" fmla="val 13319"/>
              <a:gd name="adj3" fmla="val 1438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612F05FB-3908-475A-BD0C-2D24061C7A03}"/>
              </a:ext>
            </a:extLst>
          </p:cNvPr>
          <p:cNvSpPr/>
          <p:nvPr/>
        </p:nvSpPr>
        <p:spPr>
          <a:xfrm>
            <a:off x="4794250" y="3806825"/>
            <a:ext cx="241300" cy="82391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4E8ECF3-0159-44A8-BD30-60D6DCC68F5C}"/>
              </a:ext>
            </a:extLst>
          </p:cNvPr>
          <p:cNvSpPr/>
          <p:nvPr/>
        </p:nvSpPr>
        <p:spPr>
          <a:xfrm>
            <a:off x="6373813" y="4662488"/>
            <a:ext cx="2481262" cy="1519237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849C50D-4443-478E-A088-D43D5A43DAB7}"/>
              </a:ext>
            </a:extLst>
          </p:cNvPr>
          <p:cNvSpPr txBox="1"/>
          <p:nvPr/>
        </p:nvSpPr>
        <p:spPr>
          <a:xfrm>
            <a:off x="3582988" y="4705350"/>
            <a:ext cx="2506662" cy="1200150"/>
          </a:xfrm>
          <a:prstGeom prst="rect">
            <a:avLst/>
          </a:prstGeom>
          <a:solidFill>
            <a:srgbClr val="CCECFF">
              <a:alpha val="1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(B)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Automatic 3D coordinates for </a:t>
            </a:r>
            <a:r>
              <a:rPr lang="en-AU" sz="1800" dirty="0" err="1">
                <a:latin typeface="+mn-lt"/>
              </a:rPr>
              <a:t>targetted</a:t>
            </a:r>
            <a:r>
              <a:rPr lang="en-AU" sz="1800" dirty="0">
                <a:latin typeface="+mn-lt"/>
              </a:rPr>
              <a:t> points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363136-6F4C-4B20-8738-4A67624BE63E}"/>
              </a:ext>
            </a:extLst>
          </p:cNvPr>
          <p:cNvSpPr txBox="1"/>
          <p:nvPr/>
        </p:nvSpPr>
        <p:spPr>
          <a:xfrm>
            <a:off x="6256338" y="4662488"/>
            <a:ext cx="2670175" cy="1477962"/>
          </a:xfrm>
          <a:prstGeom prst="rect">
            <a:avLst/>
          </a:prstGeom>
          <a:solidFill>
            <a:srgbClr val="CCECFF">
              <a:alpha val="15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(C)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Automatic generation of dense point cloud – no targets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 (</a:t>
            </a:r>
            <a:r>
              <a:rPr lang="en-AU" sz="1800" dirty="0" err="1">
                <a:latin typeface="+mn-lt"/>
              </a:rPr>
              <a:t>SfM</a:t>
            </a:r>
            <a:r>
              <a:rPr lang="en-AU" sz="1800" dirty="0">
                <a:latin typeface="+mn-lt"/>
              </a:rPr>
              <a:t> or FBM approach)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9CF807-238A-48A9-8BA7-375243535122}"/>
              </a:ext>
            </a:extLst>
          </p:cNvPr>
          <p:cNvSpPr txBox="1"/>
          <p:nvPr/>
        </p:nvSpPr>
        <p:spPr>
          <a:xfrm>
            <a:off x="323850" y="4033838"/>
            <a:ext cx="8602663" cy="369887"/>
          </a:xfrm>
          <a:prstGeom prst="rect">
            <a:avLst/>
          </a:prstGeom>
          <a:solidFill>
            <a:srgbClr val="FFFFFF">
              <a:alpha val="84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sz="1800" i="1" dirty="0">
                <a:latin typeface="+mn-lt"/>
              </a:rPr>
              <a:t>Subsequent Determination of 3D Points (generally with final Bundle Adjustment)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57B5308-A979-4FF4-9639-8A9083D315C7}"/>
              </a:ext>
            </a:extLst>
          </p:cNvPr>
          <p:cNvSpPr/>
          <p:nvPr/>
        </p:nvSpPr>
        <p:spPr>
          <a:xfrm>
            <a:off x="3784600" y="4706938"/>
            <a:ext cx="2011363" cy="1198562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0E2985-DDE0-4790-ABA0-A6B376EB552A}"/>
              </a:ext>
            </a:extLst>
          </p:cNvPr>
          <p:cNvSpPr txBox="1"/>
          <p:nvPr/>
        </p:nvSpPr>
        <p:spPr>
          <a:xfrm>
            <a:off x="395288" y="4705350"/>
            <a:ext cx="2870200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800" dirty="0">
                <a:latin typeface="+mn-lt"/>
              </a:rPr>
              <a:t>(A)</a:t>
            </a:r>
          </a:p>
          <a:p>
            <a:pPr algn="ctr">
              <a:defRPr/>
            </a:pPr>
            <a:r>
              <a:rPr lang="en-AU" sz="1800" dirty="0">
                <a:latin typeface="+mn-lt"/>
              </a:rPr>
              <a:t>Manual or semi-automated referencing or measurement of </a:t>
            </a:r>
            <a:r>
              <a:rPr lang="en-AU" sz="1800" dirty="0" err="1">
                <a:latin typeface="+mn-lt"/>
              </a:rPr>
              <a:t>targetted</a:t>
            </a:r>
            <a:r>
              <a:rPr lang="en-AU" sz="1800" dirty="0">
                <a:latin typeface="+mn-lt"/>
              </a:rPr>
              <a:t> or </a:t>
            </a:r>
            <a:r>
              <a:rPr lang="en-AU" sz="1800" dirty="0" err="1">
                <a:latin typeface="+mn-lt"/>
              </a:rPr>
              <a:t>untargetted</a:t>
            </a:r>
            <a:r>
              <a:rPr lang="en-AU" sz="1800" dirty="0">
                <a:latin typeface="+mn-lt"/>
              </a:rPr>
              <a:t> points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3DD9EF1-5E49-4AE1-9E89-E120D861431D}"/>
              </a:ext>
            </a:extLst>
          </p:cNvPr>
          <p:cNvSpPr/>
          <p:nvPr/>
        </p:nvSpPr>
        <p:spPr>
          <a:xfrm>
            <a:off x="395288" y="4708525"/>
            <a:ext cx="2798762" cy="1500188"/>
          </a:xfrm>
          <a:prstGeom prst="roundRect">
            <a:avLst/>
          </a:prstGeom>
          <a:solidFill>
            <a:srgbClr val="CCECFF">
              <a:alpha val="1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21655E-620E-41CB-9EEC-68BAF692F1D4}"/>
              </a:ext>
            </a:extLst>
          </p:cNvPr>
          <p:cNvSpPr/>
          <p:nvPr/>
        </p:nvSpPr>
        <p:spPr>
          <a:xfrm>
            <a:off x="6089650" y="1052513"/>
            <a:ext cx="2946400" cy="5256212"/>
          </a:xfrm>
          <a:prstGeom prst="roundRect">
            <a:avLst/>
          </a:prstGeom>
          <a:solidFill>
            <a:srgbClr val="0000FF">
              <a:alpha val="9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B4D45-145C-4DA7-A80D-760BE71125EC}"/>
              </a:ext>
            </a:extLst>
          </p:cNvPr>
          <p:cNvSpPr txBox="1"/>
          <p:nvPr/>
        </p:nvSpPr>
        <p:spPr>
          <a:xfrm>
            <a:off x="7764463" y="3128963"/>
            <a:ext cx="12604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b="1" dirty="0">
                <a:solidFill>
                  <a:srgbClr val="0000FF"/>
                </a:solidFill>
                <a:latin typeface="+mn-lt"/>
              </a:rPr>
              <a:t>UAVs/Drones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3F03B02-2DD4-4E2B-B599-B6DF81990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349250"/>
            <a:ext cx="7924800" cy="668338"/>
          </a:xfrm>
        </p:spPr>
        <p:txBody>
          <a:bodyPr/>
          <a:lstStyle/>
          <a:p>
            <a:pPr algn="ctr"/>
            <a:r>
              <a:rPr lang="en-AU" altLang="en-US" sz="2400">
                <a:solidFill>
                  <a:srgbClr val="0000DA"/>
                </a:solidFill>
              </a:rPr>
              <a:t>Network Geometry for Self-Calibration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68B2F-4778-49FC-AA1C-B61AE1B67E23}"/>
              </a:ext>
            </a:extLst>
          </p:cNvPr>
          <p:cNvSpPr txBox="1"/>
          <p:nvPr/>
        </p:nvSpPr>
        <p:spPr>
          <a:xfrm>
            <a:off x="340795" y="1700808"/>
            <a:ext cx="5359400" cy="555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j-lt"/>
              </a:rPr>
              <a:t>Multi-image, convergent network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j-lt"/>
              </a:rPr>
              <a:t>Orthogonal camera roll angles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j-lt"/>
              </a:rPr>
              <a:t>Depth in the object space (not mandatory, but very desirable)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j-lt"/>
              </a:rPr>
              <a:t>Highly redundant network (all pts &gt;6 ray)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j-lt"/>
              </a:rPr>
              <a:t>High image measurement accuracy (targets: </a:t>
            </a:r>
            <a:r>
              <a:rPr lang="en-AU" sz="2000" dirty="0" err="1">
                <a:latin typeface="Symbol" panose="05050102010706020507" pitchFamily="18" charset="2"/>
              </a:rPr>
              <a:t>s</a:t>
            </a:r>
            <a:r>
              <a:rPr lang="en-AU" sz="2000" baseline="-25000" dirty="0" err="1">
                <a:latin typeface="+mj-lt"/>
              </a:rPr>
              <a:t>xy</a:t>
            </a:r>
            <a:r>
              <a:rPr lang="en-AU" sz="2000" dirty="0">
                <a:latin typeface="+mj-lt"/>
              </a:rPr>
              <a:t> to 0.03 pixel for monochrome CCD &amp; generally 0.1 pixel for colour; targetless</a:t>
            </a:r>
            <a:r>
              <a:rPr lang="en-AU" sz="2000" dirty="0">
                <a:latin typeface="+mn-lt"/>
              </a:rPr>
              <a:t>: </a:t>
            </a:r>
            <a:r>
              <a:rPr lang="en-AU" sz="2000" dirty="0" err="1">
                <a:latin typeface="Symbol" panose="05050102010706020507" pitchFamily="18" charset="2"/>
              </a:rPr>
              <a:t>s</a:t>
            </a:r>
            <a:r>
              <a:rPr lang="en-AU" sz="2000" baseline="-25000" dirty="0" err="1">
                <a:latin typeface="+mn-lt"/>
              </a:rPr>
              <a:t>xy</a:t>
            </a:r>
            <a:r>
              <a:rPr lang="en-AU" sz="2000" dirty="0">
                <a:latin typeface="+mn-lt"/>
              </a:rPr>
              <a:t> to 0.3 pixel for FBM/</a:t>
            </a:r>
            <a:r>
              <a:rPr lang="en-AU" sz="2000" dirty="0" err="1">
                <a:latin typeface="+mn-lt"/>
              </a:rPr>
              <a:t>SfM</a:t>
            </a:r>
            <a:r>
              <a:rPr lang="en-AU" sz="2000" dirty="0">
                <a:latin typeface="+mn-lt"/>
              </a:rPr>
              <a:t>)</a:t>
            </a:r>
          </a:p>
          <a:p>
            <a:pPr>
              <a:spcBef>
                <a:spcPts val="1000"/>
              </a:spcBef>
              <a:buClr>
                <a:srgbClr val="0000FF"/>
              </a:buClr>
              <a:defRPr/>
            </a:pPr>
            <a:r>
              <a:rPr lang="en-AU" sz="2000" dirty="0">
                <a:latin typeface="+mj-lt"/>
              </a:rPr>
              <a:t>Plus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n-lt"/>
              </a:rPr>
              <a:t>Unifocal lens (desirable), fixed focus</a:t>
            </a:r>
          </a:p>
          <a:p>
            <a:pPr marL="342900" indent="-342900">
              <a:spcBef>
                <a:spcPts val="1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+mn-lt"/>
              </a:rPr>
              <a:t>Stable interior orientation</a:t>
            </a:r>
          </a:p>
          <a:p>
            <a:pPr>
              <a:spcBef>
                <a:spcPts val="1000"/>
              </a:spcBef>
              <a:buClr>
                <a:srgbClr val="0000FF"/>
              </a:buClr>
              <a:defRPr/>
            </a:pPr>
            <a:endParaRPr lang="en-AU" sz="2000" dirty="0">
              <a:latin typeface="+mj-lt"/>
            </a:endParaRPr>
          </a:p>
          <a:p>
            <a:pPr marL="342900" indent="-342900"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endParaRPr lang="en-A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8B8BF3-710C-4F07-BA48-51F27C469355}"/>
              </a:ext>
            </a:extLst>
          </p:cNvPr>
          <p:cNvSpPr txBox="1"/>
          <p:nvPr/>
        </p:nvSpPr>
        <p:spPr>
          <a:xfrm>
            <a:off x="340795" y="908050"/>
            <a:ext cx="8280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000" dirty="0">
                <a:latin typeface="+mn-lt"/>
              </a:rPr>
              <a:t>Attributes of successful self-calibration networks, </a:t>
            </a:r>
            <a:r>
              <a:rPr lang="en-AU" sz="2000" dirty="0">
                <a:solidFill>
                  <a:srgbClr val="FF0000"/>
                </a:solidFill>
                <a:latin typeface="+mn-lt"/>
              </a:rPr>
              <a:t>when there is no ground or camera station positional control</a:t>
            </a:r>
            <a:r>
              <a:rPr lang="en-AU" sz="2000" dirty="0">
                <a:latin typeface="+mn-lt"/>
              </a:rPr>
              <a:t>:</a:t>
            </a:r>
          </a:p>
        </p:txBody>
      </p:sp>
      <p:pic>
        <p:nvPicPr>
          <p:cNvPr id="10245" name="Picture 13">
            <a:extLst>
              <a:ext uri="{FF2B5EF4-FFF2-40B4-BE49-F238E27FC236}">
                <a16:creationId xmlns:a16="http://schemas.microsoft.com/office/drawing/2014/main" id="{E5B130DB-CCAB-4ADD-8BA5-BD6BDA3E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4" y="1842310"/>
            <a:ext cx="3041650" cy="387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6F11C96-0B51-4B2F-86E4-62090C6B1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9427" y="278870"/>
            <a:ext cx="9144000" cy="792163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FBM/</a:t>
            </a:r>
            <a:r>
              <a:rPr lang="en-AU" altLang="en-US" sz="2400" dirty="0" err="1">
                <a:solidFill>
                  <a:srgbClr val="0000FF"/>
                </a:solidFill>
              </a:rPr>
              <a:t>SfM</a:t>
            </a:r>
            <a:r>
              <a:rPr lang="en-AU" altLang="en-US" sz="2400" dirty="0">
                <a:solidFill>
                  <a:srgbClr val="0000FF"/>
                </a:solidFill>
              </a:rPr>
              <a:t>-Based Orientation with Free-Network Self-Calibration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DACA2-009B-4419-8EE3-2A5ADE4930F1}"/>
              </a:ext>
            </a:extLst>
          </p:cNvPr>
          <p:cNvSpPr txBox="1"/>
          <p:nvPr/>
        </p:nvSpPr>
        <p:spPr>
          <a:xfrm>
            <a:off x="546100" y="1057275"/>
            <a:ext cx="80454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 err="1">
                <a:latin typeface="+mn-lt"/>
              </a:rPr>
              <a:t>SfM</a:t>
            </a:r>
            <a:r>
              <a:rPr lang="en-AU" sz="2000" dirty="0">
                <a:latin typeface="+mn-lt"/>
              </a:rPr>
              <a:t>-based approach affords massive redundancy to compensate for potential modest loss in geometric strength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BDFCD-B877-474D-803D-E1E1A98324DA}"/>
              </a:ext>
            </a:extLst>
          </p:cNvPr>
          <p:cNvSpPr txBox="1"/>
          <p:nvPr/>
        </p:nvSpPr>
        <p:spPr>
          <a:xfrm>
            <a:off x="546100" y="5653088"/>
            <a:ext cx="8283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 err="1">
                <a:latin typeface="+mn-lt"/>
              </a:rPr>
              <a:t>Salzspeicher</a:t>
            </a:r>
            <a:r>
              <a:rPr lang="en-AU" sz="2000" dirty="0">
                <a:latin typeface="+mn-lt"/>
              </a:rPr>
              <a:t> network: 23 images, 46,000 points, RMS </a:t>
            </a:r>
            <a:r>
              <a:rPr lang="en-AU" sz="2000" dirty="0" err="1">
                <a:latin typeface="+mn-lt"/>
              </a:rPr>
              <a:t>v</a:t>
            </a:r>
            <a:r>
              <a:rPr lang="en-AU" sz="2000" baseline="-25000" dirty="0" err="1">
                <a:latin typeface="+mn-lt"/>
              </a:rPr>
              <a:t>xy</a:t>
            </a:r>
            <a:r>
              <a:rPr lang="en-AU" sz="2000" baseline="-25000" dirty="0">
                <a:latin typeface="+mn-lt"/>
              </a:rPr>
              <a:t> </a:t>
            </a:r>
            <a:r>
              <a:rPr lang="en-AU" sz="2000" dirty="0">
                <a:latin typeface="+mn-lt"/>
              </a:rPr>
              <a:t>= 0.25 pixel</a:t>
            </a:r>
          </a:p>
        </p:txBody>
      </p:sp>
      <p:pic>
        <p:nvPicPr>
          <p:cNvPr id="12293" name="Snagit_PPT84D1">
            <a:extLst>
              <a:ext uri="{FF2B5EF4-FFF2-40B4-BE49-F238E27FC236}">
                <a16:creationId xmlns:a16="http://schemas.microsoft.com/office/drawing/2014/main" id="{D1B1C82B-7122-4790-BE2F-3AA76634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881188"/>
            <a:ext cx="7150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Snagit_PPTD9AA">
            <a:extLst>
              <a:ext uri="{FF2B5EF4-FFF2-40B4-BE49-F238E27FC236}">
                <a16:creationId xmlns:a16="http://schemas.microsoft.com/office/drawing/2014/main" id="{BD968FBE-E4B4-4035-A8E8-8E9EB33C4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878013"/>
            <a:ext cx="2478088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>
            <a:extLst>
              <a:ext uri="{FF2B5EF4-FFF2-40B4-BE49-F238E27FC236}">
                <a16:creationId xmlns:a16="http://schemas.microsoft.com/office/drawing/2014/main" id="{49636E41-8099-4B0F-ABA0-B5F9076B7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1878013"/>
            <a:ext cx="20796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6">
            <a:extLst>
              <a:ext uri="{FF2B5EF4-FFF2-40B4-BE49-F238E27FC236}">
                <a16:creationId xmlns:a16="http://schemas.microsoft.com/office/drawing/2014/main" id="{5045FF95-0FFB-4694-9EB8-BC8A171A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3284538"/>
            <a:ext cx="1387475" cy="182403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536EE-7ED3-46F0-A276-50FD4D30B48C}"/>
              </a:ext>
            </a:extLst>
          </p:cNvPr>
          <p:cNvSpPr/>
          <p:nvPr/>
        </p:nvSpPr>
        <p:spPr>
          <a:xfrm>
            <a:off x="1187624" y="1484784"/>
            <a:ext cx="2232248" cy="20749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07213E90-62AA-436A-81BF-E6FD015BD5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725" y="115888"/>
            <a:ext cx="8229600" cy="927100"/>
          </a:xfrm>
        </p:spPr>
        <p:txBody>
          <a:bodyPr/>
          <a:lstStyle/>
          <a:p>
            <a:pPr algn="ctr"/>
            <a:r>
              <a:rPr lang="en-AU" altLang="en-US" sz="2400" dirty="0">
                <a:solidFill>
                  <a:srgbClr val="0000FF"/>
                </a:solidFill>
              </a:rPr>
              <a:t>On-Ground Calibration via Free-Network Self-Calibration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DACA2-009B-4419-8EE3-2A5ADE4930F1}"/>
              </a:ext>
            </a:extLst>
          </p:cNvPr>
          <p:cNvSpPr txBox="1"/>
          <p:nvPr/>
        </p:nvSpPr>
        <p:spPr>
          <a:xfrm>
            <a:off x="488950" y="765175"/>
            <a:ext cx="80454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A very feasible approach for short focal length UAS cameras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BDFCD-B877-474D-803D-E1E1A98324DA}"/>
              </a:ext>
            </a:extLst>
          </p:cNvPr>
          <p:cNvSpPr txBox="1"/>
          <p:nvPr/>
        </p:nvSpPr>
        <p:spPr>
          <a:xfrm>
            <a:off x="207963" y="5853113"/>
            <a:ext cx="8721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Results of 6 separate self-calibrations of a 20mpixel Phantom P4P camera</a:t>
            </a: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9847CBF4-79E0-40E0-9F1C-482781AA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00150"/>
            <a:ext cx="307498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>
            <a:extLst>
              <a:ext uri="{FF2B5EF4-FFF2-40B4-BE49-F238E27FC236}">
                <a16:creationId xmlns:a16="http://schemas.microsoft.com/office/drawing/2014/main" id="{388B2FB9-6CD2-4D6B-99A3-F3DC12D87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3335338"/>
            <a:ext cx="3087688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>
            <a:extLst>
              <a:ext uri="{FF2B5EF4-FFF2-40B4-BE49-F238E27FC236}">
                <a16:creationId xmlns:a16="http://schemas.microsoft.com/office/drawing/2014/main" id="{14F630CE-05FF-4902-A54E-63F9222B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214438"/>
            <a:ext cx="5461000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C9B214-5620-4F81-990E-4E66403821D9}"/>
              </a:ext>
            </a:extLst>
          </p:cNvPr>
          <p:cNvSpPr txBox="1"/>
          <p:nvPr/>
        </p:nvSpPr>
        <p:spPr>
          <a:xfrm>
            <a:off x="207963" y="5853113"/>
            <a:ext cx="8721725" cy="400050"/>
          </a:xfrm>
          <a:prstGeom prst="rect">
            <a:avLst/>
          </a:prstGeom>
          <a:solidFill>
            <a:srgbClr val="CCECFF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latin typeface="+mn-lt"/>
              </a:rPr>
              <a:t>Note high level of calibration stability of the Phantom 4 PRO camera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E536C5-B18E-4E32-9AD2-8F8C126792FB}"/>
              </a:ext>
            </a:extLst>
          </p:cNvPr>
          <p:cNvSpPr/>
          <p:nvPr/>
        </p:nvSpPr>
        <p:spPr>
          <a:xfrm>
            <a:off x="212725" y="3068960"/>
            <a:ext cx="5461000" cy="707703"/>
          </a:xfrm>
          <a:prstGeom prst="rect">
            <a:avLst/>
          </a:prstGeom>
          <a:solidFill>
            <a:srgbClr val="CCECFF">
              <a:alpha val="25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68" name="Rectangle 20">
            <a:extLst>
              <a:ext uri="{FF2B5EF4-FFF2-40B4-BE49-F238E27FC236}">
                <a16:creationId xmlns:a16="http://schemas.microsoft.com/office/drawing/2014/main" id="{A9BBB0C9-0526-4CFB-B15E-2620A412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62045"/>
            <a:ext cx="903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Unordered UAV Networks for Free-Network Self-Calibration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6388" name="Text Box 17">
            <a:extLst>
              <a:ext uri="{FF2B5EF4-FFF2-40B4-BE49-F238E27FC236}">
                <a16:creationId xmlns:a16="http://schemas.microsoft.com/office/drawing/2014/main" id="{08DD5DA0-B603-440A-BDD2-5D95A6A0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157788"/>
            <a:ext cx="9144001" cy="145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UAV image block, 344 images &amp; 9700 points, all pts in &gt;4 images; most in &gt;20.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Limited convergence, limited depth in obj. space, RMS </a:t>
            </a:r>
            <a:r>
              <a:rPr lang="en-US" altLang="en-US" sz="1800" dirty="0" err="1">
                <a:solidFill>
                  <a:schemeClr val="tx1"/>
                </a:solidFill>
              </a:rPr>
              <a:t>vxy</a:t>
            </a:r>
            <a:r>
              <a:rPr lang="en-US" altLang="en-US" sz="1800" dirty="0">
                <a:solidFill>
                  <a:schemeClr val="tx1"/>
                </a:solidFill>
              </a:rPr>
              <a:t>=0.4pl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1800" dirty="0">
                <a:solidFill>
                  <a:srgbClr val="0000DA"/>
                </a:solidFill>
              </a:rPr>
              <a:t>Strong self-calibration achieved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2075F-A7EA-4336-9832-8029A4340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37" y="1055828"/>
            <a:ext cx="3998867" cy="3970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91B96-13E5-4FD1-BB51-7F1045FA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8" y="1058629"/>
            <a:ext cx="3998867" cy="3967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33D2F-9036-4551-BB4E-C03DE3AFBB3B}"/>
              </a:ext>
            </a:extLst>
          </p:cNvPr>
          <p:cNvSpPr txBox="1"/>
          <p:nvPr/>
        </p:nvSpPr>
        <p:spPr>
          <a:xfrm>
            <a:off x="6627315" y="4026483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FFFFFF"/>
                </a:solidFill>
              </a:rPr>
              <a:t>176-ray point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68" name="Rectangle 20">
            <a:extLst>
              <a:ext uri="{FF2B5EF4-FFF2-40B4-BE49-F238E27FC236}">
                <a16:creationId xmlns:a16="http://schemas.microsoft.com/office/drawing/2014/main" id="{A9BBB0C9-0526-4CFB-B15E-2620A412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91694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AU" dirty="0">
                <a:solidFill>
                  <a:srgbClr val="0000FF"/>
                </a:solidFill>
                <a:latin typeface="Arial" charset="0"/>
              </a:rPr>
              <a:t>‘Standard’ UAV Network, OK for Free-Net Self-Calibration?</a:t>
            </a:r>
            <a:endParaRPr lang="en-AU" dirty="0">
              <a:solidFill>
                <a:srgbClr val="FF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6388" name="Text Box 17">
            <a:extLst>
              <a:ext uri="{FF2B5EF4-FFF2-40B4-BE49-F238E27FC236}">
                <a16:creationId xmlns:a16="http://schemas.microsoft.com/office/drawing/2014/main" id="{08DD5DA0-B603-440A-BDD2-5D95A6A0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5157788"/>
            <a:ext cx="9144001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‘Regular’ block of 297 images &amp; 480,000 points, 68K pts in &gt;6 images; many in &gt;10.</a:t>
            </a:r>
          </a:p>
          <a:p>
            <a:pPr algn="ctr" eaLnBrk="1" hangingPunct="1">
              <a:spcBef>
                <a:spcPts val="30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No convergence, no orthogonal roll, limited depth in obj. space, RMS </a:t>
            </a:r>
            <a:r>
              <a:rPr lang="en-US" altLang="en-US" sz="1600" dirty="0" err="1">
                <a:solidFill>
                  <a:schemeClr val="tx1"/>
                </a:solidFill>
              </a:rPr>
              <a:t>vxy</a:t>
            </a:r>
            <a:r>
              <a:rPr lang="en-US" altLang="en-US" sz="1600" dirty="0">
                <a:solidFill>
                  <a:schemeClr val="tx1"/>
                </a:solidFill>
              </a:rPr>
              <a:t>=0.8pl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0CD1CF99-87F4-4E1D-9425-348A8392B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4" y="919163"/>
            <a:ext cx="554513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>
            <a:extLst>
              <a:ext uri="{FF2B5EF4-FFF2-40B4-BE49-F238E27FC236}">
                <a16:creationId xmlns:a16="http://schemas.microsoft.com/office/drawing/2014/main" id="{E89DE719-4A18-48B7-A598-01556034B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05" y="3716338"/>
            <a:ext cx="587057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>
            <a:extLst>
              <a:ext uri="{FF2B5EF4-FFF2-40B4-BE49-F238E27FC236}">
                <a16:creationId xmlns:a16="http://schemas.microsoft.com/office/drawing/2014/main" id="{BAC5EF60-280E-4463-B695-2F040C1A1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1537396"/>
            <a:ext cx="4896545" cy="182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2412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sz="3200" b="1" dirty="0">
                <a:solidFill>
                  <a:srgbClr val="FFFFFF"/>
                </a:solidFill>
              </a:rPr>
              <a:t>No!</a:t>
            </a:r>
          </a:p>
          <a:p>
            <a:pPr algn="ctr" eaLnBrk="1" hangingPunct="1">
              <a:spcBef>
                <a:spcPts val="1000"/>
              </a:spcBef>
              <a:buFontTx/>
              <a:buNone/>
            </a:pPr>
            <a:r>
              <a:rPr lang="en-US" altLang="en-US" dirty="0">
                <a:solidFill>
                  <a:srgbClr val="FFFFFF"/>
                </a:solidFill>
              </a:rPr>
              <a:t>Self-calibration of IO not feasible; lens distortion possibly OK, depending upon overlap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233FA-21D1-4733-92D3-CE95A4BF6B42}"/>
              </a:ext>
            </a:extLst>
          </p:cNvPr>
          <p:cNvSpPr txBox="1"/>
          <p:nvPr/>
        </p:nvSpPr>
        <p:spPr>
          <a:xfrm>
            <a:off x="467544" y="3856039"/>
            <a:ext cx="8496300" cy="2308324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9050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AU" dirty="0">
              <a:solidFill>
                <a:srgbClr val="0000DA"/>
              </a:solidFill>
              <a:latin typeface="+mn-lt"/>
            </a:endParaRPr>
          </a:p>
          <a:p>
            <a:pPr algn="ctr">
              <a:defRPr/>
            </a:pPr>
            <a:r>
              <a:rPr lang="en-AU" i="1" dirty="0">
                <a:solidFill>
                  <a:srgbClr val="0000DA"/>
                </a:solidFill>
                <a:latin typeface="+mn-lt"/>
              </a:rPr>
              <a:t>Essential Requirement :</a:t>
            </a:r>
            <a:endParaRPr lang="en-AU" sz="600" i="1" dirty="0">
              <a:latin typeface="+mn-lt"/>
            </a:endParaRPr>
          </a:p>
          <a:p>
            <a:pPr algn="ctr">
              <a:defRPr/>
            </a:pPr>
            <a:r>
              <a:rPr lang="en-AU" b="1" i="1" dirty="0">
                <a:solidFill>
                  <a:srgbClr val="0000DA"/>
                </a:solidFill>
                <a:latin typeface="+mn-lt"/>
              </a:rPr>
              <a:t>Maximise Scale Variation both within &amp; between Images</a:t>
            </a:r>
          </a:p>
          <a:p>
            <a:pPr algn="ctr">
              <a:defRPr/>
            </a:pPr>
            <a:r>
              <a:rPr lang="en-AU" i="1" dirty="0">
                <a:solidFill>
                  <a:srgbClr val="0000DA"/>
                </a:solidFill>
                <a:latin typeface="+mn-lt"/>
              </a:rPr>
              <a:t>In order to</a:t>
            </a:r>
          </a:p>
          <a:p>
            <a:pPr algn="ctr">
              <a:defRPr/>
            </a:pPr>
            <a:r>
              <a:rPr lang="en-AU" i="1" dirty="0">
                <a:solidFill>
                  <a:srgbClr val="0000DA"/>
                </a:solidFill>
                <a:latin typeface="+mn-lt"/>
              </a:rPr>
              <a:t>Minimize Projective Coupling between Calibration &amp; Exterior Orientation Parameters:</a:t>
            </a:r>
          </a:p>
        </p:txBody>
      </p:sp>
    </p:spTree>
    <p:extLst>
      <p:ext uri="{BB962C8B-B14F-4D97-AF65-F5344CB8AC3E}">
        <p14:creationId xmlns:p14="http://schemas.microsoft.com/office/powerpoint/2010/main" val="333704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E7F6FF"/>
      </a:lt1>
      <a:dk2>
        <a:srgbClr val="000099"/>
      </a:dk2>
      <a:lt2>
        <a:srgbClr val="666633"/>
      </a:lt2>
      <a:accent1>
        <a:srgbClr val="339933"/>
      </a:accent1>
      <a:accent2>
        <a:srgbClr val="800000"/>
      </a:accent2>
      <a:accent3>
        <a:srgbClr val="F1FA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52381</TotalTime>
  <Words>2433</Words>
  <Application>Microsoft Office PowerPoint</Application>
  <PresentationFormat>On-screen Show (4:3)</PresentationFormat>
  <Paragraphs>358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Cambria Math</vt:lpstr>
      <vt:lpstr>Garamond</vt:lpstr>
      <vt:lpstr>Symbol</vt:lpstr>
      <vt:lpstr>Times New Roman</vt:lpstr>
      <vt:lpstr>Default Design</vt:lpstr>
      <vt:lpstr>  Camera Self-Calibration in UAV Photogrammetry: When is it Viable?    </vt:lpstr>
      <vt:lpstr>PowerPoint Presentation</vt:lpstr>
      <vt:lpstr>PowerPoint Presentation</vt:lpstr>
      <vt:lpstr>PowerPoint Presentation</vt:lpstr>
      <vt:lpstr>Network Geometry for Self-Calibration</vt:lpstr>
      <vt:lpstr>FBM/SfM-Based Orientation with Free-Network Self-Calibration</vt:lpstr>
      <vt:lpstr>On-Ground Calibration via Free-Network Self-Calibration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In-air versus on-ground calibration via self-calibration of P4P</vt:lpstr>
      <vt:lpstr>Affine distortion in object space – a problem?</vt:lpstr>
      <vt:lpstr>Not just an IO issue! Self-calibration of radial distortion only is also not recommended in blocks of imagery with moderate overlap!</vt:lpstr>
      <vt:lpstr>Constraints in Bundle Adjustment of UAV Image Blocks</vt:lpstr>
      <vt:lpstr>Relative Magnitude of Constraints</vt:lpstr>
      <vt:lpstr>GCP &amp; Cam. Stn. Constraints in UAV Image Blocks</vt:lpstr>
      <vt:lpstr>PowerPoint Presentation</vt:lpstr>
      <vt:lpstr>PowerPoint Presentation</vt:lpstr>
      <vt:lpstr>Example Multi-level UAV Network Geometry suited to Self-Calibration in the Absence of GCPs</vt:lpstr>
      <vt:lpstr>Number of Viable Self-Calibration Configurations</vt:lpstr>
      <vt:lpstr>Self-Calibration Results for A600 from 5 Networks</vt:lpstr>
      <vt:lpstr>Consider Self-Calibration from Single Ht Mission via CONTROL</vt:lpstr>
      <vt:lpstr>Network bias &amp; shape distortion with varying sGCP values  (1)</vt:lpstr>
      <vt:lpstr>Network bias &amp; shape distortion with varying sGCP values (2)</vt:lpstr>
      <vt:lpstr>PowerPoint Presentation</vt:lpstr>
      <vt:lpstr>PowerPoint Presentation</vt:lpstr>
    </vt:vector>
  </TitlesOfParts>
  <Company>University of Melbourne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Photogrammetry 451-447</dc:title>
  <dc:creator>Paul Dare</dc:creator>
  <cp:lastModifiedBy>Paolo Ruiz</cp:lastModifiedBy>
  <cp:revision>643</cp:revision>
  <cp:lastPrinted>2019-01-10T22:06:28Z</cp:lastPrinted>
  <dcterms:created xsi:type="dcterms:W3CDTF">2001-07-10T05:05:02Z</dcterms:created>
  <dcterms:modified xsi:type="dcterms:W3CDTF">2019-01-13T21:57:50Z</dcterms:modified>
</cp:coreProperties>
</file>