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468" r:id="rId2"/>
    <p:sldId id="469" r:id="rId3"/>
    <p:sldId id="470" r:id="rId4"/>
    <p:sldId id="471" r:id="rId5"/>
    <p:sldId id="472" r:id="rId6"/>
    <p:sldId id="473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97" r:id="rId15"/>
    <p:sldId id="482" r:id="rId16"/>
    <p:sldId id="483" r:id="rId17"/>
    <p:sldId id="484" r:id="rId18"/>
    <p:sldId id="495" r:id="rId19"/>
    <p:sldId id="498" r:id="rId20"/>
    <p:sldId id="499" r:id="rId21"/>
    <p:sldId id="487" r:id="rId22"/>
    <p:sldId id="496" r:id="rId23"/>
    <p:sldId id="490" r:id="rId24"/>
    <p:sldId id="492" r:id="rId25"/>
    <p:sldId id="467" r:id="rId26"/>
  </p:sldIdLst>
  <p:sldSz cx="13439775" cy="7559675"/>
  <p:notesSz cx="7010400" cy="9296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9" userDrawn="1">
          <p15:clr>
            <a:srgbClr val="A4A3A4"/>
          </p15:clr>
        </p15:guide>
        <p15:guide id="3" orient="horz" pos="23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63" userDrawn="1">
          <p15:clr>
            <a:srgbClr val="A4A3A4"/>
          </p15:clr>
        </p15:guide>
        <p15:guide id="2" pos="19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CD"/>
    <a:srgbClr val="00FF00"/>
    <a:srgbClr val="0000FF"/>
    <a:srgbClr val="FFFFFF"/>
    <a:srgbClr val="FF9933"/>
    <a:srgbClr val="4881BD"/>
    <a:srgbClr val="6699FF"/>
    <a:srgbClr val="66FFFF"/>
    <a:srgbClr val="CCE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87445" autoAdjust="0"/>
  </p:normalViewPr>
  <p:slideViewPr>
    <p:cSldViewPr>
      <p:cViewPr>
        <p:scale>
          <a:sx n="66" d="100"/>
          <a:sy n="66" d="100"/>
        </p:scale>
        <p:origin x="1800" y="936"/>
      </p:cViewPr>
      <p:guideLst>
        <p:guide pos="3849"/>
        <p:guide orient="horz" pos="2381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696" y="102"/>
      </p:cViewPr>
      <p:guideLst>
        <p:guide orient="horz" pos="2663"/>
        <p:guide pos="19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13" cy="465114"/>
          </a:xfrm>
          <a:prstGeom prst="rect">
            <a:avLst/>
          </a:prstGeom>
        </p:spPr>
        <p:txBody>
          <a:bodyPr vert="horz" wrap="square" lIns="83311" tIns="41655" rIns="83311" bIns="41655" numCol="1" anchor="t" anchorCtr="0" compatLnSpc="1">
            <a:prstTxWarp prst="textNoShape">
              <a:avLst/>
            </a:prstTxWarp>
          </a:bodyPr>
          <a:lstStyle>
            <a:lvl1pPr>
              <a:defRPr sz="1100">
                <a:ea typeface="Droid Sans Fallback" charset="0"/>
                <a:cs typeface="Droid Sans Fallback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56" y="0"/>
            <a:ext cx="3038413" cy="465114"/>
          </a:xfrm>
          <a:prstGeom prst="rect">
            <a:avLst/>
          </a:prstGeom>
        </p:spPr>
        <p:txBody>
          <a:bodyPr vert="horz" wrap="square" lIns="83311" tIns="41655" rIns="83311" bIns="4165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ea typeface="Droid Sans Fallback" charset="0"/>
                <a:cs typeface="Droid Sans Fallback" charset="0"/>
              </a:defRPr>
            </a:lvl1pPr>
          </a:lstStyle>
          <a:p>
            <a:fld id="{7085DA9D-7284-4795-9F0F-415D77591734}" type="datetimeFigureOut">
              <a:rPr lang="en-US"/>
              <a:pPr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19"/>
            <a:ext cx="3038413" cy="465114"/>
          </a:xfrm>
          <a:prstGeom prst="rect">
            <a:avLst/>
          </a:prstGeom>
        </p:spPr>
        <p:txBody>
          <a:bodyPr vert="horz" wrap="square" lIns="83311" tIns="41655" rIns="83311" bIns="41655" numCol="1" anchor="b" anchorCtr="0" compatLnSpc="1">
            <a:prstTxWarp prst="textNoShape">
              <a:avLst/>
            </a:prstTxWarp>
          </a:bodyPr>
          <a:lstStyle>
            <a:lvl1pPr>
              <a:defRPr sz="1100">
                <a:ea typeface="Droid Sans Fallback" charset="0"/>
                <a:cs typeface="Droid Sans Fallback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56" y="8829819"/>
            <a:ext cx="3038413" cy="465114"/>
          </a:xfrm>
          <a:prstGeom prst="rect">
            <a:avLst/>
          </a:prstGeom>
        </p:spPr>
        <p:txBody>
          <a:bodyPr vert="horz" wrap="square" lIns="83311" tIns="41655" rIns="83311" bIns="4165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ea typeface="Droid Sans Fallback" charset="0"/>
                <a:cs typeface="Droid Sans Fallback" charset="0"/>
              </a:defRPr>
            </a:lvl1pPr>
          </a:lstStyle>
          <a:p>
            <a:fld id="{72D59A5D-EC09-4D1D-8363-D32FDE2449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54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0485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1614" y="4414911"/>
            <a:ext cx="5607175" cy="41816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2"/>
            <a:ext cx="3041276" cy="463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9545" algn="l"/>
                <a:tab pos="1319091" algn="l"/>
                <a:tab pos="1978636" algn="l"/>
                <a:tab pos="26381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67691" y="2"/>
            <a:ext cx="3041276" cy="463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9545" algn="l"/>
                <a:tab pos="1319091" algn="l"/>
                <a:tab pos="1978636" algn="l"/>
                <a:tab pos="26381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831289"/>
            <a:ext cx="3041276" cy="463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9545" algn="l"/>
                <a:tab pos="1319091" algn="l"/>
                <a:tab pos="1978636" algn="l"/>
                <a:tab pos="26381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967691" y="8831289"/>
            <a:ext cx="3041276" cy="4636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9545" algn="l"/>
                <a:tab pos="1319091" algn="l"/>
                <a:tab pos="1978636" algn="l"/>
                <a:tab pos="26381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1pPr>
          </a:lstStyle>
          <a:p>
            <a:fld id="{BEBA3485-72A3-40B0-A6FE-21C097EB86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23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Thermal</a:t>
            </a:r>
            <a:r>
              <a:rPr lang="en-US" baseline="0" dirty="0" smtClean="0"/>
              <a:t> imaging systems usually detect radiation in the long-infrared range of the electromagnetic spectrum (9-14 um) and produce image of that radiation.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5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7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4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4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EBA3485-72A3-40B0-A6FE-21C097EB86B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74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455" y="2347914"/>
            <a:ext cx="11424867" cy="1620837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026" y="4283075"/>
            <a:ext cx="9407842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94" y="157164"/>
            <a:ext cx="12835439" cy="8397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994" y="1371601"/>
            <a:ext cx="12835440" cy="5608636"/>
          </a:xfrm>
        </p:spPr>
        <p:txBody>
          <a:bodyPr/>
          <a:lstStyle>
            <a:lvl1pPr>
              <a:lnSpc>
                <a:spcPct val="100000"/>
              </a:lnSpc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Font typeface="Arial" pitchFamily="34" charset="0"/>
              <a:buChar char="−"/>
              <a:defRPr sz="2200" b="0">
                <a:solidFill>
                  <a:schemeClr val="tx1"/>
                </a:solidFill>
              </a:defRPr>
            </a:lvl2pPr>
            <a:lvl3pPr marL="1428750" indent="-514350">
              <a:lnSpc>
                <a:spcPct val="100000"/>
              </a:lnSpc>
              <a:buFont typeface="Wingdings" pitchFamily="2" charset="2"/>
              <a:buChar char="§"/>
              <a:defRPr sz="2000" b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buFont typeface="Arial" pitchFamily="34" charset="0"/>
              <a:buChar char="•"/>
              <a:defRPr sz="1800" b="0">
                <a:solidFill>
                  <a:schemeClr val="tx1"/>
                </a:solidFill>
              </a:defRPr>
            </a:lvl4pPr>
            <a:lvl5pPr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483" y="4857751"/>
            <a:ext cx="114227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483" y="3203576"/>
            <a:ext cx="114227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94" y="157164"/>
            <a:ext cx="12835439" cy="8397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994" y="1371601"/>
            <a:ext cx="6315069" cy="5608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7248" y="1371601"/>
            <a:ext cx="6317186" cy="5608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94" y="157164"/>
            <a:ext cx="12835439" cy="8397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-1"/>
            <a:ext cx="13439775" cy="112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0932" y="1371601"/>
            <a:ext cx="12091564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2944514" y="7208837"/>
            <a:ext cx="493145" cy="360363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lIns="0" tIns="14112" rIns="0" bIns="0" anchor="ctr"/>
          <a:lstStyle/>
          <a:p>
            <a:pPr algn="ctr"/>
            <a:fld id="{050D918B-6F9B-4469-B0EB-6F7D372B7869}" type="slidenum"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DejaVu Sans" pitchFamily="34" charset="0"/>
              </a:rPr>
              <a:pPr algn="ctr"/>
              <a:t>‹#›</a:t>
            </a:fld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cs typeface="DejaVu Sans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70932" y="157164"/>
            <a:ext cx="12091564" cy="839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35171" y="7056437"/>
            <a:ext cx="126603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DCF14F-FF8A-4284-BF4C-BA078DEA10A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6980237"/>
            <a:ext cx="1904998" cy="5338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FFB017-73EF-4D8D-BDCA-7307BCD9B2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123" y="122237"/>
            <a:ext cx="878862" cy="8794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0" r:id="rId2"/>
    <p:sldLayoutId id="2147483811" r:id="rId3"/>
    <p:sldLayoutId id="2147483812" r:id="rId4"/>
    <p:sldLayoutId id="2147483814" r:id="rId5"/>
    <p:sldLayoutId id="2147483815" r:id="rId6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600" b="1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4C4C4C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3.wmf"/><Relationship Id="rId18" Type="http://schemas.openxmlformats.org/officeDocument/2006/relationships/image" Target="../media/image55.png"/><Relationship Id="rId3" Type="http://schemas.openxmlformats.org/officeDocument/2006/relationships/image" Target="../media/image44.png"/><Relationship Id="rId21" Type="http://schemas.openxmlformats.org/officeDocument/2006/relationships/image" Target="../media/image58.png"/><Relationship Id="rId7" Type="http://schemas.openxmlformats.org/officeDocument/2006/relationships/image" Target="../media/image48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1.png"/><Relationship Id="rId5" Type="http://schemas.openxmlformats.org/officeDocument/2006/relationships/image" Target="../media/image46.png"/><Relationship Id="rId15" Type="http://schemas.openxmlformats.org/officeDocument/2006/relationships/image" Target="../media/image43.wmf"/><Relationship Id="rId23" Type="http://schemas.openxmlformats.org/officeDocument/2006/relationships/image" Target="../media/image60.png"/><Relationship Id="rId10" Type="http://schemas.openxmlformats.org/officeDocument/2006/relationships/image" Target="../media/image51.png"/><Relationship Id="rId19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oleObject" Target="../embeddings/oleObject10.bin"/><Relationship Id="rId2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8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12" Type="http://schemas.openxmlformats.org/officeDocument/2006/relationships/image" Target="../media/image67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66.png"/><Relationship Id="rId15" Type="http://schemas.openxmlformats.org/officeDocument/2006/relationships/image" Target="../media/image70.png"/><Relationship Id="rId10" Type="http://schemas.openxmlformats.org/officeDocument/2006/relationships/image" Target="../media/image64.png"/><Relationship Id="rId9" Type="http://schemas.openxmlformats.org/officeDocument/2006/relationships/image" Target="../media/image63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610.png"/><Relationship Id="rId18" Type="http://schemas.openxmlformats.org/officeDocument/2006/relationships/image" Target="../media/image700.png"/><Relationship Id="rId26" Type="http://schemas.openxmlformats.org/officeDocument/2006/relationships/image" Target="../media/image78.png"/><Relationship Id="rId3" Type="http://schemas.openxmlformats.org/officeDocument/2006/relationships/image" Target="../media/image670.png"/><Relationship Id="rId21" Type="http://schemas.openxmlformats.org/officeDocument/2006/relationships/image" Target="../media/image73.png"/><Relationship Id="rId7" Type="http://schemas.openxmlformats.org/officeDocument/2006/relationships/image" Target="../media/image550.png"/><Relationship Id="rId12" Type="http://schemas.openxmlformats.org/officeDocument/2006/relationships/image" Target="../media/image541.png"/><Relationship Id="rId17" Type="http://schemas.openxmlformats.org/officeDocument/2006/relationships/image" Target="../media/image650.png"/><Relationship Id="rId25" Type="http://schemas.openxmlformats.org/officeDocument/2006/relationships/image" Target="../media/image77.png"/><Relationship Id="rId2" Type="http://schemas.openxmlformats.org/officeDocument/2006/relationships/image" Target="../media/image71.png"/><Relationship Id="rId16" Type="http://schemas.openxmlformats.org/officeDocument/2006/relationships/image" Target="../media/image640.png"/><Relationship Id="rId20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11" Type="http://schemas.openxmlformats.org/officeDocument/2006/relationships/image" Target="../media/image690.png"/><Relationship Id="rId24" Type="http://schemas.openxmlformats.org/officeDocument/2006/relationships/image" Target="../media/image76.png"/><Relationship Id="rId5" Type="http://schemas.openxmlformats.org/officeDocument/2006/relationships/image" Target="../media/image530.png"/><Relationship Id="rId15" Type="http://schemas.openxmlformats.org/officeDocument/2006/relationships/image" Target="../media/image630.png"/><Relationship Id="rId23" Type="http://schemas.openxmlformats.org/officeDocument/2006/relationships/image" Target="../media/image75.png"/><Relationship Id="rId10" Type="http://schemas.openxmlformats.org/officeDocument/2006/relationships/image" Target="../media/image580.png"/><Relationship Id="rId19" Type="http://schemas.openxmlformats.org/officeDocument/2006/relationships/image" Target="../media/image72.png"/><Relationship Id="rId4" Type="http://schemas.openxmlformats.org/officeDocument/2006/relationships/image" Target="../media/image680.png"/><Relationship Id="rId9" Type="http://schemas.openxmlformats.org/officeDocument/2006/relationships/image" Target="../media/image570.png"/><Relationship Id="rId14" Type="http://schemas.openxmlformats.org/officeDocument/2006/relationships/image" Target="../media/image620.png"/><Relationship Id="rId22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7" Type="http://schemas.openxmlformats.org/officeDocument/2006/relationships/image" Target="../media/image8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820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7" Type="http://schemas.openxmlformats.org/officeDocument/2006/relationships/image" Target="../media/image8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7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00.png"/><Relationship Id="rId4" Type="http://schemas.openxmlformats.org/officeDocument/2006/relationships/image" Target="../media/image8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7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00.png"/><Relationship Id="rId4" Type="http://schemas.openxmlformats.org/officeDocument/2006/relationships/image" Target="../media/image8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12.png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160.png"/><Relationship Id="rId14" Type="http://schemas.openxmlformats.org/officeDocument/2006/relationships/image" Target="../media/image210.png"/><Relationship Id="rId22" Type="http://schemas.openxmlformats.org/officeDocument/2006/relationships/image" Target="../media/image29.png"/><Relationship Id="rId27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3" Type="http://schemas.openxmlformats.org/officeDocument/2006/relationships/image" Target="../media/image350.png"/><Relationship Id="rId12" Type="http://schemas.openxmlformats.org/officeDocument/2006/relationships/image" Target="../media/image1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0.png"/><Relationship Id="rId5" Type="http://schemas.openxmlformats.org/officeDocument/2006/relationships/image" Target="../media/image37.png"/><Relationship Id="rId4" Type="http://schemas.openxmlformats.org/officeDocument/2006/relationships/image" Target="../media/image360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1086" y="2941637"/>
            <a:ext cx="11424867" cy="1620837"/>
          </a:xfrm>
        </p:spPr>
        <p:txBody>
          <a:bodyPr/>
          <a:lstStyle/>
          <a:p>
            <a:pPr algn="ctr"/>
            <a:r>
              <a:rPr lang="en-US" sz="3000" dirty="0" smtClean="0"/>
              <a:t>Implementation of GNSS/INS-assisted Structure from Motion for a Thermal Camera onboard Unmanned Aerial System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9599" y="4770437"/>
            <a:ext cx="9407842" cy="193198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Meghdad Hasheminasab, Tian Zhou, Lisa </a:t>
            </a:r>
            <a:r>
              <a:rPr lang="en-US" alt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Laforest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Evan Flatt, and Ayman Habib</a:t>
            </a:r>
          </a:p>
          <a:p>
            <a:pPr>
              <a:spcAft>
                <a:spcPts val="0"/>
              </a:spcAft>
            </a:pPr>
            <a:r>
              <a:rPr lang="en-US" altLang="en-US" sz="2400" b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Digital </a:t>
            </a:r>
            <a:r>
              <a:rPr lang="en-US" altLang="en-US" sz="2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Photogrammetry Research Group</a:t>
            </a:r>
          </a:p>
          <a:p>
            <a:pPr>
              <a:spcAft>
                <a:spcPts val="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Lyles School of Civil Engineering</a:t>
            </a:r>
          </a:p>
          <a:p>
            <a:pPr>
              <a:spcAft>
                <a:spcPts val="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Purdue University</a:t>
            </a:r>
          </a:p>
          <a:p>
            <a:pPr>
              <a:spcAft>
                <a:spcPts val="0"/>
              </a:spcAft>
            </a:pPr>
            <a:r>
              <a:rPr lang="en-US" altLang="en-US" sz="24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Webpage: </a:t>
            </a:r>
            <a:r>
              <a:rPr lang="en-US" altLang="en-US" sz="2400" b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http://purdue.edu/CE/DPRG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33C-0080-4EB3-B4F0-006760F5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</a:t>
            </a:r>
            <a:r>
              <a:rPr lang="en-US" dirty="0" smtClean="0"/>
              <a:t>Statement &amp; </a:t>
            </a:r>
            <a:r>
              <a:rPr lang="en-US" dirty="0"/>
              <a:t>Proposed Solution 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DE5C-E278-4C37-8972-23AD5E012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Problems:</a:t>
            </a:r>
          </a:p>
          <a:p>
            <a:pPr lvl="1"/>
            <a:r>
              <a:rPr lang="en-US" dirty="0" smtClean="0"/>
              <a:t>By analyzing the generated orthophoto, </a:t>
            </a:r>
            <a:r>
              <a:rPr lang="en-US" dirty="0"/>
              <a:t>a time delay between when the </a:t>
            </a:r>
            <a:r>
              <a:rPr lang="en-US" dirty="0" smtClean="0"/>
              <a:t>images are </a:t>
            </a:r>
            <a:r>
              <a:rPr lang="en-US" dirty="0"/>
              <a:t>captured and when the event </a:t>
            </a:r>
            <a:r>
              <a:rPr lang="en-US" dirty="0" smtClean="0"/>
              <a:t>marker </a:t>
            </a:r>
            <a:r>
              <a:rPr lang="en-US" dirty="0"/>
              <a:t>is recorded was discovered.</a:t>
            </a:r>
          </a:p>
          <a:p>
            <a:pPr lvl="1"/>
            <a:r>
              <a:rPr lang="en-US" dirty="0" smtClean="0"/>
              <a:t>RGB </a:t>
            </a:r>
            <a:r>
              <a:rPr lang="en-US" dirty="0"/>
              <a:t>&amp; Thermal </a:t>
            </a:r>
            <a:r>
              <a:rPr lang="en-US" dirty="0" smtClean="0"/>
              <a:t>camera images </a:t>
            </a:r>
            <a:r>
              <a:rPr lang="en-US" dirty="0"/>
              <a:t>are not captured at the same </a:t>
            </a:r>
            <a:r>
              <a:rPr lang="en-US" dirty="0" smtClean="0"/>
              <a:t>time.</a:t>
            </a:r>
          </a:p>
          <a:p>
            <a:pPr lvl="1"/>
            <a:r>
              <a:rPr lang="en-US" dirty="0"/>
              <a:t>Time delay leads to inaccurate calibration parameters and poor orthophotos and reconstruction of object space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Proposed </a:t>
            </a:r>
            <a:r>
              <a:rPr lang="en-US" u="sng" dirty="0" smtClean="0"/>
              <a:t>Solution:</a:t>
            </a:r>
            <a:endParaRPr lang="en-US" u="sng" dirty="0"/>
          </a:p>
          <a:p>
            <a:pPr lvl="1"/>
            <a:r>
              <a:rPr lang="en-US" dirty="0"/>
              <a:t>Solve for the time </a:t>
            </a:r>
            <a:r>
              <a:rPr lang="en-US" dirty="0" smtClean="0"/>
              <a:t>delay as an unknown in bundle adjustment process.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Collinearity Equations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4879804" y="1314215"/>
            <a:ext cx="8963183" cy="4647056"/>
            <a:chOff x="2027502" y="1555270"/>
            <a:chExt cx="8131237" cy="4215724"/>
          </a:xfrm>
        </p:grpSpPr>
        <p:sp>
          <p:nvSpPr>
            <p:cNvPr id="51" name="Flowchart: Data 50">
              <a:extLst>
                <a:ext uri="{FF2B5EF4-FFF2-40B4-BE49-F238E27FC236}">
                  <a16:creationId xmlns:a16="http://schemas.microsoft.com/office/drawing/2014/main" id="{765E34CC-E90A-45AC-A3A4-2B27D0D056CF}"/>
                </a:ext>
              </a:extLst>
            </p:cNvPr>
            <p:cNvSpPr/>
            <p:nvPr/>
          </p:nvSpPr>
          <p:spPr bwMode="auto">
            <a:xfrm>
              <a:off x="5954593" y="2862738"/>
              <a:ext cx="1796670" cy="729116"/>
            </a:xfrm>
            <a:prstGeom prst="flowChartInputOutpu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032613" y="2484162"/>
                  <a:ext cx="287637" cy="20033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Sz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1543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en-US" sz="1543" i="1" baseline="-25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altLang="en-US" sz="1543" dirty="0"/>
                </a:p>
              </p:txBody>
            </p:sp>
          </mc:Choice>
          <mc:Fallback xmlns="">
            <p:sp>
              <p:nvSpPr>
                <p:cNvPr id="6" name="Text 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32613" y="2484162"/>
                  <a:ext cx="287637" cy="200333"/>
                </a:xfrm>
                <a:prstGeom prst="rect">
                  <a:avLst/>
                </a:prstGeom>
                <a:blipFill>
                  <a:blip r:embed="rId3"/>
                  <a:stretch>
                    <a:fillRect b="-11111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093502" y="1933642"/>
                  <a:ext cx="290443" cy="200333"/>
                </a:xfrm>
                <a:prstGeom prst="rect">
                  <a:avLst/>
                </a:prstGeom>
                <a:solidFill>
                  <a:srgbClr val="FFFFFF">
                    <a:alpha val="1176"/>
                  </a:srgbClr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1543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54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en-US" sz="1543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altLang="en-US" sz="1543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93502" y="1933642"/>
                  <a:ext cx="290443" cy="200333"/>
                </a:xfrm>
                <a:prstGeom prst="rect">
                  <a:avLst/>
                </a:prstGeom>
                <a:blipFill>
                  <a:blip r:embed="rId4"/>
                  <a:stretch>
                    <a:fillRect b="-13889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996996" y="2326520"/>
                  <a:ext cx="287637" cy="200333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1543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543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1543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altLang="en-US" sz="1543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996996" y="2326520"/>
                  <a:ext cx="287637" cy="200333"/>
                </a:xfrm>
                <a:prstGeom prst="rect">
                  <a:avLst/>
                </a:prstGeom>
                <a:blipFill>
                  <a:blip r:embed="rId5"/>
                  <a:stretch>
                    <a:fillRect b="-19444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565140" y="1985092"/>
                  <a:ext cx="287637" cy="200333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1543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543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1543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altLang="en-US" sz="1543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65140" y="1985092"/>
                  <a:ext cx="287637" cy="200333"/>
                </a:xfrm>
                <a:prstGeom prst="rect">
                  <a:avLst/>
                </a:prstGeom>
                <a:blipFill>
                  <a:blip r:embed="rId6"/>
                  <a:stretch>
                    <a:fillRect l="-3846" b="-27027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144347" y="1882757"/>
                  <a:ext cx="287637" cy="200333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1543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543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en-US" sz="1543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altLang="en-US" sz="1543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 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44347" y="1882757"/>
                  <a:ext cx="287637" cy="200333"/>
                </a:xfrm>
                <a:prstGeom prst="rect">
                  <a:avLst/>
                </a:prstGeom>
                <a:blipFill>
                  <a:blip r:embed="rId7"/>
                  <a:stretch>
                    <a:fillRect b="-19444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20"/>
            <p:cNvGrpSpPr>
              <a:grpSpLocks/>
            </p:cNvGrpSpPr>
            <p:nvPr/>
          </p:nvGrpSpPr>
          <p:grpSpPr bwMode="auto">
            <a:xfrm rot="21014752">
              <a:off x="4370688" y="2046702"/>
              <a:ext cx="655251" cy="565311"/>
              <a:chOff x="3120" y="5440"/>
              <a:chExt cx="588" cy="501"/>
            </a:xfrm>
          </p:grpSpPr>
          <p:sp>
            <p:nvSpPr>
              <p:cNvPr id="48" name="Line 21"/>
              <p:cNvSpPr>
                <a:spLocks noChangeShapeType="1"/>
              </p:cNvSpPr>
              <p:nvPr/>
            </p:nvSpPr>
            <p:spPr bwMode="auto">
              <a:xfrm>
                <a:off x="3120" y="5940"/>
                <a:ext cx="588" cy="1"/>
              </a:xfrm>
              <a:prstGeom prst="line">
                <a:avLst/>
              </a:prstGeom>
              <a:noFill/>
              <a:ln w="15875">
                <a:solidFill>
                  <a:schemeClr val="accent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22"/>
              <p:cNvSpPr>
                <a:spLocks noChangeShapeType="1"/>
              </p:cNvSpPr>
              <p:nvPr/>
            </p:nvSpPr>
            <p:spPr bwMode="auto">
              <a:xfrm flipV="1">
                <a:off x="3120" y="5440"/>
                <a:ext cx="1" cy="500"/>
              </a:xfrm>
              <a:prstGeom prst="line">
                <a:avLst/>
              </a:prstGeom>
              <a:noFill/>
              <a:ln w="15875">
                <a:solidFill>
                  <a:schemeClr val="accent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23"/>
              <p:cNvSpPr>
                <a:spLocks noChangeShapeType="1"/>
              </p:cNvSpPr>
              <p:nvPr/>
            </p:nvSpPr>
            <p:spPr bwMode="auto">
              <a:xfrm flipV="1">
                <a:off x="3120" y="5640"/>
                <a:ext cx="175" cy="301"/>
              </a:xfrm>
              <a:prstGeom prst="line">
                <a:avLst/>
              </a:prstGeom>
              <a:noFill/>
              <a:ln w="15875">
                <a:solidFill>
                  <a:schemeClr val="accent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6658167" y="2056374"/>
                  <a:ext cx="287637" cy="200333"/>
                </a:xfrm>
                <a:prstGeom prst="rect">
                  <a:avLst/>
                </a:prstGeom>
                <a:solidFill>
                  <a:srgbClr val="FFFFFF">
                    <a:alpha val="1176"/>
                  </a:srgbClr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1543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543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en-US" sz="1543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altLang="en-US" sz="1543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 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58167" y="2056374"/>
                  <a:ext cx="287637" cy="200333"/>
                </a:xfrm>
                <a:prstGeom prst="rect">
                  <a:avLst/>
                </a:prstGeom>
                <a:blipFill>
                  <a:blip r:embed="rId8"/>
                  <a:stretch>
                    <a:fillRect l="-1923" b="-30556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637853" y="5570661"/>
                  <a:ext cx="289040" cy="200333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1543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54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en-US" sz="154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altLang="en-US" sz="1543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 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37853" y="5570661"/>
                  <a:ext cx="289040" cy="200333"/>
                </a:xfrm>
                <a:prstGeom prst="rect">
                  <a:avLst/>
                </a:prstGeom>
                <a:blipFill>
                  <a:blip r:embed="rId9"/>
                  <a:stretch>
                    <a:fillRect l="-11538" r="-1923" b="-13889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027502" y="4613326"/>
                  <a:ext cx="287637" cy="200333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1543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54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altLang="en-US" sz="154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altLang="en-US" sz="1543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 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27502" y="4613326"/>
                  <a:ext cx="287637" cy="200333"/>
                </a:xfrm>
                <a:prstGeom prst="rect">
                  <a:avLst/>
                </a:prstGeom>
                <a:blipFill>
                  <a:blip r:embed="rId10"/>
                  <a:stretch>
                    <a:fillRect l="-11321" b="-13889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350216" y="4921548"/>
                  <a:ext cx="287637" cy="200333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>
                  <a:noFill/>
                </a:ln>
                <a:extLs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Sz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1543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54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en-US" sz="1543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altLang="en-US" sz="1543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 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50216" y="4921548"/>
                  <a:ext cx="287637" cy="200333"/>
                </a:xfrm>
                <a:prstGeom prst="rect">
                  <a:avLst/>
                </a:prstGeom>
                <a:blipFill>
                  <a:blip r:embed="rId11"/>
                  <a:stretch>
                    <a:fillRect l="-7692" b="-10811"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Line 40"/>
            <p:cNvSpPr>
              <a:spLocks noChangeShapeType="1"/>
            </p:cNvSpPr>
            <p:nvPr/>
          </p:nvSpPr>
          <p:spPr bwMode="auto">
            <a:xfrm flipV="1">
              <a:off x="2165006" y="2684452"/>
              <a:ext cx="2225325" cy="2883368"/>
            </a:xfrm>
            <a:prstGeom prst="line">
              <a:avLst/>
            </a:prstGeom>
            <a:noFill/>
            <a:ln w="15875">
              <a:solidFill>
                <a:schemeClr val="accent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7" name="Line 43"/>
            <p:cNvSpPr>
              <a:spLocks noChangeShapeType="1"/>
            </p:cNvSpPr>
            <p:nvPr/>
          </p:nvSpPr>
          <p:spPr bwMode="auto">
            <a:xfrm>
              <a:off x="4414185" y="2670248"/>
              <a:ext cx="1998105" cy="5929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8" name="Text Box 46"/>
            <p:cNvSpPr txBox="1">
              <a:spLocks noChangeArrowheads="1"/>
            </p:cNvSpPr>
            <p:nvPr/>
          </p:nvSpPr>
          <p:spPr bwMode="auto">
            <a:xfrm>
              <a:off x="8606686" y="4576260"/>
              <a:ext cx="1552053" cy="200333"/>
            </a:xfrm>
            <a:prstGeom prst="rect">
              <a:avLst/>
            </a:prstGeom>
            <a:solidFill>
              <a:srgbClr val="FFFFFF">
                <a:alpha val="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543" dirty="0"/>
                <a:t>Object point </a:t>
              </a:r>
              <a:r>
                <a:rPr lang="en-US" altLang="en-US" sz="1543" i="1" dirty="0"/>
                <a:t>I</a:t>
              </a:r>
              <a:endParaRPr lang="en-US" altLang="en-US" sz="1543" dirty="0"/>
            </a:p>
          </p:txBody>
        </p:sp>
        <p:sp>
          <p:nvSpPr>
            <p:cNvPr id="19" name="Line 47"/>
            <p:cNvSpPr>
              <a:spLocks noChangeShapeType="1"/>
            </p:cNvSpPr>
            <p:nvPr/>
          </p:nvSpPr>
          <p:spPr bwMode="auto">
            <a:xfrm flipV="1">
              <a:off x="2165006" y="4906842"/>
              <a:ext cx="6441680" cy="66097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endParaRPr lang="en-US"/>
            </a:p>
          </p:txBody>
        </p:sp>
        <p:grpSp>
          <p:nvGrpSpPr>
            <p:cNvPr id="20" name="Group 48"/>
            <p:cNvGrpSpPr>
              <a:grpSpLocks/>
            </p:cNvGrpSpPr>
            <p:nvPr/>
          </p:nvGrpSpPr>
          <p:grpSpPr bwMode="auto">
            <a:xfrm>
              <a:off x="2165006" y="4887459"/>
              <a:ext cx="721196" cy="683202"/>
              <a:chOff x="3120" y="5440"/>
              <a:chExt cx="588" cy="501"/>
            </a:xfrm>
          </p:grpSpPr>
          <p:sp>
            <p:nvSpPr>
              <p:cNvPr id="45" name="Line 49"/>
              <p:cNvSpPr>
                <a:spLocks noChangeShapeType="1"/>
              </p:cNvSpPr>
              <p:nvPr/>
            </p:nvSpPr>
            <p:spPr bwMode="auto">
              <a:xfrm>
                <a:off x="3120" y="5940"/>
                <a:ext cx="588" cy="1"/>
              </a:xfrm>
              <a:prstGeom prst="line">
                <a:avLst/>
              </a:prstGeom>
              <a:noFill/>
              <a:ln w="1587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50"/>
              <p:cNvSpPr>
                <a:spLocks noChangeShapeType="1"/>
              </p:cNvSpPr>
              <p:nvPr/>
            </p:nvSpPr>
            <p:spPr bwMode="auto">
              <a:xfrm flipV="1">
                <a:off x="3120" y="5440"/>
                <a:ext cx="1" cy="500"/>
              </a:xfrm>
              <a:prstGeom prst="line">
                <a:avLst/>
              </a:prstGeom>
              <a:noFill/>
              <a:ln w="1587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51"/>
              <p:cNvSpPr>
                <a:spLocks noChangeShapeType="1"/>
              </p:cNvSpPr>
              <p:nvPr/>
            </p:nvSpPr>
            <p:spPr bwMode="auto">
              <a:xfrm flipV="1">
                <a:off x="3120" y="5640"/>
                <a:ext cx="175" cy="301"/>
              </a:xfrm>
              <a:prstGeom prst="line">
                <a:avLst/>
              </a:prstGeom>
              <a:noFill/>
              <a:ln w="1587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 Box 52"/>
            <p:cNvSpPr txBox="1">
              <a:spLocks noChangeArrowheads="1"/>
            </p:cNvSpPr>
            <p:nvPr/>
          </p:nvSpPr>
          <p:spPr bwMode="auto">
            <a:xfrm>
              <a:off x="3315846" y="1555270"/>
              <a:ext cx="1245550" cy="400665"/>
            </a:xfrm>
            <a:prstGeom prst="rect">
              <a:avLst/>
            </a:prstGeom>
            <a:solidFill>
              <a:srgbClr val="FFFFFF">
                <a:alpha val="1176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543" b="1" dirty="0">
                  <a:solidFill>
                    <a:schemeClr val="accent2"/>
                  </a:solidFill>
                </a:rPr>
                <a:t> 2. GNSS/INS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543" b="1" dirty="0">
                  <a:solidFill>
                    <a:schemeClr val="accent2"/>
                  </a:solidFill>
                </a:rPr>
                <a:t> body frame</a:t>
              </a:r>
            </a:p>
          </p:txBody>
        </p:sp>
        <p:sp>
          <p:nvSpPr>
            <p:cNvPr id="22" name="Text Box 53"/>
            <p:cNvSpPr txBox="1">
              <a:spLocks noChangeArrowheads="1"/>
            </p:cNvSpPr>
            <p:nvPr/>
          </p:nvSpPr>
          <p:spPr bwMode="auto">
            <a:xfrm>
              <a:off x="2886203" y="4921086"/>
              <a:ext cx="1383462" cy="400665"/>
            </a:xfrm>
            <a:prstGeom prst="rect">
              <a:avLst/>
            </a:prstGeom>
            <a:solidFill>
              <a:srgbClr val="FFFFFF">
                <a:alpha val="1176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 marL="173038" indent="-173038">
                <a:spcBef>
                  <a:spcPct val="20000"/>
                </a:spcBef>
                <a:buSzPct val="10000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543" b="1" dirty="0">
                  <a:solidFill>
                    <a:schemeClr val="accent1"/>
                  </a:solidFill>
                </a:rPr>
                <a:t>1. Mapping Frame</a:t>
              </a:r>
              <a:endParaRPr lang="en-US" altLang="en-US" sz="1543" dirty="0">
                <a:solidFill>
                  <a:schemeClr val="accent1"/>
                </a:solidFill>
              </a:endParaRPr>
            </a:p>
          </p:txBody>
        </p:sp>
        <p:sp>
          <p:nvSpPr>
            <p:cNvPr id="23" name="Freeform 54"/>
            <p:cNvSpPr>
              <a:spLocks/>
            </p:cNvSpPr>
            <p:nvPr/>
          </p:nvSpPr>
          <p:spPr bwMode="auto">
            <a:xfrm>
              <a:off x="2517153" y="5195682"/>
              <a:ext cx="369050" cy="233722"/>
            </a:xfrm>
            <a:custGeom>
              <a:avLst/>
              <a:gdLst>
                <a:gd name="T0" fmla="*/ 0 w 518"/>
                <a:gd name="T1" fmla="*/ 0 h 446"/>
                <a:gd name="T2" fmla="*/ 0 w 518"/>
                <a:gd name="T3" fmla="*/ 1 h 446"/>
                <a:gd name="T4" fmla="*/ 0 w 518"/>
                <a:gd name="T5" fmla="*/ 1 h 446"/>
                <a:gd name="T6" fmla="*/ 0 w 518"/>
                <a:gd name="T7" fmla="*/ 1 h 4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8"/>
                <a:gd name="T13" fmla="*/ 0 h 446"/>
                <a:gd name="T14" fmla="*/ 518 w 518"/>
                <a:gd name="T15" fmla="*/ 446 h 4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8" h="446">
                  <a:moveTo>
                    <a:pt x="518" y="0"/>
                  </a:moveTo>
                  <a:cubicBezTo>
                    <a:pt x="451" y="69"/>
                    <a:pt x="384" y="138"/>
                    <a:pt x="330" y="151"/>
                  </a:cubicBezTo>
                  <a:cubicBezTo>
                    <a:pt x="276" y="164"/>
                    <a:pt x="250" y="27"/>
                    <a:pt x="195" y="76"/>
                  </a:cubicBezTo>
                  <a:cubicBezTo>
                    <a:pt x="140" y="125"/>
                    <a:pt x="70" y="285"/>
                    <a:pt x="0" y="446"/>
                  </a:cubicBezTo>
                </a:path>
              </a:pathLst>
            </a:custGeom>
            <a:noFill/>
            <a:ln w="3175" cap="flat" cmpd="sng">
              <a:solidFill>
                <a:schemeClr val="accent1"/>
              </a:solidFill>
              <a:prstDash val="solid"/>
              <a:round/>
              <a:headEnd/>
              <a:tailEnd type="stealth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4" name="Text Box 55"/>
            <p:cNvSpPr txBox="1">
              <a:spLocks noChangeArrowheads="1"/>
            </p:cNvSpPr>
            <p:nvPr/>
          </p:nvSpPr>
          <p:spPr bwMode="auto">
            <a:xfrm>
              <a:off x="6498165" y="1759866"/>
              <a:ext cx="1670368" cy="200333"/>
            </a:xfrm>
            <a:prstGeom prst="rect">
              <a:avLst/>
            </a:prstGeom>
            <a:solidFill>
              <a:srgbClr val="FFFFFF">
                <a:alpha val="1176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543" b="1" dirty="0">
                  <a:solidFill>
                    <a:srgbClr val="FF0000"/>
                  </a:solidFill>
                </a:rPr>
                <a:t>3. Image sensor</a:t>
              </a:r>
            </a:p>
          </p:txBody>
        </p:sp>
        <p:sp>
          <p:nvSpPr>
            <p:cNvPr id="25" name="Freeform 58"/>
            <p:cNvSpPr>
              <a:spLocks/>
            </p:cNvSpPr>
            <p:nvPr/>
          </p:nvSpPr>
          <p:spPr bwMode="auto">
            <a:xfrm>
              <a:off x="6397620" y="2019937"/>
              <a:ext cx="100545" cy="233722"/>
            </a:xfrm>
            <a:custGeom>
              <a:avLst/>
              <a:gdLst>
                <a:gd name="T0" fmla="*/ 1 w 220"/>
                <a:gd name="T1" fmla="*/ 0 h 469"/>
                <a:gd name="T2" fmla="*/ 1 w 220"/>
                <a:gd name="T3" fmla="*/ 1 h 469"/>
                <a:gd name="T4" fmla="*/ 1 w 220"/>
                <a:gd name="T5" fmla="*/ 1 h 469"/>
                <a:gd name="T6" fmla="*/ 1 w 220"/>
                <a:gd name="T7" fmla="*/ 1 h 4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0"/>
                <a:gd name="T13" fmla="*/ 0 h 469"/>
                <a:gd name="T14" fmla="*/ 220 w 220"/>
                <a:gd name="T15" fmla="*/ 469 h 4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0" h="469">
                  <a:moveTo>
                    <a:pt x="220" y="0"/>
                  </a:moveTo>
                  <a:cubicBezTo>
                    <a:pt x="122" y="66"/>
                    <a:pt x="24" y="133"/>
                    <a:pt x="12" y="189"/>
                  </a:cubicBezTo>
                  <a:cubicBezTo>
                    <a:pt x="0" y="245"/>
                    <a:pt x="125" y="292"/>
                    <a:pt x="147" y="339"/>
                  </a:cubicBezTo>
                  <a:cubicBezTo>
                    <a:pt x="169" y="386"/>
                    <a:pt x="158" y="427"/>
                    <a:pt x="147" y="469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/>
              <a:tailEnd type="stealth" w="med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6" name="Freeform 59"/>
            <p:cNvSpPr>
              <a:spLocks/>
            </p:cNvSpPr>
            <p:nvPr/>
          </p:nvSpPr>
          <p:spPr bwMode="auto">
            <a:xfrm rot="19800000" flipV="1">
              <a:off x="4014006" y="2207989"/>
              <a:ext cx="111972" cy="401694"/>
            </a:xfrm>
            <a:custGeom>
              <a:avLst/>
              <a:gdLst>
                <a:gd name="T0" fmla="*/ 48 w 48"/>
                <a:gd name="T1" fmla="*/ 0 h 240"/>
                <a:gd name="T2" fmla="*/ 0 w 48"/>
                <a:gd name="T3" fmla="*/ 96 h 240"/>
                <a:gd name="T4" fmla="*/ 48 w 48"/>
                <a:gd name="T5" fmla="*/ 96 h 240"/>
                <a:gd name="T6" fmla="*/ 0 w 48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40"/>
                <a:gd name="T14" fmla="*/ 48 w 4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40">
                  <a:moveTo>
                    <a:pt x="48" y="0"/>
                  </a:moveTo>
                  <a:cubicBezTo>
                    <a:pt x="24" y="40"/>
                    <a:pt x="0" y="80"/>
                    <a:pt x="0" y="96"/>
                  </a:cubicBezTo>
                  <a:cubicBezTo>
                    <a:pt x="0" y="112"/>
                    <a:pt x="48" y="72"/>
                    <a:pt x="48" y="96"/>
                  </a:cubicBezTo>
                  <a:cubicBezTo>
                    <a:pt x="48" y="120"/>
                    <a:pt x="24" y="180"/>
                    <a:pt x="0" y="240"/>
                  </a:cubicBez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7" name="Object 60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127906" y="4769652"/>
                <a:ext cx="643896" cy="74307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14" name="Equation" r:id="rId12" imgW="190440" imgH="241200" progId="Equation.DSMT4">
                        <p:embed/>
                      </p:oleObj>
                    </mc:Choice>
                    <mc:Fallback>
                      <p:oleObj name="Equation" r:id="rId12" imgW="190440" imgH="241200" progId="Equation.DSMT4">
                        <p:embed/>
                        <p:pic>
                          <p:nvPicPr>
                            <p:cNvPr id="27" name="Object 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7906" y="4769652"/>
                              <a:ext cx="643896" cy="743078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7" name="Object 6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4951511"/>
                    </p:ext>
                  </p:extLst>
                </p:nvPr>
              </p:nvGraphicFramePr>
              <p:xfrm>
                <a:off x="5127906" y="4769652"/>
                <a:ext cx="643896" cy="74307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27" name="Equation" r:id="rId14" imgW="190440" imgH="241200" progId="Equation.DSMT4">
                        <p:embed/>
                      </p:oleObj>
                    </mc:Choice>
                    <mc:Fallback>
                      <p:oleObj name="Equation" r:id="rId14" imgW="190440" imgH="241200" progId="Equation.DSMT4">
                        <p:embed/>
                        <p:pic>
                          <p:nvPicPr>
                            <p:cNvPr id="60" name="Object 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7906" y="4769652"/>
                              <a:ext cx="643896" cy="743078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8" name="Arc 27"/>
            <p:cNvSpPr/>
            <p:nvPr/>
          </p:nvSpPr>
          <p:spPr>
            <a:xfrm rot="15205343">
              <a:off x="2599750" y="2296357"/>
              <a:ext cx="2820283" cy="3675074"/>
            </a:xfrm>
            <a:prstGeom prst="arc">
              <a:avLst>
                <a:gd name="adj1" fmla="val 16158183"/>
                <a:gd name="adj2" fmla="val 1070442"/>
              </a:avLst>
            </a:prstGeom>
            <a:ln w="19050">
              <a:solidFill>
                <a:schemeClr val="accent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18382492">
              <a:off x="5359662" y="1756456"/>
              <a:ext cx="1391882" cy="2952043"/>
            </a:xfrm>
            <a:prstGeom prst="arc">
              <a:avLst>
                <a:gd name="adj1" fmla="val 16158183"/>
                <a:gd name="adj2" fmla="val 19626797"/>
              </a:avLst>
            </a:prstGeom>
            <a:ln w="19050">
              <a:solidFill>
                <a:schemeClr val="accent2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4"/>
            <p:cNvGrpSpPr>
              <a:grpSpLocks/>
            </p:cNvGrpSpPr>
            <p:nvPr/>
          </p:nvGrpSpPr>
          <p:grpSpPr bwMode="auto">
            <a:xfrm rot="1833344">
              <a:off x="6272136" y="2301763"/>
              <a:ext cx="750911" cy="552239"/>
              <a:chOff x="7470" y="2973"/>
              <a:chExt cx="977" cy="678"/>
            </a:xfrm>
          </p:grpSpPr>
          <p:sp>
            <p:nvSpPr>
              <p:cNvPr id="42" name="Line 25"/>
              <p:cNvSpPr>
                <a:spLocks noChangeShapeType="1"/>
              </p:cNvSpPr>
              <p:nvPr/>
            </p:nvSpPr>
            <p:spPr bwMode="auto">
              <a:xfrm rot="3566656" flipH="1" flipV="1">
                <a:off x="7956" y="2905"/>
                <a:ext cx="193" cy="78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 rot="3566656" flipH="1">
                <a:off x="7204" y="3257"/>
                <a:ext cx="660" cy="12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27"/>
              <p:cNvSpPr>
                <a:spLocks noChangeShapeType="1"/>
              </p:cNvSpPr>
              <p:nvPr/>
            </p:nvSpPr>
            <p:spPr bwMode="auto">
              <a:xfrm rot="3566656" flipH="1" flipV="1">
                <a:off x="7462" y="3098"/>
                <a:ext cx="557" cy="30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>
              <a:off x="6402330" y="2670888"/>
              <a:ext cx="2204356" cy="2200798"/>
            </a:xfrm>
            <a:prstGeom prst="line">
              <a:avLst/>
            </a:prstGeom>
            <a:noFill/>
            <a:ln w="15875" cap="rnd">
              <a:solidFill>
                <a:srgbClr val="FF0000"/>
              </a:solidFill>
              <a:prstDash val="solid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8031384" y="4903090"/>
              <a:ext cx="1575767" cy="438250"/>
            </a:xfrm>
            <a:custGeom>
              <a:avLst/>
              <a:gdLst>
                <a:gd name="connsiteX0" fmla="*/ 0 w 1687398"/>
                <a:gd name="connsiteY0" fmla="*/ 575042 h 575042"/>
                <a:gd name="connsiteX1" fmla="*/ 669303 w 1687398"/>
                <a:gd name="connsiteY1" fmla="*/ 6 h 575042"/>
                <a:gd name="connsiteX2" fmla="*/ 1687398 w 1687398"/>
                <a:gd name="connsiteY2" fmla="*/ 565615 h 57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7398" h="575042">
                  <a:moveTo>
                    <a:pt x="0" y="575042"/>
                  </a:moveTo>
                  <a:cubicBezTo>
                    <a:pt x="194035" y="288309"/>
                    <a:pt x="388070" y="1577"/>
                    <a:pt x="669303" y="6"/>
                  </a:cubicBezTo>
                  <a:cubicBezTo>
                    <a:pt x="950536" y="-1565"/>
                    <a:pt x="1318967" y="282025"/>
                    <a:pt x="1687398" y="56561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Box 55"/>
            <p:cNvSpPr txBox="1">
              <a:spLocks noChangeArrowheads="1"/>
            </p:cNvSpPr>
            <p:nvPr/>
          </p:nvSpPr>
          <p:spPr bwMode="auto">
            <a:xfrm>
              <a:off x="6076008" y="2431422"/>
              <a:ext cx="578509" cy="171772"/>
            </a:xfrm>
            <a:prstGeom prst="rect">
              <a:avLst/>
            </a:prstGeom>
            <a:solidFill>
              <a:srgbClr val="FFFFFF">
                <a:alpha val="1176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323" i="1" dirty="0">
                  <a:solidFill>
                    <a:srgbClr val="FF0000"/>
                  </a:solidFill>
                </a:rPr>
                <a:t>PC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6806581" y="3078865"/>
              <a:ext cx="92694" cy="914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482282" y="2720146"/>
                  <a:ext cx="272248" cy="2872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205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20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oMath>
                    </m:oMathPara>
                  </a14:m>
                  <a:endParaRPr lang="en-US" sz="2205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2282" y="2720146"/>
                  <a:ext cx="272248" cy="287236"/>
                </a:xfrm>
                <a:prstGeom prst="rect">
                  <a:avLst/>
                </a:prstGeom>
                <a:blipFill>
                  <a:blip r:embed="rId16"/>
                  <a:stretch>
                    <a:fillRect l="-16327" t="-1923" r="-8163" b="-2307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Oval 36"/>
            <p:cNvSpPr/>
            <p:nvPr/>
          </p:nvSpPr>
          <p:spPr>
            <a:xfrm>
              <a:off x="8554276" y="4858748"/>
              <a:ext cx="92694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212224" y="3422178"/>
                  <a:ext cx="857768" cy="3254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205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5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5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205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205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205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205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646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2224" y="3422178"/>
                  <a:ext cx="857768" cy="325454"/>
                </a:xfrm>
                <a:prstGeom prst="rect">
                  <a:avLst/>
                </a:prstGeom>
                <a:blipFill>
                  <a:blip r:embed="rId17"/>
                  <a:stretch>
                    <a:fillRect b="-322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2066814" y="2863145"/>
                  <a:ext cx="766953" cy="4092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205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5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205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205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205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205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205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205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6814" y="2863145"/>
                  <a:ext cx="766953" cy="409217"/>
                </a:xfrm>
                <a:prstGeom prst="rect">
                  <a:avLst/>
                </a:prstGeom>
                <a:blipFill>
                  <a:blip r:embed="rId18"/>
                  <a:stretch>
                    <a:fillRect b="-148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5021065" y="1771338"/>
                  <a:ext cx="857768" cy="29136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205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5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205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5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</m:oMath>
                    </m:oMathPara>
                  </a14:m>
                  <a:endParaRPr lang="en-US" sz="2205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1065" y="1771338"/>
                  <a:ext cx="857768" cy="291367"/>
                </a:xfrm>
                <a:prstGeom prst="rect">
                  <a:avLst/>
                </a:prstGeom>
                <a:blipFill>
                  <a:blip r:embed="rId19"/>
                  <a:stretch>
                    <a:fillRect t="-9615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295836" y="2520464"/>
                  <a:ext cx="531856" cy="29136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205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5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5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5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p>
                        </m:sSubSup>
                      </m:oMath>
                    </m:oMathPara>
                  </a14:m>
                  <a:endParaRPr lang="en-US" sz="2205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836" y="2520464"/>
                  <a:ext cx="531856" cy="291367"/>
                </a:xfrm>
                <a:prstGeom prst="rect">
                  <a:avLst/>
                </a:prstGeom>
                <a:blipFill>
                  <a:blip r:embed="rId20"/>
                  <a:stretch>
                    <a:fillRect t="-7547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7175805" y="2989490"/>
                  <a:ext cx="1326961" cy="200333"/>
                </a:xfrm>
                <a:prstGeom prst="rect">
                  <a:avLst/>
                </a:prstGeom>
                <a:solidFill>
                  <a:schemeClr val="bg1">
                    <a:alpha val="1176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•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SzTx/>
                    <a:buFontTx/>
                    <a:buNone/>
                  </a:pPr>
                  <a:r>
                    <a:rPr lang="en-US" altLang="en-US" sz="1543" dirty="0" smtClean="0">
                      <a:solidFill>
                        <a:srgbClr val="FF0000"/>
                      </a:solidFill>
                    </a:rPr>
                    <a:t>Image point </a:t>
                  </a:r>
                  <a14:m>
                    <m:oMath xmlns:m="http://schemas.openxmlformats.org/officeDocument/2006/math">
                      <m:r>
                        <a:rPr lang="en-US" altLang="en-US" sz="1543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endParaRPr lang="en-US" altLang="en-US" sz="1543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 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175805" y="2989490"/>
                  <a:ext cx="1326961" cy="200333"/>
                </a:xfrm>
                <a:prstGeom prst="rect">
                  <a:avLst/>
                </a:prstGeom>
                <a:blipFill>
                  <a:blip r:embed="rId21"/>
                  <a:stretch>
                    <a:fillRect l="-7917" t="-36111" b="-50000"/>
                  </a:stretch>
                </a:blip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60431" y="2188655"/>
                <a:ext cx="4189673" cy="529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 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 </m:t>
                          </m:r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31" y="2188655"/>
                <a:ext cx="4189673" cy="529697"/>
              </a:xfrm>
              <a:prstGeom prst="rect">
                <a:avLst/>
              </a:prstGeom>
              <a:blipFill>
                <a:blip r:embed="rId22"/>
                <a:stretch>
                  <a:fillRect t="-1149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2523" y="5807044"/>
            <a:ext cx="8455229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Question:</a:t>
            </a:r>
          </a:p>
          <a:p>
            <a:endParaRPr lang="en-US" b="1" dirty="0" smtClean="0"/>
          </a:p>
          <a:p>
            <a:r>
              <a:rPr lang="en-US" dirty="0" smtClean="0"/>
              <a:t>What </a:t>
            </a:r>
            <a:r>
              <a:rPr lang="en-US" dirty="0"/>
              <a:t>parameters will be affected by </a:t>
            </a:r>
            <a:r>
              <a:rPr lang="en-US" dirty="0" smtClean="0"/>
              <a:t>existence of a </a:t>
            </a:r>
            <a:r>
              <a:rPr lang="en-US" dirty="0"/>
              <a:t>time delay in the system?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8504340" y="6288564"/>
                <a:ext cx="945530" cy="3587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5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5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205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205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5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5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2205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m:oMathPara>
                </a14:m>
                <a:endParaRPr lang="en-US" sz="2646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4340" y="6288564"/>
                <a:ext cx="945530" cy="358753"/>
              </a:xfrm>
              <a:prstGeom prst="rect">
                <a:avLst/>
              </a:prstGeom>
              <a:blipFill>
                <a:blip r:embed="rId23"/>
                <a:stretch>
                  <a:fillRect b="-3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9455898" y="6236290"/>
                <a:ext cx="845424" cy="4510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5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205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5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205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5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5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2205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m:oMathPara>
                </a14:m>
                <a:endParaRPr lang="en-US" sz="2205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898" y="6236290"/>
                <a:ext cx="845424" cy="451086"/>
              </a:xfrm>
              <a:prstGeom prst="rect">
                <a:avLst/>
              </a:prstGeom>
              <a:blipFill>
                <a:blip r:embed="rId24"/>
                <a:stretch>
                  <a:fillRect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528779" y="1405429"/>
            <a:ext cx="5169119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Collinearity equations while considering GNSS/INS information: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2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Modified </a:t>
                </a:r>
                <a:r>
                  <a:rPr lang="en-US" dirty="0"/>
                  <a:t>Collinearity </a:t>
                </a:r>
                <a:r>
                  <a:rPr lang="en-US" dirty="0" smtClean="0"/>
                  <a:t>Equations,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69" t="-7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5287" y="1722437"/>
                <a:ext cx="4627742" cy="1161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𝑖𝑛𝑖𝑡𝑖𝑎𝑙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𝑒𝑣𝑒𝑛𝑡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𝑚𝑎𝑟𝑘𝑒𝑟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𝑡𝑖𝑚𝑒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𝑎𝑐𝑡𝑢𝑎𝑙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𝑚𝑖𝑑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𝑒𝑥𝑝𝑜𝑠𝑢𝑟𝑒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𝑡𝑖𝑚𝑒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𝑡𝑖𝑚𝑒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𝑑𝑒𝑙𝑎𝑦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                                     </m:t>
                              </m:r>
                            </m:e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𝑡𝑖𝑚𝑒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𝑖𝑛𝑡𝑒𝑟𝑣𝑎𝑙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𝑣𝑒𝑙𝑜𝑐𝑖𝑡𝑦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𝑒𝑠𝑡𝑖𝑚𝑎𝑡𝑖𝑜𝑛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87" y="1722437"/>
                <a:ext cx="4627742" cy="1161152"/>
              </a:xfrm>
              <a:prstGeom prst="rect">
                <a:avLst/>
              </a:prstGeom>
              <a:blipFill>
                <a:blip r:embed="rId3"/>
                <a:stretch>
                  <a:fillRect t="-3684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7687" y="4846637"/>
                <a:ext cx="3158493" cy="9538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/>
                                <m:t>]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87" y="4846637"/>
                <a:ext cx="3158493" cy="953851"/>
              </a:xfrm>
              <a:prstGeom prst="rect">
                <a:avLst/>
              </a:prstGeom>
              <a:blipFill>
                <a:blip r:embed="rId7"/>
                <a:stretch>
                  <a:fillRect t="-3185" b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075687" y="4729215"/>
            <a:ext cx="4187826" cy="666062"/>
            <a:chOff x="5284946" y="5532437"/>
            <a:chExt cx="4187826" cy="6660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 bwMode="auto">
                <a:xfrm>
                  <a:off x="5284946" y="5532437"/>
                  <a:ext cx="1066800" cy="666062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endParaRPr>
                </a:p>
                <a:p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284946" y="5532437"/>
                  <a:ext cx="1066800" cy="666062"/>
                </a:xfrm>
                <a:prstGeom prst="rect">
                  <a:avLst/>
                </a:prstGeom>
                <a:blipFill>
                  <a:blip r:embed="rId8"/>
                  <a:stretch>
                    <a:fillRect b="-5217"/>
                  </a:stretch>
                </a:blip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 bwMode="auto">
                <a:xfrm>
                  <a:off x="8405972" y="5532437"/>
                  <a:ext cx="1066800" cy="666062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Arial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endParaRPr>
                </a:p>
                <a:p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405972" y="5532437"/>
                  <a:ext cx="1066800" cy="666062"/>
                </a:xfrm>
                <a:prstGeom prst="rect">
                  <a:avLst/>
                </a:prstGeom>
                <a:blipFill>
                  <a:blip r:embed="rId9"/>
                  <a:stretch>
                    <a:fillRect b="-5217"/>
                  </a:stretch>
                </a:blip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/>
            <p:cNvCxnSpPr>
              <a:stCxn id="5" idx="3"/>
              <a:endCxn id="6" idx="1"/>
            </p:cNvCxnSpPr>
            <p:nvPr/>
          </p:nvCxnSpPr>
          <p:spPr bwMode="auto">
            <a:xfrm>
              <a:off x="6351746" y="5865468"/>
              <a:ext cx="2054226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795462" y="5550853"/>
                  <a:ext cx="1166794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5462" y="5550853"/>
                  <a:ext cx="1166794" cy="257635"/>
                </a:xfrm>
                <a:prstGeom prst="rect">
                  <a:avLst/>
                </a:prstGeom>
                <a:blipFill>
                  <a:blip r:embed="rId10"/>
                  <a:stretch>
                    <a:fillRect l="-3125" r="-3646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5509129" y="2606630"/>
            <a:ext cx="7587775" cy="1585340"/>
            <a:chOff x="4891087" y="3599584"/>
            <a:chExt cx="7587775" cy="1585340"/>
          </a:xfrm>
        </p:grpSpPr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8B5FA5C7-88D8-46F5-A594-9955230F0403}"/>
                </a:ext>
              </a:extLst>
            </p:cNvPr>
            <p:cNvSpPr/>
            <p:nvPr/>
          </p:nvSpPr>
          <p:spPr>
            <a:xfrm>
              <a:off x="4891087" y="3856037"/>
              <a:ext cx="7587775" cy="812056"/>
            </a:xfrm>
            <a:custGeom>
              <a:avLst/>
              <a:gdLst>
                <a:gd name="connsiteX0" fmla="*/ 0 w 11220994"/>
                <a:gd name="connsiteY0" fmla="*/ 1136492 h 1162950"/>
                <a:gd name="connsiteX1" fmla="*/ 3918857 w 11220994"/>
                <a:gd name="connsiteY1" fmla="*/ 24 h 1162950"/>
                <a:gd name="connsiteX2" fmla="*/ 7850777 w 11220994"/>
                <a:gd name="connsiteY2" fmla="*/ 1162618 h 1162950"/>
                <a:gd name="connsiteX3" fmla="*/ 11220994 w 11220994"/>
                <a:gd name="connsiteY3" fmla="*/ 130652 h 1162950"/>
                <a:gd name="connsiteX4" fmla="*/ 11220994 w 11220994"/>
                <a:gd name="connsiteY4" fmla="*/ 130652 h 116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0994" h="1162950">
                  <a:moveTo>
                    <a:pt x="0" y="1136492"/>
                  </a:moveTo>
                  <a:cubicBezTo>
                    <a:pt x="1305197" y="566081"/>
                    <a:pt x="2610394" y="-4330"/>
                    <a:pt x="3918857" y="24"/>
                  </a:cubicBezTo>
                  <a:cubicBezTo>
                    <a:pt x="5227320" y="4378"/>
                    <a:pt x="6633754" y="1140847"/>
                    <a:pt x="7850777" y="1162618"/>
                  </a:cubicBezTo>
                  <a:cubicBezTo>
                    <a:pt x="9067800" y="1184389"/>
                    <a:pt x="11220994" y="130652"/>
                    <a:pt x="11220994" y="130652"/>
                  </a:cubicBezTo>
                  <a:lnTo>
                    <a:pt x="11220994" y="130652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247244" y="3599584"/>
              <a:ext cx="2053249" cy="1585340"/>
              <a:chOff x="6247244" y="3599584"/>
              <a:chExt cx="2053249" cy="1585340"/>
            </a:xfrm>
          </p:grpSpPr>
          <p:sp>
            <p:nvSpPr>
              <p:cNvPr id="13" name="Star: 4 Points 14">
                <a:extLst>
                  <a:ext uri="{FF2B5EF4-FFF2-40B4-BE49-F238E27FC236}">
                    <a16:creationId xmlns:a16="http://schemas.microsoft.com/office/drawing/2014/main" id="{8ABEBAD9-0DE1-4B1D-AFA9-C10F98A6E2D3}"/>
                  </a:ext>
                </a:extLst>
              </p:cNvPr>
              <p:cNvSpPr/>
              <p:nvPr/>
            </p:nvSpPr>
            <p:spPr>
              <a:xfrm>
                <a:off x="8091487" y="3856037"/>
                <a:ext cx="209006" cy="255270"/>
              </a:xfrm>
              <a:prstGeom prst="star4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Star: 4 Points 34">
                <a:extLst>
                  <a:ext uri="{FF2B5EF4-FFF2-40B4-BE49-F238E27FC236}">
                    <a16:creationId xmlns:a16="http://schemas.microsoft.com/office/drawing/2014/main" id="{B6A6452F-CED1-4F69-9D52-87FE45124185}"/>
                  </a:ext>
                </a:extLst>
              </p:cNvPr>
              <p:cNvSpPr/>
              <p:nvPr/>
            </p:nvSpPr>
            <p:spPr>
              <a:xfrm>
                <a:off x="6247244" y="3932237"/>
                <a:ext cx="209006" cy="255270"/>
              </a:xfrm>
              <a:prstGeom prst="star4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Star: 4 Points 14">
                <a:extLst>
                  <a:ext uri="{FF2B5EF4-FFF2-40B4-BE49-F238E27FC236}">
                    <a16:creationId xmlns:a16="http://schemas.microsoft.com/office/drawing/2014/main" id="{8ABEBAD9-0DE1-4B1D-AFA9-C10F98A6E2D3}"/>
                  </a:ext>
                </a:extLst>
              </p:cNvPr>
              <p:cNvSpPr/>
              <p:nvPr/>
            </p:nvSpPr>
            <p:spPr>
              <a:xfrm>
                <a:off x="7186884" y="3728402"/>
                <a:ext cx="209006" cy="255270"/>
              </a:xfrm>
              <a:prstGeom prst="star4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6257815" y="3599584"/>
                    <a:ext cx="233153" cy="25763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" name="Text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7815" y="3599584"/>
                    <a:ext cx="233153" cy="25763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316" r="-10526" b="-190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Left Brace 6"/>
              <p:cNvSpPr/>
              <p:nvPr/>
            </p:nvSpPr>
            <p:spPr bwMode="auto">
              <a:xfrm rot="16200000">
                <a:off x="6655017" y="3918779"/>
                <a:ext cx="371203" cy="977741"/>
              </a:xfrm>
              <a:prstGeom prst="leftBrac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7" name="Left Brace 16"/>
              <p:cNvSpPr/>
              <p:nvPr/>
            </p:nvSpPr>
            <p:spPr bwMode="auto">
              <a:xfrm rot="16200000">
                <a:off x="7074115" y="4091353"/>
                <a:ext cx="371203" cy="1815940"/>
              </a:xfrm>
              <a:prstGeom prst="leftBrac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6707378" y="4150014"/>
                    <a:ext cx="298993" cy="2576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07378" y="4150014"/>
                    <a:ext cx="298993" cy="25763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8367" r="-12245" b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7096897" y="4731910"/>
                    <a:ext cx="298993" cy="2576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oMath>
                      </m:oMathPara>
                    </a14:m>
                    <a:endParaRPr lang="en-US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6897" y="4731910"/>
                    <a:ext cx="298993" cy="25763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327" t="-2326" r="-16327" b="-93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834155" y="2477813"/>
                <a:ext cx="161133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155" y="2477813"/>
                <a:ext cx="161133" cy="257635"/>
              </a:xfrm>
              <a:prstGeom prst="rect">
                <a:avLst/>
              </a:prstGeom>
              <a:blipFill>
                <a:blip r:embed="rId14"/>
                <a:stretch>
                  <a:fillRect l="-25926" r="-22222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699131" y="3434091"/>
            <a:ext cx="22860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Flight Trajectory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8443597" y="2513115"/>
                <a:ext cx="949875" cy="349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597" y="2513115"/>
                <a:ext cx="949875" cy="34996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8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4880052" y="6382547"/>
                <a:ext cx="4272067" cy="529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 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 </m:t>
                          </m:r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052" y="6382547"/>
                <a:ext cx="4272067" cy="529697"/>
              </a:xfrm>
              <a:prstGeom prst="rect">
                <a:avLst/>
              </a:prstGeom>
              <a:blipFill>
                <a:blip r:embed="rId2"/>
                <a:stretch>
                  <a:fillRect t="-1149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/>
          <p:cNvSpPr txBox="1"/>
          <p:nvPr/>
        </p:nvSpPr>
        <p:spPr>
          <a:xfrm>
            <a:off x="1366185" y="6471783"/>
            <a:ext cx="350753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Collinearity Equations: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Modified </a:t>
                </a:r>
                <a:r>
                  <a:rPr lang="en-US" dirty="0"/>
                  <a:t>Collinearity </a:t>
                </a:r>
                <a:r>
                  <a:rPr lang="en-US" dirty="0" smtClean="0"/>
                  <a:t>Equations,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69" t="-7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1589" y="1366517"/>
                <a:ext cx="2392065" cy="362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89" y="1366517"/>
                <a:ext cx="2392065" cy="362279"/>
              </a:xfrm>
              <a:prstGeom prst="rect">
                <a:avLst/>
              </a:prstGeom>
              <a:blipFill>
                <a:blip r:embed="rId4"/>
                <a:stretch>
                  <a:fillRect l="-1527" t="-8333" r="-152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3547726" y="449819"/>
            <a:ext cx="8897819" cy="5615832"/>
            <a:chOff x="-296968" y="-51727"/>
            <a:chExt cx="8897819" cy="5920632"/>
          </a:xfrm>
        </p:grpSpPr>
        <p:grpSp>
          <p:nvGrpSpPr>
            <p:cNvPr id="13" name="Group 12"/>
            <p:cNvGrpSpPr/>
            <p:nvPr/>
          </p:nvGrpSpPr>
          <p:grpSpPr>
            <a:xfrm>
              <a:off x="1189751" y="-51727"/>
              <a:ext cx="7411100" cy="5920632"/>
              <a:chOff x="1189751" y="-51727"/>
              <a:chExt cx="7411100" cy="592063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312046" y="1653233"/>
                <a:ext cx="1789089" cy="799891"/>
                <a:chOff x="1312046" y="1653233"/>
                <a:chExt cx="1789089" cy="79989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90452" y="2007211"/>
                      <a:ext cx="610683" cy="303673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" name="Text 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490452" y="2007211"/>
                      <a:ext cx="610683" cy="303673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" r="-6000" b="-28000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98269" y="1757364"/>
                      <a:ext cx="703894" cy="303673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" name="Text 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1998269" y="1757364"/>
                      <a:ext cx="703894" cy="303673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28000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12046" y="1653233"/>
                      <a:ext cx="811769" cy="303673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SzTx/>
                        <a:buFont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en-US" sz="18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Text Box 1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1312046" y="1653233"/>
                      <a:ext cx="811769" cy="30367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28000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54" name="Group 20"/>
                <p:cNvGrpSpPr>
                  <a:grpSpLocks/>
                </p:cNvGrpSpPr>
                <p:nvPr/>
              </p:nvGrpSpPr>
              <p:grpSpPr bwMode="auto">
                <a:xfrm rot="20377669">
                  <a:off x="1944702" y="1887813"/>
                  <a:ext cx="655251" cy="565311"/>
                  <a:chOff x="3120" y="5440"/>
                  <a:chExt cx="588" cy="501"/>
                </a:xfrm>
              </p:grpSpPr>
              <p:sp>
                <p:nvSpPr>
                  <p:cNvPr id="5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5940"/>
                    <a:ext cx="588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B05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5440"/>
                    <a:ext cx="1" cy="500"/>
                  </a:xfrm>
                  <a:prstGeom prst="line">
                    <a:avLst/>
                  </a:prstGeom>
                  <a:noFill/>
                  <a:ln w="15875">
                    <a:solidFill>
                      <a:srgbClr val="00B05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5640"/>
                    <a:ext cx="175" cy="301"/>
                  </a:xfrm>
                  <a:prstGeom prst="line">
                    <a:avLst/>
                  </a:prstGeom>
                  <a:noFill/>
                  <a:ln w="15875">
                    <a:solidFill>
                      <a:srgbClr val="00B05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1807772" y="4769652"/>
                <a:ext cx="1119121" cy="1078008"/>
                <a:chOff x="1807772" y="4769652"/>
                <a:chExt cx="1119121" cy="107800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637853" y="5570661"/>
                      <a:ext cx="289040" cy="276999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/>
                    </a:p>
                  </p:txBody>
                </p:sp>
              </mc:Choice>
              <mc:Fallback xmlns="">
                <p:sp>
                  <p:nvSpPr>
                    <p:cNvPr id="13" name="Text Box 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637853" y="5570661"/>
                      <a:ext cx="289040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9787" r="-19149" b="-13333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07772" y="4769652"/>
                      <a:ext cx="287637" cy="276999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SzTx/>
                        <a:buFont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altLang="en-US" sz="1800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/>
                    </a:p>
                  </p:txBody>
                </p:sp>
              </mc:Choice>
              <mc:Fallback xmlns="">
                <p:sp>
                  <p:nvSpPr>
                    <p:cNvPr id="14" name="Text Box 3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1807772" y="4769652"/>
                      <a:ext cx="287637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29787" r="-17021" b="-13043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0216" y="4921548"/>
                      <a:ext cx="287637" cy="553998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/>
                    </a:p>
                    <a:p>
                      <a:pPr eaLnBrk="1" hangingPunct="1">
                        <a:spcBef>
                          <a:spcPct val="0"/>
                        </a:spcBef>
                        <a:buSzTx/>
                        <a:buFontTx/>
                        <a:buNone/>
                      </a:pPr>
                      <a:endParaRPr lang="en-US" altLang="en-US" sz="1800" dirty="0"/>
                    </a:p>
                  </p:txBody>
                </p:sp>
              </mc:Choice>
              <mc:Fallback xmlns="">
                <p:sp>
                  <p:nvSpPr>
                    <p:cNvPr id="15" name="Text Box 3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350216" y="4921548"/>
                      <a:ext cx="287637" cy="553998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5532" r="-10638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7" name="Group 48"/>
                <p:cNvGrpSpPr>
                  <a:grpSpLocks/>
                </p:cNvGrpSpPr>
                <p:nvPr/>
              </p:nvGrpSpPr>
              <p:grpSpPr bwMode="auto">
                <a:xfrm>
                  <a:off x="2165006" y="4887459"/>
                  <a:ext cx="721196" cy="683202"/>
                  <a:chOff x="3120" y="5440"/>
                  <a:chExt cx="588" cy="501"/>
                </a:xfrm>
              </p:grpSpPr>
              <p:sp>
                <p:nvSpPr>
                  <p:cNvPr id="48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5940"/>
                    <a:ext cx="588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5440"/>
                    <a:ext cx="1" cy="50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5640"/>
                    <a:ext cx="175" cy="301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" name="Arc 17"/>
              <p:cNvSpPr/>
              <p:nvPr/>
            </p:nvSpPr>
            <p:spPr>
              <a:xfrm rot="15205343">
                <a:off x="1172373" y="3194791"/>
                <a:ext cx="3520937" cy="1827291"/>
              </a:xfrm>
              <a:prstGeom prst="arc">
                <a:avLst>
                  <a:gd name="adj1" fmla="val 14971518"/>
                  <a:gd name="adj2" fmla="val 20883907"/>
                </a:avLst>
              </a:prstGeom>
              <a:ln w="19050">
                <a:solidFill>
                  <a:schemeClr val="bg1">
                    <a:lumMod val="50000"/>
                  </a:schemeClr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/>
                  <p:cNvSpPr/>
                  <p:nvPr/>
                </p:nvSpPr>
                <p:spPr>
                  <a:xfrm>
                    <a:off x="1189751" y="3388288"/>
                    <a:ext cx="876970" cy="4421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9" name="Rectangle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89751" y="3388288"/>
                    <a:ext cx="876970" cy="44217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15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Arc 19"/>
              <p:cNvSpPr/>
              <p:nvPr/>
            </p:nvSpPr>
            <p:spPr bwMode="auto">
              <a:xfrm>
                <a:off x="1334921" y="2159729"/>
                <a:ext cx="6858000" cy="1999949"/>
              </a:xfrm>
              <a:prstGeom prst="arc">
                <a:avLst>
                  <a:gd name="adj1" fmla="val 11132929"/>
                  <a:gd name="adj2" fmla="val 21165076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3576837" y="1233847"/>
                <a:ext cx="1828637" cy="914356"/>
                <a:chOff x="3576837" y="1233847"/>
                <a:chExt cx="1828637" cy="91435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07190" y="1826640"/>
                      <a:ext cx="798284" cy="303673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5" name="Text 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607190" y="1826640"/>
                      <a:ext cx="798284" cy="303673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7634" r="-13740" b="-28571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27377" y="1498405"/>
                      <a:ext cx="703894" cy="303673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Text 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427377" y="1498405"/>
                      <a:ext cx="703894" cy="30367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2069" r="-29310" b="-26000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76837" y="1233847"/>
                      <a:ext cx="811769" cy="303673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Text Box 1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576837" y="1233847"/>
                      <a:ext cx="811769" cy="303673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7519" r="-9774" b="-28000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0" name="Group 20"/>
                <p:cNvGrpSpPr>
                  <a:grpSpLocks/>
                </p:cNvGrpSpPr>
                <p:nvPr/>
              </p:nvGrpSpPr>
              <p:grpSpPr bwMode="auto">
                <a:xfrm rot="21286250">
                  <a:off x="4021621" y="1582892"/>
                  <a:ext cx="655251" cy="565311"/>
                  <a:chOff x="3120" y="5440"/>
                  <a:chExt cx="588" cy="501"/>
                </a:xfrm>
              </p:grpSpPr>
              <p:sp>
                <p:nvSpPr>
                  <p:cNvPr id="41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5940"/>
                    <a:ext cx="588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B05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5440"/>
                    <a:ext cx="1" cy="500"/>
                  </a:xfrm>
                  <a:prstGeom prst="line">
                    <a:avLst/>
                  </a:prstGeom>
                  <a:noFill/>
                  <a:ln w="15875">
                    <a:solidFill>
                      <a:srgbClr val="00B05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5640"/>
                    <a:ext cx="175" cy="301"/>
                  </a:xfrm>
                  <a:prstGeom prst="line">
                    <a:avLst/>
                  </a:prstGeom>
                  <a:noFill/>
                  <a:ln w="15875">
                    <a:solidFill>
                      <a:srgbClr val="00B05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2" name="Group 21"/>
              <p:cNvGrpSpPr/>
              <p:nvPr/>
            </p:nvGrpSpPr>
            <p:grpSpPr>
              <a:xfrm>
                <a:off x="5883685" y="1318226"/>
                <a:ext cx="1925071" cy="1045572"/>
                <a:chOff x="5883685" y="1318226"/>
                <a:chExt cx="1925071" cy="104557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10472" y="2060125"/>
                      <a:ext cx="798284" cy="303673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Text 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7010472" y="2060125"/>
                      <a:ext cx="798284" cy="303673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7634" r="-15267" b="-26000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34225" y="1582784"/>
                      <a:ext cx="927660" cy="303673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6" name="Text 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6734225" y="1582784"/>
                      <a:ext cx="927660" cy="303673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4605" r="-3289" b="-28571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883685" y="1318226"/>
                      <a:ext cx="811769" cy="303673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SzPct val="100000"/>
                        <a:buChar char="•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buChar char="–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buChar char="•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SzTx/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en-US" sz="180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en-US" sz="1800" i="1" dirty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en-US" sz="18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en-US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en-US" sz="1800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7" name="Text Box 1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5883685" y="1318226"/>
                      <a:ext cx="811769" cy="303673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7519" r="-12030" b="-28000"/>
                      </a:stretch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3" name="Group 20"/>
                <p:cNvGrpSpPr>
                  <a:grpSpLocks/>
                </p:cNvGrpSpPr>
                <p:nvPr/>
              </p:nvGrpSpPr>
              <p:grpSpPr bwMode="auto">
                <a:xfrm rot="501351">
                  <a:off x="6343598" y="1736500"/>
                  <a:ext cx="655251" cy="565311"/>
                  <a:chOff x="3120" y="5440"/>
                  <a:chExt cx="588" cy="501"/>
                </a:xfrm>
              </p:grpSpPr>
              <p:sp>
                <p:nvSpPr>
                  <p:cNvPr id="3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5940"/>
                    <a:ext cx="588" cy="1"/>
                  </a:xfrm>
                  <a:prstGeom prst="line">
                    <a:avLst/>
                  </a:prstGeom>
                  <a:noFill/>
                  <a:ln w="15875">
                    <a:solidFill>
                      <a:srgbClr val="00B05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5440"/>
                    <a:ext cx="1" cy="500"/>
                  </a:xfrm>
                  <a:prstGeom prst="line">
                    <a:avLst/>
                  </a:prstGeom>
                  <a:noFill/>
                  <a:ln w="15875">
                    <a:solidFill>
                      <a:srgbClr val="00B05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0" y="5575"/>
                    <a:ext cx="269" cy="366"/>
                  </a:xfrm>
                  <a:prstGeom prst="line">
                    <a:avLst/>
                  </a:prstGeom>
                  <a:noFill/>
                  <a:ln w="15875">
                    <a:solidFill>
                      <a:srgbClr val="00B05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3" name="Arc 22"/>
              <p:cNvSpPr/>
              <p:nvPr/>
            </p:nvSpPr>
            <p:spPr>
              <a:xfrm rot="9088550">
                <a:off x="1733992" y="608882"/>
                <a:ext cx="3520937" cy="1827291"/>
              </a:xfrm>
              <a:prstGeom prst="arc">
                <a:avLst>
                  <a:gd name="adj1" fmla="val 15640913"/>
                  <a:gd name="adj2" fmla="val 20883907"/>
                </a:avLst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9557863">
                <a:off x="1868301" y="-51727"/>
                <a:ext cx="5109742" cy="3159322"/>
              </a:xfrm>
              <a:prstGeom prst="arc">
                <a:avLst>
                  <a:gd name="adj1" fmla="val 13589178"/>
                  <a:gd name="adj2" fmla="val 21042272"/>
                </a:avLst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8245094">
                <a:off x="1486167" y="1489818"/>
                <a:ext cx="5109742" cy="3159322"/>
              </a:xfrm>
              <a:prstGeom prst="arc">
                <a:avLst>
                  <a:gd name="adj1" fmla="val 12468373"/>
                  <a:gd name="adj2" fmla="val 19941826"/>
                </a:avLst>
              </a:prstGeom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/>
                  <p:cNvSpPr/>
                  <p:nvPr/>
                </p:nvSpPr>
                <p:spPr>
                  <a:xfrm rot="18724258">
                    <a:off x="4713005" y="4045878"/>
                    <a:ext cx="1279605" cy="4219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en-US" sz="2000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en-US" sz="2000" i="1" dirty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724258">
                    <a:off x="4713005" y="4045878"/>
                    <a:ext cx="1279605" cy="421903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2853231" y="2594089"/>
                    <a:ext cx="1213730" cy="5278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en-US" sz="2000" i="1" dirty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altLang="en-US" sz="2000" i="1" dirty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53231" y="2594089"/>
                    <a:ext cx="1213730" cy="52783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/>
                  <p:cNvSpPr/>
                  <p:nvPr/>
                </p:nvSpPr>
                <p:spPr>
                  <a:xfrm>
                    <a:off x="4073639" y="3193320"/>
                    <a:ext cx="1213730" cy="5278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en-US" sz="2000" i="1" dirty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en-US" sz="2000" i="1" dirty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Rectangle 2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73639" y="3193320"/>
                    <a:ext cx="1213730" cy="527837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Rectangle 28"/>
              <p:cNvSpPr/>
              <p:nvPr/>
            </p:nvSpPr>
            <p:spPr>
              <a:xfrm>
                <a:off x="7398855" y="2789818"/>
                <a:ext cx="1201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Trajectory</a:t>
                </a:r>
                <a:endParaRPr lang="en-US" dirty="0"/>
              </a:p>
            </p:txBody>
          </p:sp>
        </p:grpSp>
        <p:sp>
          <p:nvSpPr>
            <p:cNvPr id="14" name="Arc 13"/>
            <p:cNvSpPr/>
            <p:nvPr/>
          </p:nvSpPr>
          <p:spPr>
            <a:xfrm rot="7811225">
              <a:off x="-589358" y="639811"/>
              <a:ext cx="4884794" cy="4300013"/>
            </a:xfrm>
            <a:prstGeom prst="arc">
              <a:avLst>
                <a:gd name="adj1" fmla="val 13201251"/>
                <a:gd name="adj2" fmla="val 17965507"/>
              </a:avLst>
            </a:prstGeom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 rot="18935099">
                  <a:off x="2134057" y="3819480"/>
                  <a:ext cx="2074671" cy="4403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20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en-US" sz="20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35099">
                  <a:off x="2134057" y="3819480"/>
                  <a:ext cx="2074671" cy="44034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07923" y="1833118"/>
                <a:ext cx="3990367" cy="712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How can we 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 smtClean="0"/>
                  <a:t>?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3" y="1833118"/>
                <a:ext cx="3990367" cy="712246"/>
              </a:xfrm>
              <a:prstGeom prst="rect">
                <a:avLst/>
              </a:prstGeom>
              <a:blipFill>
                <a:blip r:embed="rId22"/>
                <a:stretch>
                  <a:fillRect l="-1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0157" y="2470078"/>
                <a:ext cx="3728649" cy="619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</m:t>
                      </m:r>
                    </m:oMath>
                  </m:oMathPara>
                </a14:m>
                <a:endParaRPr lang="en-US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𝑅𝑜𝑡𝑎𝑡𝑖𝑜𝑛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57" y="2470078"/>
                <a:ext cx="3728649" cy="619913"/>
              </a:xfrm>
              <a:prstGeom prst="rect">
                <a:avLst/>
              </a:prstGeom>
              <a:blipFill>
                <a:blip r:embed="rId23"/>
                <a:stretch>
                  <a:fillRect l="-327" t="-4902" r="-980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450339" y="3333944"/>
                <a:ext cx="2086148" cy="1640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acc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acc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κ</m:t>
                                  </m:r>
                                </m:e>
                              </m:acc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κ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339" y="3333944"/>
                <a:ext cx="2086148" cy="1640001"/>
              </a:xfrm>
              <a:prstGeom prst="rect">
                <a:avLst/>
              </a:prstGeom>
              <a:blipFill>
                <a:blip r:embed="rId24"/>
                <a:stretch>
                  <a:fillRect t="-4089" b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/>
          <p:cNvSpPr txBox="1"/>
          <p:nvPr/>
        </p:nvSpPr>
        <p:spPr>
          <a:xfrm>
            <a:off x="488617" y="3821849"/>
            <a:ext cx="118125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Angular</a:t>
            </a:r>
          </a:p>
          <a:p>
            <a:pPr algn="ctr"/>
            <a:r>
              <a:rPr lang="en-US" dirty="0" smtClean="0"/>
              <a:t>Velocity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90079" y="5398385"/>
                <a:ext cx="5007012" cy="362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0+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0)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𝑅𝑜𝑡𝑎𝑡𝑖𝑜𝑛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κ</m:t>
                              </m:r>
                            </m:e>
                          </m:acc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79" y="5398385"/>
                <a:ext cx="5007012" cy="362279"/>
              </a:xfrm>
              <a:prstGeom prst="rect">
                <a:avLst/>
              </a:prstGeom>
              <a:blipFill>
                <a:blip r:embed="rId25"/>
                <a:stretch>
                  <a:fillRect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/>
          <p:cNvSpPr txBox="1"/>
          <p:nvPr/>
        </p:nvSpPr>
        <p:spPr>
          <a:xfrm>
            <a:off x="1329886" y="6471487"/>
            <a:ext cx="350753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Modified Collinearity Equations: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4920550" y="6372724"/>
                <a:ext cx="6562630" cy="529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 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en-US" i="1" smtClean="0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bSup>
                              <m:r>
                                <a:rPr lang="en-US" i="1" smtClean="0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en-US" i="1" smtClean="0">
                                  <a:solidFill>
                                    <a:srgbClr val="CD00CD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550" y="6372724"/>
                <a:ext cx="6562630" cy="529697"/>
              </a:xfrm>
              <a:prstGeom prst="rect">
                <a:avLst/>
              </a:prstGeom>
              <a:blipFill>
                <a:blip r:embed="rId26"/>
                <a:stretch>
                  <a:fillRect t="-1149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Star: 4 Points 34">
            <a:extLst>
              <a:ext uri="{FF2B5EF4-FFF2-40B4-BE49-F238E27FC236}">
                <a16:creationId xmlns:a16="http://schemas.microsoft.com/office/drawing/2014/main" id="{B6A6452F-CED1-4F69-9D52-87FE45124185}"/>
              </a:ext>
            </a:extLst>
          </p:cNvPr>
          <p:cNvSpPr/>
          <p:nvPr/>
        </p:nvSpPr>
        <p:spPr>
          <a:xfrm>
            <a:off x="5785959" y="2776246"/>
            <a:ext cx="209006" cy="255270"/>
          </a:xfrm>
          <a:prstGeom prst="star4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Star: 4 Points 14">
            <a:extLst>
              <a:ext uri="{FF2B5EF4-FFF2-40B4-BE49-F238E27FC236}">
                <a16:creationId xmlns:a16="http://schemas.microsoft.com/office/drawing/2014/main" id="{8ABEBAD9-0DE1-4B1D-AFA9-C10F98A6E2D3}"/>
              </a:ext>
            </a:extLst>
          </p:cNvPr>
          <p:cNvSpPr/>
          <p:nvPr/>
        </p:nvSpPr>
        <p:spPr>
          <a:xfrm>
            <a:off x="7785170" y="2441914"/>
            <a:ext cx="209006" cy="255270"/>
          </a:xfrm>
          <a:prstGeom prst="star4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Star: 4 Points 14">
            <a:extLst>
              <a:ext uri="{FF2B5EF4-FFF2-40B4-BE49-F238E27FC236}">
                <a16:creationId xmlns:a16="http://schemas.microsoft.com/office/drawing/2014/main" id="{8ABEBAD9-0DE1-4B1D-AFA9-C10F98A6E2D3}"/>
              </a:ext>
            </a:extLst>
          </p:cNvPr>
          <p:cNvSpPr/>
          <p:nvPr/>
        </p:nvSpPr>
        <p:spPr>
          <a:xfrm>
            <a:off x="10053587" y="2515775"/>
            <a:ext cx="209006" cy="255270"/>
          </a:xfrm>
          <a:prstGeom prst="star4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97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Results: Thermal Camera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8641" y="1244292"/>
            <a:ext cx="10968959" cy="859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11079" indent="-311079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177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04" indent="-259232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100000"/>
              <a:buFont typeface="Arial" pitchFamily="34" charset="0"/>
              <a:buChar char="−"/>
              <a:defRPr sz="1996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162" indent="-466618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1814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701" indent="-207386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633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473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8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281245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6pPr>
            <a:lvl7pPr marL="2696017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7pPr>
            <a:lvl8pPr marL="3110789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8pPr>
            <a:lvl9pPr marL="3525561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kern="0" dirty="0" smtClean="0"/>
              <a:t>Ground </a:t>
            </a:r>
            <a:r>
              <a:rPr lang="en-US" sz="1800" b="0" kern="0" dirty="0"/>
              <a:t>targets are considers as tie points.</a:t>
            </a:r>
          </a:p>
          <a:p>
            <a:r>
              <a:rPr lang="en-US" sz="1800" b="0" kern="0" dirty="0"/>
              <a:t>Estimated system parameters: </a:t>
            </a:r>
            <a:r>
              <a:rPr lang="en-US" sz="1800" b="0" kern="0" dirty="0">
                <a:solidFill>
                  <a:srgbClr val="FF0000"/>
                </a:solidFill>
              </a:rPr>
              <a:t>boresight angles</a:t>
            </a:r>
            <a:r>
              <a:rPr lang="en-US" sz="1800" b="0" kern="0" dirty="0"/>
              <a:t>,</a:t>
            </a:r>
            <a:r>
              <a:rPr lang="en-US" sz="1800" b="0" kern="0" dirty="0">
                <a:solidFill>
                  <a:srgbClr val="FF0000"/>
                </a:solidFill>
              </a:rPr>
              <a:t> </a:t>
            </a:r>
            <a:r>
              <a:rPr lang="en-US" sz="1800" b="0" kern="0" dirty="0" smtClean="0">
                <a:solidFill>
                  <a:srgbClr val="FF0000"/>
                </a:solidFill>
              </a:rPr>
              <a:t>lever arm</a:t>
            </a:r>
            <a:endParaRPr lang="en-US" sz="1800" b="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5782595"/>
                  </p:ext>
                </p:extLst>
              </p:nvPr>
            </p:nvGraphicFramePr>
            <p:xfrm>
              <a:off x="2224087" y="2103438"/>
              <a:ext cx="7543798" cy="19651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0406">
                      <a:extLst>
                        <a:ext uri="{9D8B030D-6E8A-4147-A177-3AD203B41FA5}">
                          <a16:colId xmlns:a16="http://schemas.microsoft.com/office/drawing/2014/main" val="3389421592"/>
                        </a:ext>
                      </a:extLst>
                    </a:gridCol>
                    <a:gridCol w="994814">
                      <a:extLst>
                        <a:ext uri="{9D8B030D-6E8A-4147-A177-3AD203B41FA5}">
                          <a16:colId xmlns:a16="http://schemas.microsoft.com/office/drawing/2014/main" val="3520264135"/>
                        </a:ext>
                      </a:extLst>
                    </a:gridCol>
                    <a:gridCol w="1013370">
                      <a:extLst>
                        <a:ext uri="{9D8B030D-6E8A-4147-A177-3AD203B41FA5}">
                          <a16:colId xmlns:a16="http://schemas.microsoft.com/office/drawing/2014/main" val="347797729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3159611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76614560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22366351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634879761"/>
                        </a:ext>
                      </a:extLst>
                    </a:gridCol>
                  </a:tblGrid>
                  <a:tr h="685799">
                    <a:tc gridSpan="7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Calibration Results for FLIR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-Thermal Sensor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6368565"/>
                      </a:ext>
                    </a:extLst>
                  </a:tr>
                  <a:tr h="9906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time delay </a:t>
                          </a:r>
                          <a:r>
                            <a:rPr lang="en-US" sz="1200" b="1" dirty="0" err="1">
                              <a:effectLst/>
                            </a:rPr>
                            <a:t>Δt</a:t>
                          </a:r>
                          <a:r>
                            <a:rPr lang="en-US" sz="1200" b="1" dirty="0">
                              <a:effectLst/>
                            </a:rPr>
                            <a:t> (</a:t>
                          </a:r>
                          <a:r>
                            <a:rPr lang="en-US" sz="1200" b="1" dirty="0" err="1">
                              <a:effectLst/>
                            </a:rPr>
                            <a:t>ms</a:t>
                          </a:r>
                          <a:r>
                            <a:rPr lang="en-US" sz="1200" b="1" dirty="0">
                              <a:effectLst/>
                            </a:rPr>
                            <a:t>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arm ΔX 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</a:t>
                          </a:r>
                          <a:r>
                            <a:rPr lang="en-US" sz="1200" b="1" dirty="0" smtClean="0">
                              <a:effectLst/>
                            </a:rPr>
                            <a:t>arm</a:t>
                          </a: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</a:rPr>
                            <a:t> </a:t>
                          </a:r>
                          <a:r>
                            <a:rPr lang="en-US" sz="1200" b="1" dirty="0">
                              <a:effectLst/>
                            </a:rPr>
                            <a:t>ΔY 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boresight Δ</a:t>
                          </a:r>
                          <a14:m>
                            <m:oMath xmlns:m="http://schemas.openxmlformats.org/officeDocument/2006/math"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𝛚</m:t>
                              </m:r>
                              <m:r>
                                <a:rPr lang="el-GR" sz="1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(˚)</m:t>
                              </m:r>
                            </m:oMath>
                          </a14:m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boresight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𝛗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 (˚)</m:t>
                              </m:r>
                            </m:oMath>
                          </a14:m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boresight Δ</a:t>
                          </a:r>
                          <a14:m>
                            <m:oMath xmlns:m="http://schemas.openxmlformats.org/officeDocument/2006/math"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𝛋</m:t>
                              </m:r>
                              <m:r>
                                <a:rPr lang="el-GR" sz="1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(˚)</m:t>
                              </m:r>
                            </m:oMath>
                          </a14:m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3482863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July 25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N/A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0.032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-0.146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178.46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1.22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</a:t>
                          </a:r>
                          <a:r>
                            <a:rPr lang="en-US" sz="1200" dirty="0" smtClean="0">
                              <a:effectLst/>
                            </a:rPr>
                            <a:t>90.78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303286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5782595"/>
                  </p:ext>
                </p:extLst>
              </p:nvPr>
            </p:nvGraphicFramePr>
            <p:xfrm>
              <a:off x="2224087" y="2103438"/>
              <a:ext cx="7543798" cy="19651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0406">
                      <a:extLst>
                        <a:ext uri="{9D8B030D-6E8A-4147-A177-3AD203B41FA5}">
                          <a16:colId xmlns:a16="http://schemas.microsoft.com/office/drawing/2014/main" val="3389421592"/>
                        </a:ext>
                      </a:extLst>
                    </a:gridCol>
                    <a:gridCol w="994814">
                      <a:extLst>
                        <a:ext uri="{9D8B030D-6E8A-4147-A177-3AD203B41FA5}">
                          <a16:colId xmlns:a16="http://schemas.microsoft.com/office/drawing/2014/main" val="3520264135"/>
                        </a:ext>
                      </a:extLst>
                    </a:gridCol>
                    <a:gridCol w="1013370">
                      <a:extLst>
                        <a:ext uri="{9D8B030D-6E8A-4147-A177-3AD203B41FA5}">
                          <a16:colId xmlns:a16="http://schemas.microsoft.com/office/drawing/2014/main" val="347797729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3159611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76614560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22366351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634879761"/>
                        </a:ext>
                      </a:extLst>
                    </a:gridCol>
                  </a:tblGrid>
                  <a:tr h="685799">
                    <a:tc gridSpan="7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Calibration Results for FLIR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-Thermal Sensor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6368565"/>
                      </a:ext>
                    </a:extLst>
                  </a:tr>
                  <a:tr h="9906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time delay </a:t>
                          </a:r>
                          <a:r>
                            <a:rPr lang="en-US" sz="1200" b="1" dirty="0" err="1">
                              <a:effectLst/>
                            </a:rPr>
                            <a:t>Δt</a:t>
                          </a:r>
                          <a:r>
                            <a:rPr lang="en-US" sz="1200" b="1" dirty="0">
                              <a:effectLst/>
                            </a:rPr>
                            <a:t> (</a:t>
                          </a:r>
                          <a:r>
                            <a:rPr lang="en-US" sz="1200" b="1" dirty="0" err="1">
                              <a:effectLst/>
                            </a:rPr>
                            <a:t>ms</a:t>
                          </a:r>
                          <a:r>
                            <a:rPr lang="en-US" sz="1200" b="1" dirty="0">
                              <a:effectLst/>
                            </a:rPr>
                            <a:t>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arm ΔX 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</a:t>
                          </a:r>
                          <a:r>
                            <a:rPr lang="en-US" sz="1200" b="1" dirty="0" smtClean="0">
                              <a:effectLst/>
                            </a:rPr>
                            <a:t>arm</a:t>
                          </a: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</a:rPr>
                            <a:t> </a:t>
                          </a:r>
                          <a:r>
                            <a:rPr lang="en-US" sz="1200" b="1" dirty="0">
                              <a:effectLst/>
                            </a:rPr>
                            <a:t>ΔY 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03409" t="-69939" r="-203409" b="-31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0565" t="-69939" r="-102260" b="-31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600565" t="-69939" r="-2260" b="-312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3482863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July 25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N/A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0.032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-0.146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178.46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1.22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</a:t>
                          </a:r>
                          <a:r>
                            <a:rPr lang="en-US" sz="1200" dirty="0" smtClean="0">
                              <a:effectLst/>
                            </a:rPr>
                            <a:t>90.78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303286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14687" y="2859087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763090"/>
              </p:ext>
            </p:extLst>
          </p:nvPr>
        </p:nvGraphicFramePr>
        <p:xfrm>
          <a:off x="2224087" y="4694109"/>
          <a:ext cx="7543798" cy="1162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4764">
                  <a:extLst>
                    <a:ext uri="{9D8B030D-6E8A-4147-A177-3AD203B41FA5}">
                      <a16:colId xmlns:a16="http://schemas.microsoft.com/office/drawing/2014/main" val="1094572495"/>
                    </a:ext>
                  </a:extLst>
                </a:gridCol>
                <a:gridCol w="2085028">
                  <a:extLst>
                    <a:ext uri="{9D8B030D-6E8A-4147-A177-3AD203B41FA5}">
                      <a16:colId xmlns:a16="http://schemas.microsoft.com/office/drawing/2014/main" val="4233100191"/>
                    </a:ext>
                  </a:extLst>
                </a:gridCol>
                <a:gridCol w="2309024">
                  <a:extLst>
                    <a:ext uri="{9D8B030D-6E8A-4147-A177-3AD203B41FA5}">
                      <a16:colId xmlns:a16="http://schemas.microsoft.com/office/drawing/2014/main" val="3649479932"/>
                    </a:ext>
                  </a:extLst>
                </a:gridCol>
                <a:gridCol w="1864982">
                  <a:extLst>
                    <a:ext uri="{9D8B030D-6E8A-4147-A177-3AD203B41FA5}">
                      <a16:colId xmlns:a16="http://schemas.microsoft.com/office/drawing/2014/main" val="522106311"/>
                    </a:ext>
                  </a:extLst>
                </a:gridCol>
              </a:tblGrid>
              <a:tr h="40020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Statistics on five check points on orthophoto for FLIR-Thermal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sensor*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669013"/>
                  </a:ext>
                </a:extLst>
              </a:tr>
              <a:tr h="3619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Mean-X/Y </a:t>
                      </a:r>
                      <a:r>
                        <a:rPr lang="en-US" sz="1200" b="1" dirty="0">
                          <a:effectLst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Standard Deviation- </a:t>
                      </a:r>
                      <a:r>
                        <a:rPr lang="en-US" sz="1200" b="1" dirty="0" smtClean="0">
                          <a:effectLst/>
                        </a:rPr>
                        <a:t>X/Y(m</a:t>
                      </a:r>
                      <a:r>
                        <a:rPr lang="en-US" sz="1200" b="1" dirty="0">
                          <a:effectLst/>
                        </a:rPr>
                        <a:t>)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RMSE- </a:t>
                      </a:r>
                      <a:r>
                        <a:rPr lang="en-US" sz="1200" b="1" dirty="0" smtClean="0">
                          <a:effectLst/>
                        </a:rPr>
                        <a:t>X/Y </a:t>
                      </a:r>
                      <a:r>
                        <a:rPr lang="en-US" sz="1200" b="1" dirty="0">
                          <a:effectLst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7156104"/>
                  </a:ext>
                </a:extLst>
              </a:tr>
              <a:tr h="400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July 25</a:t>
                      </a:r>
                      <a:r>
                        <a:rPr lang="en-US" sz="1200" baseline="30000" dirty="0">
                          <a:effectLst/>
                        </a:rPr>
                        <a:t>th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0721988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 bwMode="auto">
          <a:xfrm>
            <a:off x="1770038" y="6253345"/>
            <a:ext cx="8451895" cy="457200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* Check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targets could not be identified in the generated </a:t>
            </a:r>
            <a:r>
              <a:rPr kumimoji="0" lang="en-US" sz="2000" b="1" i="0" u="none" strike="noStrike" cap="none" normalizeH="0" dirty="0" err="1" smtClean="0">
                <a:ln>
                  <a:noFill/>
                </a:ln>
                <a:effectLst/>
                <a:latin typeface="Arial" charset="0"/>
              </a:rPr>
              <a:t>orthophoto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. </a:t>
            </a: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0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69" y="2183048"/>
            <a:ext cx="10076688" cy="3358896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6BAA2187-27DD-4A40-AB96-CF8EED25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63" y="157163"/>
            <a:ext cx="12835101" cy="839788"/>
          </a:xfrm>
        </p:spPr>
        <p:txBody>
          <a:bodyPr/>
          <a:lstStyle/>
          <a:p>
            <a:r>
              <a:rPr lang="en-US" altLang="zh-CN" sz="3968" dirty="0" smtClean="0"/>
              <a:t>Results: Without Considering Time Delay</a:t>
            </a:r>
            <a:endParaRPr lang="zh-CN" altLang="en-US" sz="3968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23887" y="1332323"/>
            <a:ext cx="10968959" cy="467219"/>
          </a:xfrm>
        </p:spPr>
        <p:txBody>
          <a:bodyPr/>
          <a:lstStyle/>
          <a:p>
            <a:r>
              <a:rPr lang="en-US" sz="1800" b="0" dirty="0" smtClean="0"/>
              <a:t>July 25</a:t>
            </a:r>
            <a:r>
              <a:rPr lang="en-US" sz="1800" b="0" baseline="30000" dirty="0" smtClean="0"/>
              <a:t>th</a:t>
            </a:r>
            <a:r>
              <a:rPr lang="en-US" sz="1800" b="0" dirty="0" smtClean="0"/>
              <a:t> Thermal Dataset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105091"/>
              </p:ext>
            </p:extLst>
          </p:nvPr>
        </p:nvGraphicFramePr>
        <p:xfrm>
          <a:off x="3935411" y="6142037"/>
          <a:ext cx="5562600" cy="917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Original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67224" y="5550754"/>
            <a:ext cx="449897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Generated </a:t>
            </a:r>
            <a:r>
              <a:rPr lang="en-US" dirty="0"/>
              <a:t>o</a:t>
            </a:r>
            <a:r>
              <a:rPr lang="en-US" dirty="0" smtClean="0"/>
              <a:t>rthophoto with 1cm resolution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23" dirty="0">
                    <a:solidFill>
                      <a:srgbClr val="FF0000"/>
                    </a:solidFill>
                  </a:rPr>
                  <a:t>GSD </a:t>
                </a:r>
                <a14:m>
                  <m:oMath xmlns:m="http://schemas.openxmlformats.org/officeDocument/2006/math">
                    <m:r>
                      <a:rPr lang="en-US" sz="1323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323" dirty="0"/>
                  <a:t> 0.03 m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blipFill>
                <a:blip r:embed="rId3"/>
                <a:stretch>
                  <a:fillRect l="-615" t="-869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 bwMode="auto">
          <a:xfrm>
            <a:off x="2909887" y="7059810"/>
            <a:ext cx="8451895" cy="457200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* Check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targets could not be identified in the generated </a:t>
            </a:r>
            <a:r>
              <a:rPr kumimoji="0" lang="en-US" sz="2000" b="1" i="0" u="none" strike="noStrike" cap="none" normalizeH="0" dirty="0" err="1" smtClean="0">
                <a:ln>
                  <a:noFill/>
                </a:ln>
                <a:effectLst/>
                <a:latin typeface="Arial" charset="0"/>
              </a:rPr>
              <a:t>orthophoto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. </a:t>
            </a: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2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Results: Thermal Camera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8641" y="1244292"/>
            <a:ext cx="10968959" cy="859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11079" indent="-311079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177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04" indent="-259232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100000"/>
              <a:buFont typeface="Arial" pitchFamily="34" charset="0"/>
              <a:buChar char="−"/>
              <a:defRPr sz="1996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162" indent="-466618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1814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701" indent="-207386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633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473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8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281245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6pPr>
            <a:lvl7pPr marL="2696017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7pPr>
            <a:lvl8pPr marL="3110789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8pPr>
            <a:lvl9pPr marL="3525561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kern="0" dirty="0" smtClean="0"/>
              <a:t>Ground </a:t>
            </a:r>
            <a:r>
              <a:rPr lang="en-US" sz="1800" b="0" kern="0" dirty="0"/>
              <a:t>targets are considers as tie points.</a:t>
            </a:r>
          </a:p>
          <a:p>
            <a:r>
              <a:rPr lang="en-US" sz="1800" b="0" kern="0" dirty="0"/>
              <a:t>Estimated system parameters: </a:t>
            </a:r>
            <a:r>
              <a:rPr lang="en-US" sz="1800" b="0" kern="0" dirty="0">
                <a:solidFill>
                  <a:srgbClr val="FF0000"/>
                </a:solidFill>
              </a:rPr>
              <a:t>boresight angles</a:t>
            </a:r>
            <a:r>
              <a:rPr lang="en-US" sz="1800" b="0" kern="0" dirty="0"/>
              <a:t>,</a:t>
            </a:r>
            <a:r>
              <a:rPr lang="en-US" sz="1800" b="0" kern="0" dirty="0">
                <a:solidFill>
                  <a:srgbClr val="FF0000"/>
                </a:solidFill>
              </a:rPr>
              <a:t> </a:t>
            </a:r>
            <a:r>
              <a:rPr lang="en-US" sz="1800" b="0" kern="0" dirty="0" smtClean="0">
                <a:solidFill>
                  <a:srgbClr val="FF0000"/>
                </a:solidFill>
              </a:rPr>
              <a:t>lever arm, time </a:t>
            </a:r>
            <a:r>
              <a:rPr lang="en-US" sz="1800" b="0" kern="0" dirty="0">
                <a:solidFill>
                  <a:srgbClr val="FF0000"/>
                </a:solidFill>
              </a:rPr>
              <a:t>delay</a:t>
            </a:r>
            <a:endParaRPr lang="en-US" sz="1800" b="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3899150"/>
                  </p:ext>
                </p:extLst>
              </p:nvPr>
            </p:nvGraphicFramePr>
            <p:xfrm>
              <a:off x="2224087" y="2103438"/>
              <a:ext cx="7543798" cy="22539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0406">
                      <a:extLst>
                        <a:ext uri="{9D8B030D-6E8A-4147-A177-3AD203B41FA5}">
                          <a16:colId xmlns:a16="http://schemas.microsoft.com/office/drawing/2014/main" val="3389421592"/>
                        </a:ext>
                      </a:extLst>
                    </a:gridCol>
                    <a:gridCol w="994814">
                      <a:extLst>
                        <a:ext uri="{9D8B030D-6E8A-4147-A177-3AD203B41FA5}">
                          <a16:colId xmlns:a16="http://schemas.microsoft.com/office/drawing/2014/main" val="3520264135"/>
                        </a:ext>
                      </a:extLst>
                    </a:gridCol>
                    <a:gridCol w="1013370">
                      <a:extLst>
                        <a:ext uri="{9D8B030D-6E8A-4147-A177-3AD203B41FA5}">
                          <a16:colId xmlns:a16="http://schemas.microsoft.com/office/drawing/2014/main" val="347797729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3159611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76614560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22366351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634879761"/>
                        </a:ext>
                      </a:extLst>
                    </a:gridCol>
                  </a:tblGrid>
                  <a:tr h="685799">
                    <a:tc gridSpan="7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Calibration Results for FLIR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-Thermal Sensor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6368565"/>
                      </a:ext>
                    </a:extLst>
                  </a:tr>
                  <a:tr h="9906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time delay </a:t>
                          </a:r>
                          <a:r>
                            <a:rPr lang="en-US" sz="1200" b="1" dirty="0" err="1">
                              <a:effectLst/>
                            </a:rPr>
                            <a:t>Δt</a:t>
                          </a:r>
                          <a:r>
                            <a:rPr lang="en-US" sz="1200" b="1" dirty="0">
                              <a:effectLst/>
                            </a:rPr>
                            <a:t> (</a:t>
                          </a:r>
                          <a:r>
                            <a:rPr lang="en-US" sz="1200" b="1" dirty="0" err="1">
                              <a:effectLst/>
                            </a:rPr>
                            <a:t>ms</a:t>
                          </a:r>
                          <a:r>
                            <a:rPr lang="en-US" sz="1200" b="1" dirty="0">
                              <a:effectLst/>
                            </a:rPr>
                            <a:t>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lever arm ΔX (m)</a:t>
                          </a:r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arm </a:t>
                          </a:r>
                          <a:endParaRPr lang="en-US" sz="1200" b="1" dirty="0" smtClean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</a:rPr>
                            <a:t>ΔY </a:t>
                          </a:r>
                          <a:r>
                            <a:rPr lang="en-US" sz="1200" b="1" dirty="0">
                              <a:effectLst/>
                            </a:rPr>
                            <a:t>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boresight Δ</a:t>
                          </a:r>
                          <a14:m>
                            <m:oMath xmlns:m="http://schemas.openxmlformats.org/officeDocument/2006/math"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𝛚</m:t>
                              </m:r>
                              <m:r>
                                <a:rPr lang="el-GR" sz="1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(˚)</m:t>
                              </m:r>
                            </m:oMath>
                          </a14:m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boresight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𝛗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 (˚)</m:t>
                              </m:r>
                            </m:oMath>
                          </a14:m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boresight Δ</a:t>
                          </a:r>
                          <a14:m>
                            <m:oMath xmlns:m="http://schemas.openxmlformats.org/officeDocument/2006/math"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𝛋</m:t>
                              </m:r>
                              <m:r>
                                <a:rPr lang="el-GR" sz="1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(˚)</m:t>
                              </m:r>
                            </m:oMath>
                          </a14:m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3482863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July 25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-267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0.115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-0.033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178.54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-0.53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-90.82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30328628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Sept 14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-260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0.094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-0.032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178.51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-0.66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-90.50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066849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3899150"/>
                  </p:ext>
                </p:extLst>
              </p:nvPr>
            </p:nvGraphicFramePr>
            <p:xfrm>
              <a:off x="2224087" y="2103438"/>
              <a:ext cx="7543798" cy="22539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0406">
                      <a:extLst>
                        <a:ext uri="{9D8B030D-6E8A-4147-A177-3AD203B41FA5}">
                          <a16:colId xmlns:a16="http://schemas.microsoft.com/office/drawing/2014/main" val="3389421592"/>
                        </a:ext>
                      </a:extLst>
                    </a:gridCol>
                    <a:gridCol w="994814">
                      <a:extLst>
                        <a:ext uri="{9D8B030D-6E8A-4147-A177-3AD203B41FA5}">
                          <a16:colId xmlns:a16="http://schemas.microsoft.com/office/drawing/2014/main" val="3520264135"/>
                        </a:ext>
                      </a:extLst>
                    </a:gridCol>
                    <a:gridCol w="1013370">
                      <a:extLst>
                        <a:ext uri="{9D8B030D-6E8A-4147-A177-3AD203B41FA5}">
                          <a16:colId xmlns:a16="http://schemas.microsoft.com/office/drawing/2014/main" val="347797729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3159611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76614560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22366351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634879761"/>
                        </a:ext>
                      </a:extLst>
                    </a:gridCol>
                  </a:tblGrid>
                  <a:tr h="685799">
                    <a:tc gridSpan="7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Calibration Results for FLIR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-Thermal Sensor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6368565"/>
                      </a:ext>
                    </a:extLst>
                  </a:tr>
                  <a:tr h="9906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time delay </a:t>
                          </a:r>
                          <a:r>
                            <a:rPr lang="en-US" sz="1200" b="1" dirty="0" err="1">
                              <a:effectLst/>
                            </a:rPr>
                            <a:t>Δt</a:t>
                          </a:r>
                          <a:r>
                            <a:rPr lang="en-US" sz="1200" b="1" dirty="0">
                              <a:effectLst/>
                            </a:rPr>
                            <a:t> (</a:t>
                          </a:r>
                          <a:r>
                            <a:rPr lang="en-US" sz="1200" b="1" dirty="0" err="1">
                              <a:effectLst/>
                            </a:rPr>
                            <a:t>ms</a:t>
                          </a:r>
                          <a:r>
                            <a:rPr lang="en-US" sz="1200" b="1" dirty="0">
                              <a:effectLst/>
                            </a:rPr>
                            <a:t>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lever arm ΔX (m)</a:t>
                          </a:r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arm </a:t>
                          </a:r>
                          <a:endParaRPr lang="en-US" sz="1200" b="1" dirty="0" smtClean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</a:rPr>
                            <a:t>ΔY </a:t>
                          </a:r>
                          <a:r>
                            <a:rPr lang="en-US" sz="1200" b="1" dirty="0">
                              <a:effectLst/>
                            </a:rPr>
                            <a:t>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03409" t="-70370" r="-203409" b="-61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0565" t="-70370" r="-102260" b="-61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600565" t="-70370" r="-2260" b="-61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3482863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July 25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-267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0.115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-0.033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178.54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-0.53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-90.82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30328628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Sept 14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-260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0.094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-0.032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178.51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-0.66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-90.50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066849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14687" y="2859087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537503"/>
              </p:ext>
            </p:extLst>
          </p:nvPr>
        </p:nvGraphicFramePr>
        <p:xfrm>
          <a:off x="2224087" y="4694109"/>
          <a:ext cx="7543798" cy="1562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4764">
                  <a:extLst>
                    <a:ext uri="{9D8B030D-6E8A-4147-A177-3AD203B41FA5}">
                      <a16:colId xmlns:a16="http://schemas.microsoft.com/office/drawing/2014/main" val="1094572495"/>
                    </a:ext>
                  </a:extLst>
                </a:gridCol>
                <a:gridCol w="2085028">
                  <a:extLst>
                    <a:ext uri="{9D8B030D-6E8A-4147-A177-3AD203B41FA5}">
                      <a16:colId xmlns:a16="http://schemas.microsoft.com/office/drawing/2014/main" val="4233100191"/>
                    </a:ext>
                  </a:extLst>
                </a:gridCol>
                <a:gridCol w="2309024">
                  <a:extLst>
                    <a:ext uri="{9D8B030D-6E8A-4147-A177-3AD203B41FA5}">
                      <a16:colId xmlns:a16="http://schemas.microsoft.com/office/drawing/2014/main" val="3649479932"/>
                    </a:ext>
                  </a:extLst>
                </a:gridCol>
                <a:gridCol w="1864982">
                  <a:extLst>
                    <a:ext uri="{9D8B030D-6E8A-4147-A177-3AD203B41FA5}">
                      <a16:colId xmlns:a16="http://schemas.microsoft.com/office/drawing/2014/main" val="522106311"/>
                    </a:ext>
                  </a:extLst>
                </a:gridCol>
              </a:tblGrid>
              <a:tr h="40020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Statistics on five check points on orthophoto for FLIR-thermal sensor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669013"/>
                  </a:ext>
                </a:extLst>
              </a:tr>
              <a:tr h="3619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Mean-X/Y </a:t>
                      </a:r>
                      <a:r>
                        <a:rPr lang="en-US" sz="1200" b="1" dirty="0">
                          <a:effectLst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Standard Deviation- </a:t>
                      </a:r>
                      <a:r>
                        <a:rPr lang="en-US" sz="1200" b="1" dirty="0" smtClean="0">
                          <a:effectLst/>
                        </a:rPr>
                        <a:t>X/Y </a:t>
                      </a:r>
                      <a:r>
                        <a:rPr lang="en-US" sz="1200" b="1" dirty="0">
                          <a:effectLst/>
                        </a:rPr>
                        <a:t>(m)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RMSE- </a:t>
                      </a:r>
                      <a:r>
                        <a:rPr lang="en-US" sz="1200" b="1" dirty="0" smtClean="0">
                          <a:effectLst/>
                        </a:rPr>
                        <a:t>X/Y </a:t>
                      </a:r>
                      <a:r>
                        <a:rPr lang="en-US" sz="1200" b="1" dirty="0">
                          <a:effectLst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7156104"/>
                  </a:ext>
                </a:extLst>
              </a:tr>
              <a:tr h="400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July 25</a:t>
                      </a:r>
                      <a:r>
                        <a:rPr lang="en-US" sz="1200" baseline="30000">
                          <a:effectLst/>
                        </a:rPr>
                        <a:t>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-0.03/ -0.07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±</a:t>
                      </a:r>
                      <a:r>
                        <a:rPr lang="en-US" sz="1200" dirty="0" smtClean="0">
                          <a:effectLst/>
                        </a:rPr>
                        <a:t>0.08/ 0.02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0.08/ 0.08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0721988"/>
                  </a:ext>
                </a:extLst>
              </a:tr>
              <a:tr h="400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Sept 14</a:t>
                      </a:r>
                      <a:r>
                        <a:rPr lang="en-US" sz="1200" baseline="30000" dirty="0">
                          <a:effectLst/>
                        </a:rPr>
                        <a:t>th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-0.05/ -0.03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±</a:t>
                      </a:r>
                      <a:r>
                        <a:rPr lang="en-US" sz="1200" dirty="0" smtClean="0">
                          <a:effectLst/>
                        </a:rPr>
                        <a:t>0.06/ 0.02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0.06/ 0.04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9782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41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76929" y="2182568"/>
            <a:ext cx="10079567" cy="3359856"/>
            <a:chOff x="1521120" y="1979989"/>
            <a:chExt cx="9144000" cy="30480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120" y="1979989"/>
              <a:ext cx="9144000" cy="3048003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088749" y="3124236"/>
              <a:ext cx="7516083" cy="363567"/>
              <a:chOff x="2088749" y="2978580"/>
              <a:chExt cx="7516083" cy="363567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2088749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868613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648477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7460608" y="2978580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9217971" y="2978705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82482" y="1454684"/>
                <a:ext cx="2294205" cy="8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𝑆𝑡𝑎𝑡𝑖𝑠𝑡𝑖𝑐𝑠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𝑚𝑒𝑡𝑒𝑟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𝑆𝑡𝑎𝑡𝑖𝑠𝑡𝑖𝑐𝑠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𝑚𝑒𝑡𝑒𝑟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482" y="1454684"/>
                <a:ext cx="2294205" cy="8652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标题 1">
            <a:extLst>
              <a:ext uri="{FF2B5EF4-FFF2-40B4-BE49-F238E27FC236}">
                <a16:creationId xmlns:a16="http://schemas.microsoft.com/office/drawing/2014/main" id="{6BAA2187-27DD-4A40-AB96-CF8EED25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63" y="157163"/>
            <a:ext cx="12835101" cy="839788"/>
          </a:xfrm>
        </p:spPr>
        <p:txBody>
          <a:bodyPr/>
          <a:lstStyle/>
          <a:p>
            <a:r>
              <a:rPr lang="en-US" altLang="zh-CN" sz="3968" dirty="0" smtClean="0">
                <a:solidFill>
                  <a:schemeClr val="bg1"/>
                </a:solidFill>
              </a:rPr>
              <a:t>Results: July 25</a:t>
            </a:r>
            <a:r>
              <a:rPr lang="en-US" altLang="zh-CN" sz="3968" baseline="30000" dirty="0" smtClean="0">
                <a:solidFill>
                  <a:schemeClr val="bg1"/>
                </a:solidFill>
              </a:rPr>
              <a:t>th</a:t>
            </a:r>
            <a:r>
              <a:rPr lang="en-US" altLang="zh-CN" sz="3968" dirty="0" smtClean="0">
                <a:solidFill>
                  <a:schemeClr val="bg1"/>
                </a:solidFill>
              </a:rPr>
              <a:t> Thermal Dataset</a:t>
            </a:r>
            <a:endParaRPr lang="zh-CN" altLang="en-US" sz="3968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23" dirty="0">
                    <a:solidFill>
                      <a:srgbClr val="FF0000"/>
                    </a:solidFill>
                  </a:rPr>
                  <a:t>GSD </a:t>
                </a:r>
                <a14:m>
                  <m:oMath xmlns:m="http://schemas.openxmlformats.org/officeDocument/2006/math">
                    <m:r>
                      <a:rPr lang="en-US" sz="1323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323" dirty="0"/>
                  <a:t> 0.03 m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blipFill>
                <a:blip r:embed="rId4"/>
                <a:stretch>
                  <a:fillRect l="-615" t="-869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05507" y="5654265"/>
            <a:ext cx="2974643" cy="28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dirty="0">
                <a:solidFill>
                  <a:srgbClr val="FF0000"/>
                </a:solidFill>
              </a:rPr>
              <a:t>Red</a:t>
            </a:r>
            <a:r>
              <a:rPr lang="en-US" sz="1323" dirty="0"/>
              <a:t> boxes show the targets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942206" y="1455472"/>
                <a:ext cx="2208501" cy="8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−0.03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±0.08 (0.08)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0.07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0. 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02 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08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206" y="1455472"/>
                <a:ext cx="2208501" cy="865237"/>
              </a:xfrm>
              <a:prstGeom prst="rect">
                <a:avLst/>
              </a:prstGeom>
              <a:blipFill>
                <a:blip r:embed="rId5"/>
                <a:stretch>
                  <a:fillRect r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4467224" y="5550754"/>
            <a:ext cx="449897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Generated </a:t>
            </a:r>
            <a:r>
              <a:rPr lang="en-US" dirty="0"/>
              <a:t>o</a:t>
            </a:r>
            <a:r>
              <a:rPr lang="en-US" dirty="0" smtClean="0"/>
              <a:t>rthophoto with 1cm resolution </a:t>
            </a:r>
            <a:endParaRPr lang="en-US" dirty="0"/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58986"/>
              </p:ext>
            </p:extLst>
          </p:nvPr>
        </p:nvGraphicFramePr>
        <p:xfrm>
          <a:off x="3935411" y="6142037"/>
          <a:ext cx="5562600" cy="113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Original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Time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  <p:grpSp>
        <p:nvGrpSpPr>
          <p:cNvPr id="50" name="Group 49"/>
          <p:cNvGrpSpPr/>
          <p:nvPr/>
        </p:nvGrpSpPr>
        <p:grpSpPr>
          <a:xfrm>
            <a:off x="1679808" y="2192029"/>
            <a:ext cx="10076688" cy="3358896"/>
            <a:chOff x="1679808" y="2192029"/>
            <a:chExt cx="10076688" cy="335889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808" y="2192029"/>
              <a:ext cx="10076688" cy="3358896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2302635" y="3443891"/>
              <a:ext cx="8285090" cy="400765"/>
              <a:chOff x="2302635" y="3443891"/>
              <a:chExt cx="8285090" cy="400765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2302635" y="3445134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4264606" y="3445134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6226576" y="3445134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8224115" y="3443891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10161282" y="3444029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951350" y="1454309"/>
                <a:ext cx="2362200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−0.01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 (0.02)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0.01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±0.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(0.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350" y="1454309"/>
                <a:ext cx="2362200" cy="607602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549225"/>
              </p:ext>
            </p:extLst>
          </p:nvPr>
        </p:nvGraphicFramePr>
        <p:xfrm>
          <a:off x="3942206" y="6142037"/>
          <a:ext cx="5562600" cy="113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Time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7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09004" y="1454684"/>
                <a:ext cx="2362200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−0.05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±0.06 (0.06)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0.03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±0.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(0.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004" y="1454684"/>
                <a:ext cx="2362200" cy="607602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82482" y="1454684"/>
                <a:ext cx="2294205" cy="8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𝑆𝑡𝑎𝑡𝑖𝑠𝑡𝑖𝑐𝑠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𝑚𝑒𝑡𝑒𝑟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𝑆𝑡𝑎𝑡𝑖𝑠𝑡𝑖𝑐𝑠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𝑚𝑒𝑡𝑒𝑟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482" y="1454684"/>
                <a:ext cx="2294205" cy="8652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23" dirty="0">
                    <a:solidFill>
                      <a:srgbClr val="FF0000"/>
                    </a:solidFill>
                  </a:rPr>
                  <a:t>GSD </a:t>
                </a:r>
                <a14:m>
                  <m:oMath xmlns:m="http://schemas.openxmlformats.org/officeDocument/2006/math">
                    <m:r>
                      <a:rPr lang="en-US" sz="1323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323" dirty="0"/>
                  <a:t> 0.03 m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blipFill>
                <a:blip r:embed="rId4"/>
                <a:stretch>
                  <a:fillRect l="-615" t="-869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05507" y="5654265"/>
            <a:ext cx="2974643" cy="28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dirty="0">
                <a:solidFill>
                  <a:srgbClr val="FF0000"/>
                </a:solidFill>
              </a:rPr>
              <a:t>Red</a:t>
            </a:r>
            <a:r>
              <a:rPr lang="en-US" sz="1323" dirty="0"/>
              <a:t> boxes show the targets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76929" y="2182568"/>
            <a:ext cx="10079567" cy="3266526"/>
            <a:chOff x="1676929" y="2182568"/>
            <a:chExt cx="10079567" cy="326652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929" y="2182568"/>
              <a:ext cx="10079567" cy="3266526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2376487" y="3779837"/>
              <a:ext cx="8534400" cy="400765"/>
              <a:chOff x="1931707" y="2978580"/>
              <a:chExt cx="7742252" cy="363567"/>
            </a:xfrm>
          </p:grpSpPr>
          <p:sp>
            <p:nvSpPr>
              <p:cNvPr id="29" name="Rectangle 28"/>
              <p:cNvSpPr/>
              <p:nvPr/>
            </p:nvSpPr>
            <p:spPr bwMode="auto">
              <a:xfrm>
                <a:off x="1931707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798143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5595451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7392760" y="2978580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9287098" y="2978705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4467224" y="5550754"/>
            <a:ext cx="449897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Generated </a:t>
            </a:r>
            <a:r>
              <a:rPr lang="en-US" dirty="0"/>
              <a:t>o</a:t>
            </a:r>
            <a:r>
              <a:rPr lang="en-US" dirty="0" smtClean="0"/>
              <a:t>rthophoto with 1cm resolution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Results:  September 14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 Thermal </a:t>
            </a:r>
            <a:r>
              <a:rPr lang="en-US" altLang="zh-CN" dirty="0" smtClean="0">
                <a:solidFill>
                  <a:schemeClr val="bg1"/>
                </a:solidFill>
              </a:rPr>
              <a:t>Dataset</a:t>
            </a:r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9712"/>
              </p:ext>
            </p:extLst>
          </p:nvPr>
        </p:nvGraphicFramePr>
        <p:xfrm>
          <a:off x="3935411" y="6142037"/>
          <a:ext cx="5562600" cy="113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Original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Time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679808" y="2195172"/>
            <a:ext cx="10076688" cy="3265594"/>
            <a:chOff x="1679808" y="2195172"/>
            <a:chExt cx="10076688" cy="326559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808" y="2195172"/>
              <a:ext cx="10076688" cy="3265594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2376487" y="3779837"/>
              <a:ext cx="8534400" cy="400765"/>
              <a:chOff x="1931707" y="2978580"/>
              <a:chExt cx="7742252" cy="363567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1931707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798143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5595451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7392760" y="2978580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9287098" y="2978705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909004" y="1453512"/>
                <a:ext cx="2362200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−0.03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±0.02 (0.04)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0.02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±0.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(0.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004" y="1453512"/>
                <a:ext cx="2362200" cy="607602"/>
              </a:xfrm>
              <a:prstGeom prst="rect">
                <a:avLst/>
              </a:prstGeom>
              <a:blipFill>
                <a:blip r:embed="rId7"/>
                <a:stretch>
                  <a:fillRect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671650"/>
              </p:ext>
            </p:extLst>
          </p:nvPr>
        </p:nvGraphicFramePr>
        <p:xfrm>
          <a:off x="3935411" y="6142037"/>
          <a:ext cx="5562600" cy="113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Time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28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Results: RGB Camera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8641" y="1244292"/>
            <a:ext cx="10968959" cy="859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11079" indent="-311079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177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04" indent="-259232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100000"/>
              <a:buFont typeface="Arial" pitchFamily="34" charset="0"/>
              <a:buChar char="−"/>
              <a:defRPr sz="1996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162" indent="-466618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1814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701" indent="-207386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633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473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8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281245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6pPr>
            <a:lvl7pPr marL="2696017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7pPr>
            <a:lvl8pPr marL="3110789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8pPr>
            <a:lvl9pPr marL="3525561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kern="0" dirty="0" smtClean="0"/>
              <a:t>Ground </a:t>
            </a:r>
            <a:r>
              <a:rPr lang="en-US" sz="1800" b="0" kern="0" dirty="0"/>
              <a:t>targets are considers as tie points.</a:t>
            </a:r>
          </a:p>
          <a:p>
            <a:r>
              <a:rPr lang="en-US" sz="1800" b="0" kern="0" dirty="0"/>
              <a:t>Estimated system parameters: </a:t>
            </a:r>
            <a:r>
              <a:rPr lang="en-US" sz="1800" b="0" kern="0" dirty="0">
                <a:solidFill>
                  <a:srgbClr val="FF0000"/>
                </a:solidFill>
              </a:rPr>
              <a:t>boresight angles</a:t>
            </a:r>
            <a:r>
              <a:rPr lang="en-US" sz="1800" b="0" kern="0" dirty="0"/>
              <a:t>,</a:t>
            </a:r>
            <a:r>
              <a:rPr lang="en-US" sz="1800" b="0" kern="0" dirty="0">
                <a:solidFill>
                  <a:srgbClr val="FF0000"/>
                </a:solidFill>
              </a:rPr>
              <a:t> </a:t>
            </a:r>
            <a:r>
              <a:rPr lang="en-US" sz="1800" b="0" kern="0" dirty="0" smtClean="0">
                <a:solidFill>
                  <a:srgbClr val="FF0000"/>
                </a:solidFill>
              </a:rPr>
              <a:t>lever arm</a:t>
            </a:r>
            <a:endParaRPr lang="en-US" sz="1800" b="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3284808"/>
                  </p:ext>
                </p:extLst>
              </p:nvPr>
            </p:nvGraphicFramePr>
            <p:xfrm>
              <a:off x="2224087" y="2103438"/>
              <a:ext cx="7543798" cy="19651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0406">
                      <a:extLst>
                        <a:ext uri="{9D8B030D-6E8A-4147-A177-3AD203B41FA5}">
                          <a16:colId xmlns:a16="http://schemas.microsoft.com/office/drawing/2014/main" val="3389421592"/>
                        </a:ext>
                      </a:extLst>
                    </a:gridCol>
                    <a:gridCol w="994814">
                      <a:extLst>
                        <a:ext uri="{9D8B030D-6E8A-4147-A177-3AD203B41FA5}">
                          <a16:colId xmlns:a16="http://schemas.microsoft.com/office/drawing/2014/main" val="3520264135"/>
                        </a:ext>
                      </a:extLst>
                    </a:gridCol>
                    <a:gridCol w="1013370">
                      <a:extLst>
                        <a:ext uri="{9D8B030D-6E8A-4147-A177-3AD203B41FA5}">
                          <a16:colId xmlns:a16="http://schemas.microsoft.com/office/drawing/2014/main" val="347797729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3159611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76614560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22366351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634879761"/>
                        </a:ext>
                      </a:extLst>
                    </a:gridCol>
                  </a:tblGrid>
                  <a:tr h="685799">
                    <a:tc gridSpan="7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Calibration Results for FLIR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-RGB Sensor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6368565"/>
                      </a:ext>
                    </a:extLst>
                  </a:tr>
                  <a:tr h="9906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time delay </a:t>
                          </a:r>
                          <a:r>
                            <a:rPr lang="en-US" sz="1200" b="1" dirty="0" err="1">
                              <a:effectLst/>
                            </a:rPr>
                            <a:t>Δt</a:t>
                          </a:r>
                          <a:r>
                            <a:rPr lang="en-US" sz="1200" b="1" dirty="0">
                              <a:effectLst/>
                            </a:rPr>
                            <a:t> (</a:t>
                          </a:r>
                          <a:r>
                            <a:rPr lang="en-US" sz="1200" b="1" dirty="0" err="1">
                              <a:effectLst/>
                            </a:rPr>
                            <a:t>ms</a:t>
                          </a:r>
                          <a:r>
                            <a:rPr lang="en-US" sz="1200" b="1" dirty="0">
                              <a:effectLst/>
                            </a:rPr>
                            <a:t>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lever arm ΔX (m)</a:t>
                          </a:r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arm </a:t>
                          </a:r>
                          <a:endParaRPr lang="en-US" sz="1200" b="1" dirty="0" smtClean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</a:rPr>
                            <a:t>ΔY </a:t>
                          </a:r>
                          <a:r>
                            <a:rPr lang="en-US" sz="1200" b="1" dirty="0">
                              <a:effectLst/>
                            </a:rPr>
                            <a:t>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boresight Δ</a:t>
                          </a:r>
                          <a14:m>
                            <m:oMath xmlns:m="http://schemas.openxmlformats.org/officeDocument/2006/math"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𝛚</m:t>
                              </m:r>
                              <m:r>
                                <a:rPr lang="el-GR" sz="1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(˚)</m:t>
                              </m:r>
                            </m:oMath>
                          </a14:m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boresight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𝛗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 (˚)</m:t>
                              </m:r>
                            </m:oMath>
                          </a14:m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boresight Δ</a:t>
                          </a:r>
                          <a14:m>
                            <m:oMath xmlns:m="http://schemas.openxmlformats.org/officeDocument/2006/math"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𝛋</m:t>
                              </m:r>
                              <m:r>
                                <a:rPr lang="el-GR" sz="1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(˚)</m:t>
                              </m:r>
                            </m:oMath>
                          </a14:m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3482863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July 25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N/A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0.12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</a:t>
                          </a:r>
                          <a:r>
                            <a:rPr lang="en-US" sz="1200" dirty="0" smtClean="0">
                              <a:effectLst/>
                            </a:rPr>
                            <a:t>0.06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178.43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1.65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</a:t>
                          </a:r>
                          <a:r>
                            <a:rPr lang="en-US" sz="1200" dirty="0" smtClean="0">
                              <a:effectLst/>
                            </a:rPr>
                            <a:t>91.08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303286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3284808"/>
                  </p:ext>
                </p:extLst>
              </p:nvPr>
            </p:nvGraphicFramePr>
            <p:xfrm>
              <a:off x="2224087" y="2103438"/>
              <a:ext cx="7543798" cy="19651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0406">
                      <a:extLst>
                        <a:ext uri="{9D8B030D-6E8A-4147-A177-3AD203B41FA5}">
                          <a16:colId xmlns:a16="http://schemas.microsoft.com/office/drawing/2014/main" val="3389421592"/>
                        </a:ext>
                      </a:extLst>
                    </a:gridCol>
                    <a:gridCol w="994814">
                      <a:extLst>
                        <a:ext uri="{9D8B030D-6E8A-4147-A177-3AD203B41FA5}">
                          <a16:colId xmlns:a16="http://schemas.microsoft.com/office/drawing/2014/main" val="3520264135"/>
                        </a:ext>
                      </a:extLst>
                    </a:gridCol>
                    <a:gridCol w="1013370">
                      <a:extLst>
                        <a:ext uri="{9D8B030D-6E8A-4147-A177-3AD203B41FA5}">
                          <a16:colId xmlns:a16="http://schemas.microsoft.com/office/drawing/2014/main" val="347797729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3159611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76614560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22366351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634879761"/>
                        </a:ext>
                      </a:extLst>
                    </a:gridCol>
                  </a:tblGrid>
                  <a:tr h="685799">
                    <a:tc gridSpan="7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Calibration Results for </a:t>
                          </a: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FLIR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-RGB 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Sensor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6368565"/>
                      </a:ext>
                    </a:extLst>
                  </a:tr>
                  <a:tr h="9906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time delay </a:t>
                          </a:r>
                          <a:r>
                            <a:rPr lang="en-US" sz="1200" b="1" dirty="0" err="1">
                              <a:effectLst/>
                            </a:rPr>
                            <a:t>Δt</a:t>
                          </a:r>
                          <a:r>
                            <a:rPr lang="en-US" sz="1200" b="1" dirty="0">
                              <a:effectLst/>
                            </a:rPr>
                            <a:t> (</a:t>
                          </a:r>
                          <a:r>
                            <a:rPr lang="en-US" sz="1200" b="1" dirty="0" err="1">
                              <a:effectLst/>
                            </a:rPr>
                            <a:t>ms</a:t>
                          </a:r>
                          <a:r>
                            <a:rPr lang="en-US" sz="1200" b="1" dirty="0">
                              <a:effectLst/>
                            </a:rPr>
                            <a:t>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lever arm ΔX (m)</a:t>
                          </a:r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arm </a:t>
                          </a:r>
                          <a:endParaRPr lang="en-US" sz="1200" b="1" dirty="0" smtClean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</a:rPr>
                            <a:t>ΔY </a:t>
                          </a:r>
                          <a:r>
                            <a:rPr lang="en-US" sz="1200" b="1" dirty="0">
                              <a:effectLst/>
                            </a:rPr>
                            <a:t>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03409" t="-69939" r="-203409" b="-31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0565" t="-69939" r="-102260" b="-31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600565" t="-69939" r="-2260" b="-312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3482863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July 25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N/A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0.12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</a:t>
                          </a:r>
                          <a:r>
                            <a:rPr lang="en-US" sz="1200" dirty="0" smtClean="0">
                              <a:effectLst/>
                            </a:rPr>
                            <a:t>0.06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178.43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1.65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</a:t>
                          </a:r>
                          <a:r>
                            <a:rPr lang="en-US" sz="1200" dirty="0" smtClean="0">
                              <a:effectLst/>
                            </a:rPr>
                            <a:t>91.08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303286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14687" y="2859087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270105"/>
              </p:ext>
            </p:extLst>
          </p:nvPr>
        </p:nvGraphicFramePr>
        <p:xfrm>
          <a:off x="2224087" y="4694109"/>
          <a:ext cx="7543798" cy="1162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4764">
                  <a:extLst>
                    <a:ext uri="{9D8B030D-6E8A-4147-A177-3AD203B41FA5}">
                      <a16:colId xmlns:a16="http://schemas.microsoft.com/office/drawing/2014/main" val="1094572495"/>
                    </a:ext>
                  </a:extLst>
                </a:gridCol>
                <a:gridCol w="2085028">
                  <a:extLst>
                    <a:ext uri="{9D8B030D-6E8A-4147-A177-3AD203B41FA5}">
                      <a16:colId xmlns:a16="http://schemas.microsoft.com/office/drawing/2014/main" val="4233100191"/>
                    </a:ext>
                  </a:extLst>
                </a:gridCol>
                <a:gridCol w="2309024">
                  <a:extLst>
                    <a:ext uri="{9D8B030D-6E8A-4147-A177-3AD203B41FA5}">
                      <a16:colId xmlns:a16="http://schemas.microsoft.com/office/drawing/2014/main" val="3649479932"/>
                    </a:ext>
                  </a:extLst>
                </a:gridCol>
                <a:gridCol w="1864982">
                  <a:extLst>
                    <a:ext uri="{9D8B030D-6E8A-4147-A177-3AD203B41FA5}">
                      <a16:colId xmlns:a16="http://schemas.microsoft.com/office/drawing/2014/main" val="522106311"/>
                    </a:ext>
                  </a:extLst>
                </a:gridCol>
              </a:tblGrid>
              <a:tr h="40020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Statistics on five check points on orthophoto for FLIR-RGB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sensor*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669013"/>
                  </a:ext>
                </a:extLst>
              </a:tr>
              <a:tr h="3619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Mean-X/Y </a:t>
                      </a:r>
                      <a:r>
                        <a:rPr lang="en-US" sz="1200" b="1" dirty="0">
                          <a:effectLst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Standard Deviation- </a:t>
                      </a:r>
                      <a:r>
                        <a:rPr lang="en-US" sz="1200" b="1" dirty="0" smtClean="0">
                          <a:effectLst/>
                        </a:rPr>
                        <a:t>X/Y </a:t>
                      </a:r>
                      <a:r>
                        <a:rPr lang="en-US" sz="1200" b="1" dirty="0">
                          <a:effectLst/>
                        </a:rPr>
                        <a:t>(m)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RMSE- </a:t>
                      </a:r>
                      <a:r>
                        <a:rPr lang="en-US" sz="1200" b="1" dirty="0" smtClean="0">
                          <a:effectLst/>
                        </a:rPr>
                        <a:t>X/Y </a:t>
                      </a:r>
                      <a:r>
                        <a:rPr lang="en-US" sz="1200" b="1" dirty="0">
                          <a:effectLst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7156104"/>
                  </a:ext>
                </a:extLst>
              </a:tr>
              <a:tr h="400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July 25</a:t>
                      </a:r>
                      <a:r>
                        <a:rPr lang="en-US" sz="1200" baseline="30000">
                          <a:effectLst/>
                        </a:rPr>
                        <a:t>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0721988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 bwMode="auto">
          <a:xfrm>
            <a:off x="1770038" y="6253345"/>
            <a:ext cx="8451895" cy="457200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* Check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targets could not be identified in the generated </a:t>
            </a:r>
            <a:r>
              <a:rPr kumimoji="0" lang="en-US" sz="2000" b="1" i="0" u="none" strike="noStrike" cap="none" normalizeH="0" dirty="0" err="1" smtClean="0">
                <a:ln>
                  <a:noFill/>
                </a:ln>
                <a:effectLst/>
                <a:latin typeface="Arial" charset="0"/>
              </a:rPr>
              <a:t>orthophoto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. </a:t>
            </a: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" y="1932999"/>
            <a:ext cx="27432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994" y="1371601"/>
            <a:ext cx="12974093" cy="5608636"/>
          </a:xfrm>
        </p:spPr>
        <p:txBody>
          <a:bodyPr/>
          <a:lstStyle/>
          <a:p>
            <a:r>
              <a:rPr lang="en-US" dirty="0" smtClean="0"/>
              <a:t>Thermal imaging sensors and their applications</a:t>
            </a:r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endParaRPr lang="en-US" b="0" dirty="0" smtClean="0"/>
          </a:p>
          <a:p>
            <a:r>
              <a:rPr lang="en-US" dirty="0" smtClean="0"/>
              <a:t>Precision agriculture</a:t>
            </a:r>
            <a:r>
              <a:rPr lang="en-US" b="0" dirty="0" smtClean="0"/>
              <a:t>: Plant disease detection, estimating crop yield, improving land cover classification, etc.</a:t>
            </a:r>
          </a:p>
          <a:p>
            <a:r>
              <a:rPr lang="en-US" b="0" dirty="0" smtClean="0"/>
              <a:t>To achieve these goals, generating precise </a:t>
            </a:r>
            <a:r>
              <a:rPr lang="en-US" b="0" dirty="0" smtClean="0">
                <a:solidFill>
                  <a:srgbClr val="FF0000"/>
                </a:solidFill>
              </a:rPr>
              <a:t>orthophotos</a:t>
            </a:r>
            <a:r>
              <a:rPr lang="en-US" b="0" dirty="0" smtClean="0"/>
              <a:t> is a key step.</a:t>
            </a:r>
            <a:endParaRPr lang="en-US" dirty="0"/>
          </a:p>
          <a:p>
            <a:r>
              <a:rPr lang="en-US" b="0" dirty="0" smtClean="0"/>
              <a:t>What are the challenges towards orthophoto generation from thermal images?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125" y="4704852"/>
            <a:ext cx="2346324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Crash scene reconstruction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353995" y="1932999"/>
            <a:ext cx="2906900" cy="3034704"/>
            <a:chOff x="5263263" y="1903584"/>
            <a:chExt cx="2906900" cy="30347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263" y="1903584"/>
              <a:ext cx="2906900" cy="2743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88013" y="4645579"/>
              <a:ext cx="2057400" cy="29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Precision agriculture</a:t>
              </a:r>
              <a:endParaRPr lang="en-US" sz="14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590" y="1932999"/>
            <a:ext cx="3651544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52662" y="4697347"/>
            <a:ext cx="20574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Public safety [1]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568222" y="4287624"/>
            <a:ext cx="804954" cy="834456"/>
            <a:chOff x="12183874" y="4205865"/>
            <a:chExt cx="1031139" cy="8344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3" t="2267" r="76012" b="20826"/>
            <a:stretch/>
          </p:blipFill>
          <p:spPr>
            <a:xfrm>
              <a:off x="12183874" y="4274153"/>
              <a:ext cx="357843" cy="685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438725" y="4205865"/>
              <a:ext cx="776288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high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438725" y="4776274"/>
              <a:ext cx="776288" cy="26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low</a:t>
              </a:r>
              <a:endParaRPr lang="en-US" sz="12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19287" y="7132637"/>
            <a:ext cx="9448800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[1]:</a:t>
            </a:r>
            <a:r>
              <a:rPr lang="en-US" sz="1000" dirty="0" err="1"/>
              <a:t>Leykin</a:t>
            </a:r>
            <a:r>
              <a:rPr lang="en-US" sz="1000" dirty="0"/>
              <a:t>, A., &amp; </a:t>
            </a:r>
            <a:r>
              <a:rPr lang="en-US" sz="1000" dirty="0" err="1"/>
              <a:t>Hammoud</a:t>
            </a:r>
            <a:r>
              <a:rPr lang="en-US" sz="1000" dirty="0"/>
              <a:t>, R. (2006, June). Robust multi-pedestrian tracking in thermal-      visible surveillance videos. In </a:t>
            </a:r>
            <a:r>
              <a:rPr lang="en-US" sz="1000" i="1" dirty="0"/>
              <a:t>Computer Vision and Pattern Recognition Workshop, 2006. CVPRW'06. Conference on</a:t>
            </a:r>
            <a:r>
              <a:rPr lang="en-US" sz="1000" dirty="0"/>
              <a:t> (pp. 136-136). IEEE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0797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69" y="2183048"/>
            <a:ext cx="10079567" cy="3359856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6BAA2187-27DD-4A40-AB96-CF8EED25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63" y="157163"/>
            <a:ext cx="12835101" cy="839788"/>
          </a:xfrm>
        </p:spPr>
        <p:txBody>
          <a:bodyPr/>
          <a:lstStyle/>
          <a:p>
            <a:r>
              <a:rPr lang="en-US" altLang="zh-CN" sz="3968" dirty="0" smtClean="0"/>
              <a:t>Results: Without Considering Time Delay</a:t>
            </a:r>
            <a:endParaRPr lang="zh-CN" altLang="en-US" sz="3968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23887" y="1332323"/>
            <a:ext cx="10968959" cy="467219"/>
          </a:xfrm>
        </p:spPr>
        <p:txBody>
          <a:bodyPr/>
          <a:lstStyle/>
          <a:p>
            <a:r>
              <a:rPr lang="en-US" sz="1800" b="0" dirty="0" smtClean="0"/>
              <a:t>July 25</a:t>
            </a:r>
            <a:r>
              <a:rPr lang="en-US" sz="1800" b="0" baseline="30000" dirty="0" smtClean="0"/>
              <a:t>th</a:t>
            </a:r>
            <a:r>
              <a:rPr lang="en-US" sz="1800" b="0" dirty="0" smtClean="0"/>
              <a:t> RGB Dataset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76538"/>
              </p:ext>
            </p:extLst>
          </p:nvPr>
        </p:nvGraphicFramePr>
        <p:xfrm>
          <a:off x="3935411" y="5989637"/>
          <a:ext cx="5562600" cy="917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Original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67224" y="5550754"/>
            <a:ext cx="449897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Generated </a:t>
            </a:r>
            <a:r>
              <a:rPr lang="en-US" dirty="0"/>
              <a:t>o</a:t>
            </a:r>
            <a:r>
              <a:rPr lang="en-US" dirty="0" smtClean="0"/>
              <a:t>rthophoto with 1cm resolution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23" dirty="0">
                    <a:solidFill>
                      <a:srgbClr val="FF0000"/>
                    </a:solidFill>
                  </a:rPr>
                  <a:t>GSD </a:t>
                </a:r>
                <a14:m>
                  <m:oMath xmlns:m="http://schemas.openxmlformats.org/officeDocument/2006/math">
                    <m:r>
                      <a:rPr lang="en-US" sz="1323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323" dirty="0"/>
                  <a:t> </a:t>
                </a:r>
                <a:r>
                  <a:rPr lang="en-US" sz="1323" dirty="0" smtClean="0"/>
                  <a:t>0.01 </a:t>
                </a:r>
                <a:r>
                  <a:rPr lang="en-US" sz="1323" dirty="0"/>
                  <a:t>m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blipFill>
                <a:blip r:embed="rId3"/>
                <a:stretch>
                  <a:fillRect l="-615" t="-869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 bwMode="auto">
          <a:xfrm>
            <a:off x="2490763" y="7059810"/>
            <a:ext cx="8451895" cy="457200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* Check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targets could not be identified in the generated </a:t>
            </a:r>
            <a:r>
              <a:rPr kumimoji="0" lang="en-US" sz="2000" b="1" i="0" u="none" strike="noStrike" cap="none" normalizeH="0" dirty="0" err="1" smtClean="0">
                <a:ln>
                  <a:noFill/>
                </a:ln>
                <a:effectLst/>
                <a:latin typeface="Arial" charset="0"/>
              </a:rPr>
              <a:t>orthophoto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. </a:t>
            </a:r>
            <a:endParaRPr kumimoji="0" lang="en-US" sz="20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8641" y="1244292"/>
            <a:ext cx="10968959" cy="8591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11079" indent="-311079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177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04" indent="-259232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032"/>
              </a:spcAft>
              <a:buClr>
                <a:srgbClr val="000000"/>
              </a:buClr>
              <a:buSzPct val="100000"/>
              <a:buFont typeface="Arial" pitchFamily="34" charset="0"/>
              <a:buChar char="−"/>
              <a:defRPr sz="1996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162" indent="-466618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771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1814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701" indent="-207386" algn="l" defTabSz="414772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522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633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473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8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281245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6pPr>
            <a:lvl7pPr marL="2696017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7pPr>
            <a:lvl8pPr marL="3110789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8pPr>
            <a:lvl9pPr marL="3525561" indent="-207386" algn="l" defTabSz="414772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61"/>
              </a:spcAft>
              <a:buClr>
                <a:srgbClr val="000000"/>
              </a:buClr>
              <a:buSzPct val="100000"/>
              <a:buFont typeface="Times New Roman" pitchFamily="16" charset="0"/>
              <a:defRPr sz="254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kern="0" dirty="0" smtClean="0"/>
              <a:t>Ground </a:t>
            </a:r>
            <a:r>
              <a:rPr lang="en-US" sz="1800" b="0" kern="0" dirty="0"/>
              <a:t>targets are considers as tie points.</a:t>
            </a:r>
          </a:p>
          <a:p>
            <a:r>
              <a:rPr lang="en-US" sz="1800" b="0" kern="0" dirty="0"/>
              <a:t>Estimated system parameters: </a:t>
            </a:r>
            <a:r>
              <a:rPr lang="en-US" sz="1800" b="0" kern="0" dirty="0">
                <a:solidFill>
                  <a:srgbClr val="FF0000"/>
                </a:solidFill>
              </a:rPr>
              <a:t>boresight angles</a:t>
            </a:r>
            <a:r>
              <a:rPr lang="en-US" sz="1800" b="0" kern="0" dirty="0"/>
              <a:t>,</a:t>
            </a:r>
            <a:r>
              <a:rPr lang="en-US" sz="1800" b="0" kern="0" dirty="0">
                <a:solidFill>
                  <a:srgbClr val="FF0000"/>
                </a:solidFill>
              </a:rPr>
              <a:t> </a:t>
            </a:r>
            <a:r>
              <a:rPr lang="en-US" sz="1800" b="0" kern="0" dirty="0" smtClean="0">
                <a:solidFill>
                  <a:srgbClr val="FF0000"/>
                </a:solidFill>
              </a:rPr>
              <a:t>lever arm, time </a:t>
            </a:r>
            <a:r>
              <a:rPr lang="en-US" sz="1800" b="0" kern="0" dirty="0">
                <a:solidFill>
                  <a:srgbClr val="FF0000"/>
                </a:solidFill>
              </a:rPr>
              <a:t>delay</a:t>
            </a:r>
            <a:endParaRPr lang="en-US" sz="1800" b="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2606430"/>
                  </p:ext>
                </p:extLst>
              </p:nvPr>
            </p:nvGraphicFramePr>
            <p:xfrm>
              <a:off x="2224087" y="2103438"/>
              <a:ext cx="7543798" cy="22539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0406">
                      <a:extLst>
                        <a:ext uri="{9D8B030D-6E8A-4147-A177-3AD203B41FA5}">
                          <a16:colId xmlns:a16="http://schemas.microsoft.com/office/drawing/2014/main" val="3389421592"/>
                        </a:ext>
                      </a:extLst>
                    </a:gridCol>
                    <a:gridCol w="994814">
                      <a:extLst>
                        <a:ext uri="{9D8B030D-6E8A-4147-A177-3AD203B41FA5}">
                          <a16:colId xmlns:a16="http://schemas.microsoft.com/office/drawing/2014/main" val="3520264135"/>
                        </a:ext>
                      </a:extLst>
                    </a:gridCol>
                    <a:gridCol w="1013370">
                      <a:extLst>
                        <a:ext uri="{9D8B030D-6E8A-4147-A177-3AD203B41FA5}">
                          <a16:colId xmlns:a16="http://schemas.microsoft.com/office/drawing/2014/main" val="347797729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3159611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76614560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22366351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634879761"/>
                        </a:ext>
                      </a:extLst>
                    </a:gridCol>
                  </a:tblGrid>
                  <a:tr h="685799">
                    <a:tc gridSpan="7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Calibration Results for FLIR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-Thermal Sensor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6368565"/>
                      </a:ext>
                    </a:extLst>
                  </a:tr>
                  <a:tr h="9906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time delay </a:t>
                          </a:r>
                          <a:r>
                            <a:rPr lang="en-US" sz="1200" b="1" dirty="0" err="1">
                              <a:effectLst/>
                            </a:rPr>
                            <a:t>Δt</a:t>
                          </a:r>
                          <a:r>
                            <a:rPr lang="en-US" sz="1200" b="1" dirty="0">
                              <a:effectLst/>
                            </a:rPr>
                            <a:t> (</a:t>
                          </a:r>
                          <a:r>
                            <a:rPr lang="en-US" sz="1200" b="1" dirty="0" err="1">
                              <a:effectLst/>
                            </a:rPr>
                            <a:t>ms</a:t>
                          </a:r>
                          <a:r>
                            <a:rPr lang="en-US" sz="1200" b="1" dirty="0">
                              <a:effectLst/>
                            </a:rPr>
                            <a:t>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lever arm ΔX (m)</a:t>
                          </a:r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arm </a:t>
                          </a:r>
                          <a:endParaRPr lang="en-US" sz="1200" b="1" dirty="0" smtClean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</a:rPr>
                            <a:t>ΔY </a:t>
                          </a:r>
                          <a:r>
                            <a:rPr lang="en-US" sz="1200" b="1" dirty="0">
                              <a:effectLst/>
                            </a:rPr>
                            <a:t>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boresight Δ</a:t>
                          </a:r>
                          <a14:m>
                            <m:oMath xmlns:m="http://schemas.openxmlformats.org/officeDocument/2006/math"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𝛚</m:t>
                              </m:r>
                              <m:r>
                                <a:rPr lang="el-GR" sz="1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(˚)</m:t>
                              </m:r>
                            </m:oMath>
                          </a14:m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boresight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𝛗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 (˚)</m:t>
                              </m:r>
                            </m:oMath>
                          </a14:m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boresight Δ</a:t>
                          </a:r>
                          <a14:m>
                            <m:oMath xmlns:m="http://schemas.openxmlformats.org/officeDocument/2006/math">
                              <m:r>
                                <a:rPr lang="el-GR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𝛋</m:t>
                              </m:r>
                              <m:r>
                                <a:rPr lang="el-GR" sz="1400" b="1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 b="1">
                                  <a:effectLst/>
                                  <a:latin typeface="Cambria Math" panose="02040503050406030204" pitchFamily="18" charset="0"/>
                                </a:rPr>
                                <m:t> (˚)</m:t>
                              </m:r>
                            </m:oMath>
                          </a14:m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83482863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July 25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-205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0.068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0.005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178.47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-90.92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30328628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Sept 14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-203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0.072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0.009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178.48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-90.84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066849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2606430"/>
                  </p:ext>
                </p:extLst>
              </p:nvPr>
            </p:nvGraphicFramePr>
            <p:xfrm>
              <a:off x="2224087" y="2103438"/>
              <a:ext cx="7543798" cy="22539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30406">
                      <a:extLst>
                        <a:ext uri="{9D8B030D-6E8A-4147-A177-3AD203B41FA5}">
                          <a16:colId xmlns:a16="http://schemas.microsoft.com/office/drawing/2014/main" val="3389421592"/>
                        </a:ext>
                      </a:extLst>
                    </a:gridCol>
                    <a:gridCol w="994814">
                      <a:extLst>
                        <a:ext uri="{9D8B030D-6E8A-4147-A177-3AD203B41FA5}">
                          <a16:colId xmlns:a16="http://schemas.microsoft.com/office/drawing/2014/main" val="3520264135"/>
                        </a:ext>
                      </a:extLst>
                    </a:gridCol>
                    <a:gridCol w="1013370">
                      <a:extLst>
                        <a:ext uri="{9D8B030D-6E8A-4147-A177-3AD203B41FA5}">
                          <a16:colId xmlns:a16="http://schemas.microsoft.com/office/drawing/2014/main" val="347797729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3159611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766145600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1223663513"/>
                        </a:ext>
                      </a:extLst>
                    </a:gridCol>
                    <a:gridCol w="1076302">
                      <a:extLst>
                        <a:ext uri="{9D8B030D-6E8A-4147-A177-3AD203B41FA5}">
                          <a16:colId xmlns:a16="http://schemas.microsoft.com/office/drawing/2014/main" val="3634879761"/>
                        </a:ext>
                      </a:extLst>
                    </a:gridCol>
                  </a:tblGrid>
                  <a:tr h="685799">
                    <a:tc gridSpan="7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Calibration Results for FLIR</a:t>
                          </a:r>
                          <a:r>
                            <a:rPr lang="en-US" sz="1800" baseline="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-Thermal Sensor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6368565"/>
                      </a:ext>
                    </a:extLst>
                  </a:tr>
                  <a:tr h="9906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time delay </a:t>
                          </a:r>
                          <a:r>
                            <a:rPr lang="en-US" sz="1200" b="1" dirty="0" err="1">
                              <a:effectLst/>
                            </a:rPr>
                            <a:t>Δt</a:t>
                          </a:r>
                          <a:r>
                            <a:rPr lang="en-US" sz="1200" b="1" dirty="0">
                              <a:effectLst/>
                            </a:rPr>
                            <a:t> (</a:t>
                          </a:r>
                          <a:r>
                            <a:rPr lang="en-US" sz="1200" b="1" dirty="0" err="1">
                              <a:effectLst/>
                            </a:rPr>
                            <a:t>ms</a:t>
                          </a:r>
                          <a:r>
                            <a:rPr lang="en-US" sz="1200" b="1" dirty="0">
                              <a:effectLst/>
                            </a:rPr>
                            <a:t>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Estimated lever arm ΔX (m)</a:t>
                          </a:r>
                          <a:endParaRPr lang="en-US" sz="1200" b="1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>
                              <a:effectLst/>
                            </a:rPr>
                            <a:t>Estimated lever arm </a:t>
                          </a:r>
                          <a:endParaRPr lang="en-US" sz="1200" b="1" dirty="0" smtClean="0"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 dirty="0" smtClean="0">
                              <a:effectLst/>
                            </a:rPr>
                            <a:t>ΔY </a:t>
                          </a:r>
                          <a:r>
                            <a:rPr lang="en-US" sz="1200" b="1" dirty="0">
                              <a:effectLst/>
                            </a:rPr>
                            <a:t>(m)</a:t>
                          </a:r>
                          <a:endParaRPr lang="en-US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03409" t="-70370" r="-203409" b="-61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0565" t="-70370" r="-102260" b="-61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600565" t="-70370" r="-2260" b="-61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3482863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July 25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-205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0.068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0.005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178.47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-90.92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930328628"/>
                      </a:ext>
                    </a:extLst>
                  </a:tr>
                  <a:tr h="288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Sept 14</a:t>
                          </a:r>
                          <a:r>
                            <a:rPr lang="en-US" sz="1200" baseline="30000" dirty="0">
                              <a:effectLst/>
                            </a:rPr>
                            <a:t>th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-203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0.072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0.009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178.48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-90.84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066849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14687" y="2859087"/>
            <a:ext cx="13439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281500"/>
              </p:ext>
            </p:extLst>
          </p:nvPr>
        </p:nvGraphicFramePr>
        <p:xfrm>
          <a:off x="2224087" y="4694109"/>
          <a:ext cx="7543798" cy="1562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4764">
                  <a:extLst>
                    <a:ext uri="{9D8B030D-6E8A-4147-A177-3AD203B41FA5}">
                      <a16:colId xmlns:a16="http://schemas.microsoft.com/office/drawing/2014/main" val="1094572495"/>
                    </a:ext>
                  </a:extLst>
                </a:gridCol>
                <a:gridCol w="2085028">
                  <a:extLst>
                    <a:ext uri="{9D8B030D-6E8A-4147-A177-3AD203B41FA5}">
                      <a16:colId xmlns:a16="http://schemas.microsoft.com/office/drawing/2014/main" val="4233100191"/>
                    </a:ext>
                  </a:extLst>
                </a:gridCol>
                <a:gridCol w="2309024">
                  <a:extLst>
                    <a:ext uri="{9D8B030D-6E8A-4147-A177-3AD203B41FA5}">
                      <a16:colId xmlns:a16="http://schemas.microsoft.com/office/drawing/2014/main" val="3649479932"/>
                    </a:ext>
                  </a:extLst>
                </a:gridCol>
                <a:gridCol w="1864982">
                  <a:extLst>
                    <a:ext uri="{9D8B030D-6E8A-4147-A177-3AD203B41FA5}">
                      <a16:colId xmlns:a16="http://schemas.microsoft.com/office/drawing/2014/main" val="522106311"/>
                    </a:ext>
                  </a:extLst>
                </a:gridCol>
              </a:tblGrid>
              <a:tr h="40020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Statistics on five check points on orthophoto for FLIR-thermal sensor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669013"/>
                  </a:ext>
                </a:extLst>
              </a:tr>
              <a:tr h="3619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Mean-X/Y </a:t>
                      </a:r>
                      <a:r>
                        <a:rPr lang="en-US" sz="1200" b="1" dirty="0">
                          <a:effectLst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Standard Deviation- </a:t>
                      </a:r>
                      <a:r>
                        <a:rPr lang="en-US" sz="1200" b="1" dirty="0" smtClean="0">
                          <a:effectLst/>
                        </a:rPr>
                        <a:t>X/Y(m</a:t>
                      </a:r>
                      <a:r>
                        <a:rPr lang="en-US" sz="1200" b="1" dirty="0">
                          <a:effectLst/>
                        </a:rPr>
                        <a:t>) 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RMSE- </a:t>
                      </a:r>
                      <a:r>
                        <a:rPr lang="en-US" sz="1200" b="1" dirty="0" smtClean="0">
                          <a:effectLst/>
                        </a:rPr>
                        <a:t>X/Y </a:t>
                      </a:r>
                      <a:r>
                        <a:rPr lang="en-US" sz="1200" b="1" dirty="0">
                          <a:effectLst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7156104"/>
                  </a:ext>
                </a:extLst>
              </a:tr>
              <a:tr h="400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July 25</a:t>
                      </a:r>
                      <a:r>
                        <a:rPr lang="en-US" sz="1200" baseline="30000">
                          <a:effectLst/>
                        </a:rPr>
                        <a:t>th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-0.04/ -0.06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0.04/ 0.02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0.05/ 0.06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0721988"/>
                  </a:ext>
                </a:extLst>
              </a:tr>
              <a:tr h="400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Sept 14</a:t>
                      </a:r>
                      <a:r>
                        <a:rPr lang="en-US" sz="1200" baseline="30000" dirty="0">
                          <a:effectLst/>
                        </a:rPr>
                        <a:t>th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0.01/ 0.02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0.02/ 0.03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0.03/ 0.03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9782658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8994" y="157164"/>
            <a:ext cx="12835439" cy="839787"/>
          </a:xfrm>
        </p:spPr>
        <p:txBody>
          <a:bodyPr/>
          <a:lstStyle/>
          <a:p>
            <a:r>
              <a:rPr lang="en-US" dirty="0" smtClean="0"/>
              <a:t>Calibration Results: RGB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3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68238" y="2191979"/>
            <a:ext cx="10079567" cy="3359856"/>
            <a:chOff x="1668238" y="2191979"/>
            <a:chExt cx="10079567" cy="33598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238" y="2191979"/>
              <a:ext cx="10079567" cy="335985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302635" y="3443892"/>
              <a:ext cx="8285090" cy="400765"/>
              <a:chOff x="2088749" y="2978580"/>
              <a:chExt cx="7516083" cy="363567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2088749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3868613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648477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7460608" y="2978580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9217971" y="2978705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23" dirty="0">
                    <a:solidFill>
                      <a:srgbClr val="FF0000"/>
                    </a:solidFill>
                  </a:rPr>
                  <a:t>GSD </a:t>
                </a:r>
                <a14:m>
                  <m:oMath xmlns:m="http://schemas.openxmlformats.org/officeDocument/2006/math">
                    <m:r>
                      <a:rPr lang="en-US" sz="1323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323" dirty="0"/>
                  <a:t> </a:t>
                </a:r>
                <a:r>
                  <a:rPr lang="en-US" sz="1323" dirty="0" smtClean="0"/>
                  <a:t>0.01 </a:t>
                </a:r>
                <a:r>
                  <a:rPr lang="en-US" sz="1323" dirty="0"/>
                  <a:t>m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blipFill>
                <a:blip r:embed="rId4"/>
                <a:stretch>
                  <a:fillRect l="-615" t="-869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14196" y="5542424"/>
            <a:ext cx="2974643" cy="28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dirty="0">
                <a:solidFill>
                  <a:srgbClr val="FF0000"/>
                </a:solidFill>
              </a:rPr>
              <a:t>Red</a:t>
            </a:r>
            <a:r>
              <a:rPr lang="en-US" sz="1323" dirty="0"/>
              <a:t> boxes show the targets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6BAA2187-27DD-4A40-AB96-CF8EED25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63" y="157163"/>
            <a:ext cx="12835101" cy="839788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Results: July 25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 RGB </a:t>
            </a:r>
            <a:r>
              <a:rPr lang="en-US" altLang="zh-CN" dirty="0" smtClean="0">
                <a:solidFill>
                  <a:schemeClr val="bg1"/>
                </a:solidFill>
              </a:rPr>
              <a:t>Dataset</a:t>
            </a:r>
            <a:endParaRPr lang="zh-CN" altLang="en-US" sz="3968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668240" y="1426589"/>
                <a:ext cx="2308448" cy="8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𝑆𝑡𝑎𝑡𝑖𝑠𝑡𝑖𝑐𝑠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𝑚𝑒𝑡𝑒𝑟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𝑆𝑡𝑎𝑡𝑖𝑠𝑡𝑖𝑐𝑠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𝑚𝑒𝑡𝑒𝑟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240" y="1426589"/>
                <a:ext cx="2308448" cy="8652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824287" y="1429954"/>
                <a:ext cx="2210761" cy="8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−0.04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±0.04 (0.05)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0.06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±0.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(0.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06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287" y="1429954"/>
                <a:ext cx="2210761" cy="8652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4467224" y="5550754"/>
            <a:ext cx="449897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Generated </a:t>
            </a:r>
            <a:r>
              <a:rPr lang="en-US" dirty="0"/>
              <a:t>o</a:t>
            </a:r>
            <a:r>
              <a:rPr lang="en-US" dirty="0" smtClean="0"/>
              <a:t>rthophoto with 1cm resolution </a:t>
            </a:r>
            <a:endParaRPr lang="en-US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830627"/>
              </p:ext>
            </p:extLst>
          </p:nvPr>
        </p:nvGraphicFramePr>
        <p:xfrm>
          <a:off x="3935411" y="6142037"/>
          <a:ext cx="5562600" cy="113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Original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Time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1668237" y="2195344"/>
            <a:ext cx="10076688" cy="3358896"/>
            <a:chOff x="1668237" y="2195344"/>
            <a:chExt cx="10076688" cy="335889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237" y="2195344"/>
              <a:ext cx="10076688" cy="3358896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2302635" y="3443892"/>
              <a:ext cx="8285090" cy="400765"/>
              <a:chOff x="2302635" y="3443892"/>
              <a:chExt cx="8285090" cy="400765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2302635" y="3445135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4264606" y="3445135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6226576" y="3445135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8224115" y="3443892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10161282" y="3444030"/>
                <a:ext cx="426443" cy="399522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824287" y="1427223"/>
                <a:ext cx="2232248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−0.01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 (0.02)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0.02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±0.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(0.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287" y="1427223"/>
                <a:ext cx="2232248" cy="607602"/>
              </a:xfrm>
              <a:prstGeom prst="rect">
                <a:avLst/>
              </a:prstGeom>
              <a:blipFill>
                <a:blip r:embed="rId8"/>
                <a:stretch>
                  <a:fillRect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37811"/>
              </p:ext>
            </p:extLst>
          </p:nvPr>
        </p:nvGraphicFramePr>
        <p:xfrm>
          <a:off x="3935411" y="6142037"/>
          <a:ext cx="5562600" cy="113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Time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Delay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50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664208" y="2194560"/>
            <a:ext cx="10079567" cy="3266526"/>
            <a:chOff x="1668238" y="2264536"/>
            <a:chExt cx="10079567" cy="326652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238" y="2264536"/>
              <a:ext cx="10079567" cy="326652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2439323" y="3906585"/>
              <a:ext cx="8372314" cy="400765"/>
              <a:chOff x="2088749" y="2978580"/>
              <a:chExt cx="7595211" cy="36356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2088749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3868613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5648477" y="2979708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460608" y="2978580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9297099" y="2978705"/>
                <a:ext cx="386861" cy="362439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23" dirty="0">
                    <a:solidFill>
                      <a:srgbClr val="FF0000"/>
                    </a:solidFill>
                  </a:rPr>
                  <a:t>GSD </a:t>
                </a:r>
                <a14:m>
                  <m:oMath xmlns:m="http://schemas.openxmlformats.org/officeDocument/2006/math">
                    <m:r>
                      <a:rPr lang="en-US" sz="1323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323" dirty="0"/>
                  <a:t> </a:t>
                </a:r>
                <a:r>
                  <a:rPr lang="en-US" sz="1323" dirty="0" smtClean="0"/>
                  <a:t>0.01 </a:t>
                </a:r>
                <a:r>
                  <a:rPr lang="en-US" sz="1323" dirty="0"/>
                  <a:t>m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96" y="5847764"/>
                <a:ext cx="2974643" cy="281680"/>
              </a:xfrm>
              <a:prstGeom prst="rect">
                <a:avLst/>
              </a:prstGeom>
              <a:blipFill>
                <a:blip r:embed="rId4"/>
                <a:stretch>
                  <a:fillRect l="-615" t="-869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14196" y="5542424"/>
            <a:ext cx="2974643" cy="28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dirty="0">
                <a:solidFill>
                  <a:srgbClr val="FF0000"/>
                </a:solidFill>
              </a:rPr>
              <a:t>Red</a:t>
            </a:r>
            <a:r>
              <a:rPr lang="en-US" sz="1323" dirty="0"/>
              <a:t> boxes show the targets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668240" y="1426589"/>
                <a:ext cx="2308448" cy="8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𝑆𝑡𝑎𝑡𝑖𝑠𝑡𝑖𝑐𝑠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𝑚𝑒𝑡𝑒𝑟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𝑆𝑡𝑎𝑡𝑖𝑠𝑡𝑖𝑐𝑠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𝑚𝑒𝑡𝑒𝑟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240" y="1426589"/>
                <a:ext cx="2308448" cy="8652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824287" y="1429954"/>
                <a:ext cx="2210761" cy="8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−0.01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±0.02 (0.03)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+0.02±0.03 (0.03)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287" y="1429954"/>
                <a:ext cx="2210761" cy="8652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4467224" y="5550754"/>
            <a:ext cx="449897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Generated </a:t>
            </a:r>
            <a:r>
              <a:rPr lang="en-US" dirty="0"/>
              <a:t>o</a:t>
            </a:r>
            <a:r>
              <a:rPr lang="en-US" dirty="0" smtClean="0"/>
              <a:t>rthophoto with 1cm resolution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Results: </a:t>
            </a:r>
            <a:r>
              <a:rPr lang="en-US" altLang="zh-CN" dirty="0" smtClean="0">
                <a:solidFill>
                  <a:schemeClr val="bg1"/>
                </a:solidFill>
              </a:rPr>
              <a:t>September </a:t>
            </a:r>
            <a:r>
              <a:rPr lang="en-US" altLang="zh-CN" dirty="0">
                <a:solidFill>
                  <a:schemeClr val="bg1"/>
                </a:solidFill>
              </a:rPr>
              <a:t>14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 RGB </a:t>
            </a:r>
            <a:r>
              <a:rPr lang="en-US" altLang="zh-CN" dirty="0" smtClean="0">
                <a:solidFill>
                  <a:schemeClr val="bg1"/>
                </a:solidFill>
              </a:rPr>
              <a:t>Dataset</a:t>
            </a:r>
            <a:endParaRPr lang="en-US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926486"/>
              </p:ext>
            </p:extLst>
          </p:nvPr>
        </p:nvGraphicFramePr>
        <p:xfrm>
          <a:off x="3935411" y="6142037"/>
          <a:ext cx="5562600" cy="113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Original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Time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1668237" y="2195344"/>
            <a:ext cx="10076688" cy="3265594"/>
            <a:chOff x="1668237" y="2195344"/>
            <a:chExt cx="10076688" cy="32655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237" y="2195344"/>
              <a:ext cx="10076688" cy="326559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 bwMode="auto">
            <a:xfrm>
              <a:off x="2439322" y="3835271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401293" y="3835271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6363263" y="3835271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360802" y="3834028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0385193" y="3834166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824287" y="1429954"/>
                <a:ext cx="2232248" cy="607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0.01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±0.01 (0.02)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0.01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±0.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(0.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287" y="1429954"/>
                <a:ext cx="2232248" cy="607602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329369"/>
              </p:ext>
            </p:extLst>
          </p:nvPr>
        </p:nvGraphicFramePr>
        <p:xfrm>
          <a:off x="3935411" y="6145402"/>
          <a:ext cx="5562600" cy="1131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590">
                  <a:extLst>
                    <a:ext uri="{9D8B030D-6E8A-4147-A177-3AD203B41FA5}">
                      <a16:colId xmlns:a16="http://schemas.microsoft.com/office/drawing/2014/main" val="549760092"/>
                    </a:ext>
                  </a:extLst>
                </a:gridCol>
                <a:gridCol w="2365410">
                  <a:extLst>
                    <a:ext uri="{9D8B030D-6E8A-4147-A177-3AD203B41FA5}">
                      <a16:colId xmlns:a16="http://schemas.microsoft.com/office/drawing/2014/main" val="38213104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5539596"/>
                    </a:ext>
                  </a:extLst>
                </a:gridCol>
              </a:tblGrid>
              <a:tr h="3996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Trajectory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System</a:t>
                      </a:r>
                      <a:r>
                        <a:rPr lang="en-US" sz="1400" baseline="0" dirty="0" smtClean="0"/>
                        <a:t> Parameters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648813"/>
                  </a:ext>
                </a:extLst>
              </a:tr>
              <a:tr h="39961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Boresight Angles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Lever Arm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Time Delay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-based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273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3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GNSS/INS-assisted </a:t>
            </a:r>
            <a:r>
              <a:rPr lang="en-US" dirty="0" err="1" smtClean="0"/>
              <a:t>SfM</a:t>
            </a:r>
            <a:r>
              <a:rPr lang="en-US" dirty="0" smtClean="0"/>
              <a:t> has been shown as a simple and robust approach for 3D reconstruction of thermal imagery.</a:t>
            </a:r>
          </a:p>
          <a:p>
            <a:r>
              <a:rPr lang="en-US" dirty="0" smtClean="0"/>
              <a:t>With consumer-grade systems, a time delay between the GNSS/INS and the actual exposure time may exist.</a:t>
            </a:r>
          </a:p>
          <a:p>
            <a:r>
              <a:rPr lang="en-US" dirty="0" smtClean="0"/>
              <a:t>The proposed time delay estimation approach leads to accurate 3D reconstruction and 2D </a:t>
            </a:r>
            <a:r>
              <a:rPr lang="en-US" dirty="0" err="1" smtClean="0"/>
              <a:t>orthophotos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Based on the </a:t>
            </a:r>
            <a:r>
              <a:rPr lang="en-US" dirty="0" smtClean="0"/>
              <a:t>results, </a:t>
            </a:r>
            <a:r>
              <a:rPr lang="en-US" dirty="0" smtClean="0"/>
              <a:t>we can conclude that the time delay for the used sensor is consistent throughout the time but is different for Thermal and RGB sensors</a:t>
            </a:r>
          </a:p>
          <a:p>
            <a:r>
              <a:rPr lang="en-US" dirty="0" smtClean="0"/>
              <a:t>Time delay estimation in Multi-Camera systems for indoor mapping applications </a:t>
            </a:r>
            <a:r>
              <a:rPr lang="en-US" dirty="0" smtClean="0"/>
              <a:t>is the </a:t>
            </a:r>
            <a:r>
              <a:rPr lang="en-US" dirty="0" smtClean="0"/>
              <a:t>focus </a:t>
            </a:r>
            <a:r>
              <a:rPr lang="en-US" dirty="0" smtClean="0"/>
              <a:t>of current and </a:t>
            </a:r>
            <a:r>
              <a:rPr lang="en-US" dirty="0" smtClean="0"/>
              <a:t>future work.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087" y="1417637"/>
            <a:ext cx="2763293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/>
              <a:t>Thank </a:t>
            </a:r>
            <a:r>
              <a:rPr lang="en-US" sz="3600" dirty="0"/>
              <a:t>you!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2000" dirty="0"/>
          </a:p>
        </p:txBody>
      </p:sp>
      <p:pic>
        <p:nvPicPr>
          <p:cNvPr id="1026" name="Picture 2" descr="http://www.jobinterviewtools.com/blog/wp-content/uploads/2010/01/dreamstimemedium_19473030-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0" y="202723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869410" y="2393969"/>
            <a:ext cx="7772056" cy="162129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dirty="0" smtClean="0">
                <a:latin typeface="Arial"/>
                <a:cs typeface="Arial"/>
              </a:rPr>
              <a:t>The </a:t>
            </a:r>
            <a:r>
              <a:rPr lang="en-US" sz="1800" dirty="0">
                <a:latin typeface="Arial"/>
                <a:cs typeface="Arial"/>
              </a:rPr>
              <a:t>information, data, or work presented herein was funded in part by the Advanced Research Projects Agency-Energy (</a:t>
            </a:r>
            <a:r>
              <a:rPr lang="en-US" sz="1800" b="1" dirty="0">
                <a:latin typeface="Arial"/>
                <a:cs typeface="Arial"/>
              </a:rPr>
              <a:t>ARPA-E</a:t>
            </a:r>
            <a:r>
              <a:rPr lang="en-US" sz="1800" dirty="0">
                <a:latin typeface="Arial"/>
                <a:cs typeface="Arial"/>
              </a:rPr>
              <a:t>), U.S. Department of Energy, under Award Number DE-AR0000593.  The views and opinions of authors expressed herein do not necessarily state or reflect those of the </a:t>
            </a:r>
            <a:r>
              <a:rPr lang="en-US" sz="1800" dirty="0" smtClean="0">
                <a:latin typeface="Arial"/>
                <a:cs typeface="Arial"/>
              </a:rPr>
              <a:t>U.S. </a:t>
            </a:r>
            <a:r>
              <a:rPr lang="en-US" sz="1800" dirty="0">
                <a:latin typeface="Arial"/>
                <a:cs typeface="Arial"/>
              </a:rPr>
              <a:t>Government or any agency thereof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715488" y="1784369"/>
            <a:ext cx="4079897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2932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Arial" pitchFamily="34" charset="0"/>
              <a:buChar char="−"/>
              <a:defRPr sz="2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750" indent="-51435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kern="0" dirty="0" smtClean="0"/>
              <a:t>Acknowledgement</a:t>
            </a:r>
            <a:endParaRPr lang="en-US" sz="3200" kern="0" dirty="0" smtClean="0"/>
          </a:p>
          <a:p>
            <a:pPr marL="0" indent="0" algn="ctr">
              <a:buFont typeface="Arial" pitchFamily="34" charset="0"/>
              <a:buNone/>
            </a:pPr>
            <a:endParaRPr lang="en-US" sz="3200" kern="0" dirty="0" smtClean="0"/>
          </a:p>
          <a:p>
            <a:pPr marL="0" indent="0" algn="ctr">
              <a:buFont typeface="Arial" pitchFamily="34" charset="0"/>
              <a:buNone/>
            </a:pPr>
            <a:endParaRPr lang="en-US" sz="20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14" y="4147057"/>
            <a:ext cx="6596444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8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Triangulations: Conventional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Several commercial packages for AT: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Conventional Structure from Motion (</a:t>
            </a:r>
            <a:r>
              <a:rPr lang="en-US" dirty="0" err="1" smtClean="0"/>
              <a:t>SfM</a:t>
            </a:r>
            <a:r>
              <a:rPr lang="en-US" dirty="0" smtClean="0"/>
              <a:t>) strategy: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95903" y="2302600"/>
            <a:ext cx="1708638" cy="12954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Pix4D</a:t>
            </a:r>
          </a:p>
          <a:p>
            <a:pPr marL="285750" marR="0" indent="-285750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 err="1" smtClean="0"/>
              <a:t>PhotoScan</a:t>
            </a:r>
            <a:endParaRPr lang="en-US" dirty="0" smtClean="0"/>
          </a:p>
          <a:p>
            <a:pPr marL="285750" marR="0" indent="-285750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DronDeploy</a:t>
            </a:r>
            <a:endParaRPr lang="en-US" dirty="0"/>
          </a:p>
          <a:p>
            <a:pPr marL="285750" marR="0" indent="-285750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…</a:t>
            </a:r>
          </a:p>
          <a:p>
            <a:pPr marL="285750" marR="0" indent="-285750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94694" y="5227637"/>
            <a:ext cx="1662012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 smtClean="0"/>
              <a:t>Image Matching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352094" y="5227637"/>
            <a:ext cx="1828800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Automated Relative Orientation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effectLst/>
              </a:rPr>
              <a:t>+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Mismatch Removal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576282" y="5227637"/>
            <a:ext cx="1828800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Exterior Orientation Recovery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537502" y="5070412"/>
            <a:ext cx="2069233" cy="1143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Global Bundle Adjustment </a:t>
            </a:r>
            <a:r>
              <a:rPr lang="en-US" sz="1400" dirty="0" smtClean="0"/>
              <a:t>with System Calibration</a:t>
            </a:r>
            <a:endParaRPr lang="en-US" sz="1400" dirty="0" smtClean="0"/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+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err="1" smtClean="0"/>
              <a:t>Georeferencing</a:t>
            </a:r>
            <a:r>
              <a:rPr lang="en-US" sz="1400" dirty="0" smtClean="0"/>
              <a:t> Control</a:t>
            </a:r>
            <a:endParaRPr lang="en-US" sz="1400" dirty="0" smtClean="0"/>
          </a:p>
        </p:txBody>
      </p:sp>
      <p:cxnSp>
        <p:nvCxnSpPr>
          <p:cNvPr id="7" name="Straight Arrow Connector 6"/>
          <p:cNvCxnSpPr>
            <a:endCxn id="12" idx="1"/>
          </p:cNvCxnSpPr>
          <p:nvPr/>
        </p:nvCxnSpPr>
        <p:spPr bwMode="auto">
          <a:xfrm>
            <a:off x="1899306" y="5646737"/>
            <a:ext cx="39538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>
            <a:stCxn id="12" idx="3"/>
            <a:endCxn id="13" idx="1"/>
          </p:cNvCxnSpPr>
          <p:nvPr/>
        </p:nvCxnSpPr>
        <p:spPr bwMode="auto">
          <a:xfrm>
            <a:off x="3956706" y="5646737"/>
            <a:ext cx="39538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>
            <a:stCxn id="13" idx="3"/>
            <a:endCxn id="14" idx="1"/>
          </p:cNvCxnSpPr>
          <p:nvPr/>
        </p:nvCxnSpPr>
        <p:spPr bwMode="auto">
          <a:xfrm>
            <a:off x="6180894" y="5646737"/>
            <a:ext cx="39538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>
            <a:stCxn id="14" idx="3"/>
            <a:endCxn id="15" idx="1"/>
          </p:cNvCxnSpPr>
          <p:nvPr/>
        </p:nvCxnSpPr>
        <p:spPr bwMode="auto">
          <a:xfrm flipV="1">
            <a:off x="8405082" y="5641912"/>
            <a:ext cx="132420" cy="48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Oval 23"/>
          <p:cNvSpPr/>
          <p:nvPr/>
        </p:nvSpPr>
        <p:spPr bwMode="auto">
          <a:xfrm>
            <a:off x="2592300" y="6370637"/>
            <a:ext cx="1066800" cy="9144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SIFT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SURF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…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4580694" y="6370637"/>
            <a:ext cx="1371600" cy="10668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RANSAC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err="1" smtClean="0"/>
              <a:t>Epipolar</a:t>
            </a:r>
            <a:r>
              <a:rPr lang="en-US" sz="1400" dirty="0" smtClean="0"/>
              <a:t> Geometry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…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4085394" y="3933142"/>
            <a:ext cx="2362200" cy="101744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8-point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8-point normalized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5-point (</a:t>
            </a:r>
            <a:r>
              <a:rPr lang="en-US" sz="1400" dirty="0" err="1" smtClean="0"/>
              <a:t>Nister</a:t>
            </a:r>
            <a:r>
              <a:rPr lang="en-US" sz="1400" dirty="0" smtClean="0"/>
              <a:t>)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…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6202476" y="6360986"/>
            <a:ext cx="2576412" cy="8020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Incremental Strategy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Global Strategy</a:t>
            </a:r>
          </a:p>
        </p:txBody>
      </p:sp>
      <p:sp>
        <p:nvSpPr>
          <p:cNvPr id="29" name="Parallelogram 28"/>
          <p:cNvSpPr/>
          <p:nvPr/>
        </p:nvSpPr>
        <p:spPr bwMode="auto">
          <a:xfrm>
            <a:off x="10734887" y="5051011"/>
            <a:ext cx="2698754" cy="1191451"/>
          </a:xfrm>
          <a:prstGeom prst="parallelogram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/>
              <a:t>Final </a:t>
            </a:r>
            <a:r>
              <a:rPr lang="en-US" sz="1400" dirty="0" smtClean="0"/>
              <a:t>Products: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DSM,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Orthophoto</a:t>
            </a:r>
            <a:endParaRPr lang="en-US" sz="1400" dirty="0"/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Calibration Parameters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…</a:t>
            </a:r>
          </a:p>
        </p:txBody>
      </p:sp>
      <p:cxnSp>
        <p:nvCxnSpPr>
          <p:cNvPr id="31" name="Straight Arrow Connector 30"/>
          <p:cNvCxnSpPr>
            <a:stCxn id="15" idx="3"/>
            <a:endCxn id="29" idx="5"/>
          </p:cNvCxnSpPr>
          <p:nvPr/>
        </p:nvCxnSpPr>
        <p:spPr bwMode="auto">
          <a:xfrm>
            <a:off x="10606735" y="5641912"/>
            <a:ext cx="277083" cy="48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>
            <a:stCxn id="26" idx="4"/>
            <a:endCxn id="13" idx="0"/>
          </p:cNvCxnSpPr>
          <p:nvPr/>
        </p:nvCxnSpPr>
        <p:spPr bwMode="auto">
          <a:xfrm>
            <a:off x="5266494" y="4950586"/>
            <a:ext cx="0" cy="27705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>
            <a:stCxn id="25" idx="0"/>
            <a:endCxn id="13" idx="2"/>
          </p:cNvCxnSpPr>
          <p:nvPr/>
        </p:nvCxnSpPr>
        <p:spPr bwMode="auto">
          <a:xfrm flipV="1">
            <a:off x="5266494" y="6065837"/>
            <a:ext cx="0" cy="304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>
            <a:stCxn id="24" idx="0"/>
            <a:endCxn id="12" idx="2"/>
          </p:cNvCxnSpPr>
          <p:nvPr/>
        </p:nvCxnSpPr>
        <p:spPr bwMode="auto">
          <a:xfrm flipV="1">
            <a:off x="3125700" y="6065837"/>
            <a:ext cx="0" cy="304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>
            <a:stCxn id="28" idx="0"/>
            <a:endCxn id="14" idx="2"/>
          </p:cNvCxnSpPr>
          <p:nvPr/>
        </p:nvCxnSpPr>
        <p:spPr bwMode="auto">
          <a:xfrm flipV="1">
            <a:off x="7490682" y="6065837"/>
            <a:ext cx="0" cy="2951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Parallelogram 26"/>
          <p:cNvSpPr/>
          <p:nvPr/>
        </p:nvSpPr>
        <p:spPr bwMode="auto">
          <a:xfrm>
            <a:off x="471487" y="5227637"/>
            <a:ext cx="1524000" cy="838200"/>
          </a:xfrm>
          <a:prstGeom prst="parallelogram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Input Image Dataset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580694" y="2677840"/>
            <a:ext cx="2964606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Provide precise products when using RGB images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4" idx="3"/>
          </p:cNvCxnSpPr>
          <p:nvPr/>
        </p:nvCxnSpPr>
        <p:spPr bwMode="auto">
          <a:xfrm>
            <a:off x="2404541" y="2950300"/>
            <a:ext cx="2177562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3706116" y="1331915"/>
            <a:ext cx="2254872" cy="50323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IOPs, EOPs, DSM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695903" y="1331915"/>
            <a:ext cx="2254872" cy="50323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Aerial Triangulation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6716329" y="1331915"/>
            <a:ext cx="2254872" cy="50323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Orthophoto</a:t>
            </a:r>
          </a:p>
        </p:txBody>
      </p:sp>
      <p:cxnSp>
        <p:nvCxnSpPr>
          <p:cNvPr id="34" name="Straight Arrow Connector 33"/>
          <p:cNvCxnSpPr>
            <a:stCxn id="36" idx="3"/>
            <a:endCxn id="20" idx="1"/>
          </p:cNvCxnSpPr>
          <p:nvPr/>
        </p:nvCxnSpPr>
        <p:spPr bwMode="auto">
          <a:xfrm>
            <a:off x="2950775" y="1583533"/>
            <a:ext cx="755341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20" idx="3"/>
            <a:endCxn id="38" idx="1"/>
          </p:cNvCxnSpPr>
          <p:nvPr/>
        </p:nvCxnSpPr>
        <p:spPr bwMode="auto">
          <a:xfrm>
            <a:off x="5960988" y="1583533"/>
            <a:ext cx="755341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565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596" y="2016998"/>
            <a:ext cx="6567793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94" y="2020411"/>
            <a:ext cx="6949092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Triangulation: RGB vs. Thermal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matching: RGB images vs. thermal images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we separate “Matching” &amp; “ROPs Estimation” steps?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209603" y="2147994"/>
            <a:ext cx="5765015" cy="2317643"/>
            <a:chOff x="700086" y="4586394"/>
            <a:chExt cx="5765015" cy="2317643"/>
          </a:xfrm>
        </p:grpSpPr>
        <p:sp>
          <p:nvSpPr>
            <p:cNvPr id="16" name="Rectangle 15"/>
            <p:cNvSpPr/>
            <p:nvPr/>
          </p:nvSpPr>
          <p:spPr bwMode="auto">
            <a:xfrm>
              <a:off x="700086" y="4586394"/>
              <a:ext cx="2862745" cy="2317643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602356" y="4586394"/>
              <a:ext cx="2862745" cy="231764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4308" y="2137815"/>
            <a:ext cx="6166107" cy="2317644"/>
            <a:chOff x="6938417" y="4586393"/>
            <a:chExt cx="6166107" cy="2317644"/>
          </a:xfrm>
        </p:grpSpPr>
        <p:sp>
          <p:nvSpPr>
            <p:cNvPr id="18" name="Rectangle 17"/>
            <p:cNvSpPr/>
            <p:nvPr/>
          </p:nvSpPr>
          <p:spPr bwMode="auto">
            <a:xfrm>
              <a:off x="6938417" y="4586394"/>
              <a:ext cx="3062193" cy="2317643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0027649" y="4586393"/>
              <a:ext cx="3076875" cy="231764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39" name="Rectangle 38"/>
          <p:cNvSpPr/>
          <p:nvPr/>
        </p:nvSpPr>
        <p:spPr bwMode="auto">
          <a:xfrm>
            <a:off x="2681287" y="5175884"/>
            <a:ext cx="2117512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Poor Matching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 smtClean="0"/>
              <a:t>(wrong &amp; insufficient matches)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576887" y="5175884"/>
            <a:ext cx="1524000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 smtClean="0"/>
              <a:t>Poor Relative Orientation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878975" y="5175884"/>
            <a:ext cx="1584112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 smtClean="0"/>
              <a:t>Poor 3D Reconstruction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>
            <a:stCxn id="39" idx="3"/>
            <a:endCxn id="40" idx="1"/>
          </p:cNvCxnSpPr>
          <p:nvPr/>
        </p:nvCxnSpPr>
        <p:spPr bwMode="auto">
          <a:xfrm>
            <a:off x="4798799" y="5594984"/>
            <a:ext cx="77808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>
            <a:stCxn id="40" idx="3"/>
            <a:endCxn id="41" idx="1"/>
          </p:cNvCxnSpPr>
          <p:nvPr/>
        </p:nvCxnSpPr>
        <p:spPr bwMode="auto">
          <a:xfrm>
            <a:off x="7100887" y="5594984"/>
            <a:ext cx="77808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786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349" y="3725669"/>
            <a:ext cx="914400" cy="55404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735" y="5501608"/>
            <a:ext cx="914400" cy="554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GNSS/INS-assisted </a:t>
            </a:r>
            <a:r>
              <a:rPr lang="en-US" dirty="0" err="1" smtClean="0"/>
              <a:t>SfM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Estimation of Relative Orientation Parameters using GNSS/INS information</a:t>
            </a:r>
          </a:p>
          <a:p>
            <a:r>
              <a:rPr lang="en-US" dirty="0" smtClean="0"/>
              <a:t>Key factors: mounting parameters, system synchronization</a:t>
            </a:r>
            <a:endParaRPr lang="en-US" dirty="0"/>
          </a:p>
          <a:p>
            <a:endParaRPr lang="en-US" dirty="0"/>
          </a:p>
        </p:txBody>
      </p:sp>
      <p:grpSp>
        <p:nvGrpSpPr>
          <p:cNvPr id="161" name="Group 160"/>
          <p:cNvGrpSpPr/>
          <p:nvPr/>
        </p:nvGrpSpPr>
        <p:grpSpPr>
          <a:xfrm>
            <a:off x="536442" y="2202399"/>
            <a:ext cx="12922671" cy="4659294"/>
            <a:chOff x="536442" y="2202399"/>
            <a:chExt cx="12922671" cy="4659294"/>
          </a:xfrm>
        </p:grpSpPr>
        <p:grpSp>
          <p:nvGrpSpPr>
            <p:cNvPr id="138" name="Group 137"/>
            <p:cNvGrpSpPr/>
            <p:nvPr/>
          </p:nvGrpSpPr>
          <p:grpSpPr>
            <a:xfrm>
              <a:off x="669025" y="3462689"/>
              <a:ext cx="9162110" cy="3399004"/>
              <a:chOff x="1278625" y="3447766"/>
              <a:chExt cx="9162110" cy="33990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 Box 14"/>
                  <p:cNvSpPr txBox="1"/>
                  <p:nvPr/>
                </p:nvSpPr>
                <p:spPr>
                  <a:xfrm>
                    <a:off x="5157907" y="3479525"/>
                    <a:ext cx="462647" cy="58373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2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oMath>
                      </m:oMathPara>
                    </a14:m>
                    <a:endParaRPr kumimoji="0" lang="en-US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129" name="Text 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7907" y="3479525"/>
                    <a:ext cx="462647" cy="5837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4621102" y="3745369"/>
                    <a:ext cx="333361" cy="2621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bSup>
                        </m:oMath>
                      </m:oMathPara>
                    </a14:m>
                    <a:endParaRPr lang="en-US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0" name="TextBox 1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1102" y="3745369"/>
                    <a:ext cx="333361" cy="26218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4545" t="-9302" r="-3636" b="-139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5" name="Group 134"/>
              <p:cNvGrpSpPr/>
              <p:nvPr/>
            </p:nvGrpSpPr>
            <p:grpSpPr>
              <a:xfrm>
                <a:off x="1278625" y="3447766"/>
                <a:ext cx="9162110" cy="3399004"/>
                <a:chOff x="1278625" y="3447766"/>
                <a:chExt cx="9162110" cy="339900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7" name="Text Box 14"/>
                    <p:cNvSpPr txBox="1"/>
                    <p:nvPr/>
                  </p:nvSpPr>
                  <p:spPr>
                    <a:xfrm>
                      <a:off x="8532775" y="5238089"/>
                      <a:ext cx="462647" cy="58373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p>
                            </m:sSubSup>
                          </m:oMath>
                        </m:oMathPara>
                      </a14:m>
                      <a:endPara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p:txBody>
                </p:sp>
              </mc:Choice>
              <mc:Fallback xmlns="">
                <p:sp>
                  <p:nvSpPr>
                    <p:cNvPr id="127" name="Text 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32775" y="5238089"/>
                      <a:ext cx="462647" cy="58373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63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34" name="Group 133"/>
                <p:cNvGrpSpPr/>
                <p:nvPr/>
              </p:nvGrpSpPr>
              <p:grpSpPr>
                <a:xfrm>
                  <a:off x="1278625" y="3447766"/>
                  <a:ext cx="9162110" cy="3399004"/>
                  <a:chOff x="1278625" y="3447766"/>
                  <a:chExt cx="9162110" cy="3399004"/>
                </a:xfrm>
              </p:grpSpPr>
              <p:grpSp>
                <p:nvGrpSpPr>
                  <p:cNvPr id="118" name="Group 117"/>
                  <p:cNvGrpSpPr/>
                  <p:nvPr/>
                </p:nvGrpSpPr>
                <p:grpSpPr>
                  <a:xfrm>
                    <a:off x="1278625" y="3447766"/>
                    <a:ext cx="9162110" cy="3399004"/>
                    <a:chOff x="1278625" y="3447766"/>
                    <a:chExt cx="9162110" cy="3399004"/>
                  </a:xfrm>
                </p:grpSpPr>
                <p:grpSp>
                  <p:nvGrpSpPr>
                    <p:cNvPr id="117" name="Group 116"/>
                    <p:cNvGrpSpPr/>
                    <p:nvPr/>
                  </p:nvGrpSpPr>
                  <p:grpSpPr>
                    <a:xfrm>
                      <a:off x="1278625" y="3447766"/>
                      <a:ext cx="9162110" cy="3373850"/>
                      <a:chOff x="1278625" y="3447766"/>
                      <a:chExt cx="9162110" cy="3373850"/>
                    </a:xfrm>
                  </p:grpSpPr>
                  <p:cxnSp>
                    <p:nvCxnSpPr>
                      <p:cNvPr id="21" name="Straight Arrow Connector 20"/>
                      <p:cNvCxnSpPr>
                        <a:endCxn id="6" idx="1"/>
                      </p:cNvCxnSpPr>
                      <p:nvPr/>
                    </p:nvCxnSpPr>
                    <p:spPr bwMode="auto">
                      <a:xfrm flipV="1">
                        <a:off x="4306635" y="4029588"/>
                        <a:ext cx="1524000" cy="1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triangle"/>
                      </a:ln>
                    </p:spPr>
                    <p:style>
                      <a:lnRef idx="1">
                        <a:schemeClr val="accent6"/>
                      </a:lnRef>
                      <a:fillRef idx="0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6" name="Group 15"/>
                      <p:cNvGrpSpPr/>
                      <p:nvPr/>
                    </p:nvGrpSpPr>
                    <p:grpSpPr>
                      <a:xfrm>
                        <a:off x="3163635" y="3447766"/>
                        <a:ext cx="3810000" cy="1143000"/>
                        <a:chOff x="2071687" y="2636837"/>
                        <a:chExt cx="3810000" cy="1143000"/>
                      </a:xfrm>
                    </p:grpSpPr>
                    <p:sp>
                      <p:nvSpPr>
                        <p:cNvPr id="10" name="Rectangle 9"/>
                        <p:cNvSpPr/>
                        <p:nvPr/>
                      </p:nvSpPr>
                      <p:spPr bwMode="auto">
                        <a:xfrm>
                          <a:off x="2071687" y="2636837"/>
                          <a:ext cx="3810000" cy="1143000"/>
                        </a:xfrm>
                        <a:prstGeom prst="rect">
                          <a:avLst/>
                        </a:prstGeom>
                        <a:no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457200" rtl="0" eaLnBrk="1" fontAlgn="base" latinLnBrk="0" hangingPunct="0">
                            <a:lnSpc>
                              <a:spcPct val="93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000000"/>
                            </a:buClr>
                            <a:buSzPct val="100000"/>
                            <a:buFont typeface="Times New Roman" pitchFamily="16" charset="0"/>
                            <a:buNone/>
                            <a:tabLst/>
                          </a:pPr>
                          <a:endParaRPr kumimoji="0" lang="en-US" sz="1800" b="0" i="0" u="none" strike="noStrike" cap="none" normalizeH="0" baseline="0" smtClean="0">
                            <a:ln>
                              <a:noFill/>
                            </a:ln>
                            <a:effectLst/>
                            <a:latin typeface="Arial" charset="0"/>
                          </a:endParaRPr>
                        </a:p>
                      </p:txBody>
                    </p:sp>
                    <p:pic>
                      <p:nvPicPr>
                        <p:cNvPr id="6" name="Picture 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38687" y="2975771"/>
                          <a:ext cx="800100" cy="485775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86" name="Group 85"/>
                      <p:cNvGrpSpPr/>
                      <p:nvPr/>
                    </p:nvGrpSpPr>
                    <p:grpSpPr>
                      <a:xfrm>
                        <a:off x="1278625" y="4739515"/>
                        <a:ext cx="1536234" cy="2082101"/>
                        <a:chOff x="2171464" y="4367910"/>
                        <a:chExt cx="1536234" cy="2082101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6" name="Text Box 14"/>
                            <p:cNvSpPr txBox="1"/>
                            <p:nvPr/>
                          </p:nvSpPr>
                          <p:spPr>
                            <a:xfrm>
                              <a:off x="3136446" y="6083596"/>
                              <a:ext cx="571252" cy="366415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just" defTabSz="914400" eaLnBrk="1" fontAlgn="auto" latinLnBrk="0" hangingPunct="1">
                                <a:lnSpc>
                                  <a:spcPct val="2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>
                                      <m:sSubPr>
                                        <m:ctrlPr>
                                          <a:rPr kumimoji="0" lang="en-US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CA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CA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oMath>
                                </m:oMathPara>
                              </a14:m>
                              <a:endParaRPr kumimoji="0" lang="en-US" sz="14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SimSun" panose="02010600030101010101" pitchFamily="2" charset="-122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6" name="Text Box 14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3136446" y="6083596"/>
                              <a:ext cx="571252" cy="366415"/>
                            </a:xfrm>
                            <a:prstGeom prst="rect">
                              <a:avLst/>
                            </a:prstGeom>
                            <a:blipFill>
                              <a:blip r:embed="rId9"/>
                              <a:stretch>
                                <a:fillRect b="-13333"/>
                              </a:stretch>
                            </a:blipFill>
                            <a:ln w="6350">
                              <a:noFill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7" name="Text Box 14"/>
                            <p:cNvSpPr txBox="1"/>
                            <p:nvPr/>
                          </p:nvSpPr>
                          <p:spPr>
                            <a:xfrm>
                              <a:off x="2171464" y="5136803"/>
                              <a:ext cx="364035" cy="452687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just" defTabSz="914400" eaLnBrk="1" fontAlgn="auto" latinLnBrk="0" hangingPunct="1">
                                <a:lnSpc>
                                  <a:spcPct val="2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>
                                      <m:sSubPr>
                                        <m:ctrlPr>
                                          <a:rPr kumimoji="0" lang="en-US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CA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kumimoji="0" lang="en-CA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oMath>
                                </m:oMathPara>
                              </a14:m>
                              <a:endParaRPr kumimoji="0" lang="en-US" sz="14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SimSun" panose="02010600030101010101" pitchFamily="2" charset="-122"/>
                              </a:endParaRPr>
                            </a:p>
                            <a:p>
                              <a:pPr marL="0" marR="0" lvl="0" indent="0" algn="just" defTabSz="914400" eaLnBrk="1" fontAlgn="auto" latinLnBrk="0" hangingPunct="1">
                                <a:lnSpc>
                                  <a:spcPct val="2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CA" sz="1400" b="0" i="0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SimSun" panose="02010600030101010101" pitchFamily="2" charset="-122"/>
                                </a:rPr>
                                <a:t> </a:t>
                              </a:r>
                              <a:endParaRPr kumimoji="0" lang="en-US" sz="14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SimSun" panose="02010600030101010101" pitchFamily="2" charset="-122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7" name="Text Box 14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2171464" y="5136803"/>
                              <a:ext cx="364035" cy="452687"/>
                            </a:xfrm>
                            <a:prstGeom prst="rect">
                              <a:avLst/>
                            </a:prstGeom>
                            <a:blipFill>
                              <a:blip r:embed="rId10"/>
                              <a:stretch>
                                <a:fillRect/>
                              </a:stretch>
                            </a:blipFill>
                            <a:ln w="6350">
                              <a:noFill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78" name="Straight Arrow Connector 77"/>
                        <p:cNvCxnSpPr/>
                        <p:nvPr/>
                      </p:nvCxnSpPr>
                      <p:spPr>
                        <a:xfrm flipV="1">
                          <a:off x="2525342" y="5547152"/>
                          <a:ext cx="0" cy="730995"/>
                        </a:xfrm>
                        <a:prstGeom prst="straightConnector1">
                          <a:avLst/>
                        </a:prstGeom>
                        <a:noFill/>
                        <a:ln w="28575" cap="flat" cmpd="sng" algn="ctr">
                          <a:solidFill>
                            <a:sysClr val="windowText" lastClr="000000"/>
                          </a:solidFill>
                          <a:prstDash val="solid"/>
                          <a:tailEnd type="triangle"/>
                        </a:ln>
                        <a:effectLst/>
                      </p:spPr>
                    </p:cxn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9" name="Text Box 14"/>
                            <p:cNvSpPr txBox="1"/>
                            <p:nvPr/>
                          </p:nvSpPr>
                          <p:spPr>
                            <a:xfrm>
                              <a:off x="3033982" y="5340647"/>
                              <a:ext cx="363157" cy="370524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just" defTabSz="914400" eaLnBrk="1" fontAlgn="auto" latinLnBrk="0" hangingPunct="1">
                                <a:lnSpc>
                                  <a:spcPct val="2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>
                                      <m:sSubPr>
                                        <m:ctrlPr>
                                          <a:rPr kumimoji="0" lang="en-US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CA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𝑌</m:t>
                                        </m:r>
                                      </m:e>
                                      <m:sub>
                                        <m:r>
                                          <a:rPr kumimoji="0" lang="en-CA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ysClr val="windowText" lastClr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oMath>
                                </m:oMathPara>
                              </a14:m>
                              <a:endParaRPr kumimoji="0" lang="en-US" sz="14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SimSun" panose="02010600030101010101" pitchFamily="2" charset="-122"/>
                              </a:endParaRPr>
                            </a:p>
                            <a:p>
                              <a:pPr marL="0" marR="0" lvl="0" indent="0" algn="just" defTabSz="914400" eaLnBrk="1" fontAlgn="auto" latinLnBrk="0" hangingPunct="1">
                                <a:lnSpc>
                                  <a:spcPct val="2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CA" sz="1400" b="0" i="0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SimSun" panose="02010600030101010101" pitchFamily="2" charset="-122"/>
                                </a:rPr>
                                <a:t> </a:t>
                              </a:r>
                              <a:endParaRPr kumimoji="0" lang="en-US" sz="14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SimSun" panose="02010600030101010101" pitchFamily="2" charset="-122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9" name="Text Box 14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3033982" y="5340647"/>
                              <a:ext cx="363157" cy="370524"/>
                            </a:xfrm>
                            <a:prstGeom prst="rect">
                              <a:avLst/>
                            </a:prstGeom>
                            <a:blipFill>
                              <a:blip r:embed="rId11"/>
                              <a:stretch>
                                <a:fillRect b="-11475"/>
                              </a:stretch>
                            </a:blipFill>
                            <a:ln w="6350">
                              <a:noFill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80" name="Straight Arrow Connector 79"/>
                        <p:cNvCxnSpPr/>
                        <p:nvPr/>
                      </p:nvCxnSpPr>
                      <p:spPr>
                        <a:xfrm flipV="1">
                          <a:off x="2535499" y="5653832"/>
                          <a:ext cx="552571" cy="613929"/>
                        </a:xfrm>
                        <a:prstGeom prst="straightConnector1">
                          <a:avLst/>
                        </a:prstGeom>
                        <a:noFill/>
                        <a:ln w="28575" cap="flat" cmpd="sng" algn="ctr">
                          <a:solidFill>
                            <a:sysClr val="windowText" lastClr="000000"/>
                          </a:solidFill>
                          <a:prstDash val="solid"/>
                          <a:tailEnd type="triangle"/>
                        </a:ln>
                        <a:effectLst/>
                      </p:spPr>
                    </p:cxnSp>
                    <p:cxnSp>
                      <p:nvCxnSpPr>
                        <p:cNvPr id="81" name="Straight Arrow Connector 80"/>
                        <p:cNvCxnSpPr/>
                        <p:nvPr/>
                      </p:nvCxnSpPr>
                      <p:spPr>
                        <a:xfrm>
                          <a:off x="2514690" y="6267182"/>
                          <a:ext cx="770360" cy="0"/>
                        </a:xfrm>
                        <a:prstGeom prst="straightConnector1">
                          <a:avLst/>
                        </a:prstGeom>
                        <a:noFill/>
                        <a:ln w="28575" cap="flat" cmpd="sng" algn="ctr">
                          <a:solidFill>
                            <a:sysClr val="windowText" lastClr="000000"/>
                          </a:solidFill>
                          <a:prstDash val="solid"/>
                          <a:tailEnd type="triangle"/>
                        </a:ln>
                        <a:effectLst/>
                      </p:spPr>
                    </p:cxn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82" name="Text Box 14"/>
                            <p:cNvSpPr txBox="1"/>
                            <p:nvPr/>
                          </p:nvSpPr>
                          <p:spPr>
                            <a:xfrm rot="17949561">
                              <a:off x="2609385" y="4848719"/>
                              <a:ext cx="747626" cy="578663"/>
                            </a:xfrm>
                            <a:prstGeom prst="rect">
                              <a:avLst/>
                            </a:pr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just" defTabSz="914400" eaLnBrk="1" fontAlgn="auto" latinLnBrk="0" hangingPunct="1">
                                <a:lnSpc>
                                  <a:spcPct val="2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Sup>
                                      <m:sSubSupPr>
                                        <m:ctrlPr>
                                          <a:rPr kumimoji="0" lang="en-US" sz="1400" b="0" i="1" u="none" strike="noStrike" kern="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kumimoji="0" lang="en-CA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kumimoji="0" lang="en-CA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𝑏</m:t>
                                        </m:r>
                                        <m:d>
                                          <m:dPr>
                                            <m:ctrlPr>
                                              <a:rPr lang="en-CA" sz="1400" i="1" ker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CA" sz="1400" i="1" kern="0">
                                                    <a:solidFill>
                                                      <a:srgbClr val="00B05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 kern="0">
                                                    <a:solidFill>
                                                      <a:srgbClr val="00B05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 kern="0">
                                                    <a:solidFill>
                                                      <a:srgbClr val="00B05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  <a:cs typeface="Arial" panose="020B0604020202020204" pitchFamily="34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sub>
                                      <m:sup>
                                        <m:r>
                                          <a:rPr kumimoji="0" lang="en-CA" sz="1400" b="0" i="1" u="none" strike="noStrike" kern="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oMath>
                                </m:oMathPara>
                              </a14:m>
                              <a:endParaRPr kumimoji="0" lang="en-US" sz="14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SimSun" panose="02010600030101010101" pitchFamily="2" charset="-122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82" name="Text Box 14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 rot="17949561">
                              <a:off x="2609385" y="4848719"/>
                              <a:ext cx="747626" cy="578663"/>
                            </a:xfrm>
                            <a:prstGeom prst="rect">
                              <a:avLst/>
                            </a:prstGeom>
                            <a:blipFill>
                              <a:blip r:embed="rId12"/>
                              <a:stretch>
                                <a:fillRect/>
                              </a:stretch>
                            </a:blipFill>
                            <a:ln w="6350">
                              <a:noFill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84" name="Text Box 14"/>
                            <p:cNvSpPr txBox="1"/>
                            <p:nvPr/>
                          </p:nvSpPr>
                          <p:spPr>
                            <a:xfrm rot="18364047">
                              <a:off x="3121717" y="4345751"/>
                              <a:ext cx="462647" cy="506966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6350">
                              <a:noFill/>
                            </a:ln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just" defTabSz="914400" eaLnBrk="1" fontAlgn="auto" latinLnBrk="0" hangingPunct="1">
                                <a:lnSpc>
                                  <a:spcPct val="2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Sup>
                                      <m:sSubSupPr>
                                        <m:ctrlPr>
                                          <a:rPr lang="en-US" sz="1400" i="1" ker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CA" sz="1400" i="1" ker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CA" sz="1400" i="1" ker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𝑏</m:t>
                                        </m:r>
                                        <m:d>
                                          <m:dPr>
                                            <m:ctrlPr>
                                              <a:rPr lang="en-CA" sz="1400" i="1" ker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CA" sz="1400" i="1" kern="0">
                                                    <a:solidFill>
                                                      <a:srgbClr val="00B05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 kern="0">
                                                    <a:solidFill>
                                                      <a:srgbClr val="00B05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 kern="0">
                                                    <a:solidFill>
                                                      <a:srgbClr val="00B05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SimSun" panose="02010600030101010101" pitchFamily="2" charset="-122"/>
                                                    <a:cs typeface="Arial" panose="020B0604020202020204" pitchFamily="34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sub>
                                      <m:sup>
                                        <m:r>
                                          <a:rPr lang="en-CA" sz="1400" i="1" ker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  <m:t>𝑚</m:t>
                                        </m:r>
                                      </m:sup>
                                    </m:sSubSup>
                                  </m:oMath>
                                </m:oMathPara>
                              </a14:m>
                              <a:endParaRPr kumimoji="0" lang="en-US" sz="14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SimSun" panose="02010600030101010101" pitchFamily="2" charset="-122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84" name="Text Box 14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 rot="18364047">
                              <a:off x="3121717" y="4345751"/>
                              <a:ext cx="462647" cy="506966"/>
                            </a:xfrm>
                            <a:prstGeom prst="rect">
                              <a:avLst/>
                            </a:prstGeom>
                            <a:blipFill>
                              <a:blip r:embed="rId13"/>
                              <a:stretch>
                                <a:fillRect/>
                              </a:stretch>
                            </a:blipFill>
                            <a:ln w="6350">
                              <a:noFill/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p:cxnSp>
                    <p:nvCxnSpPr>
                      <p:cNvPr id="88" name="Straight Arrow Connector 87"/>
                      <p:cNvCxnSpPr/>
                      <p:nvPr/>
                    </p:nvCxnSpPr>
                    <p:spPr bwMode="auto">
                      <a:xfrm flipV="1">
                        <a:off x="1642660" y="4029589"/>
                        <a:ext cx="1749575" cy="2609198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89" name="Group 88"/>
                      <p:cNvGrpSpPr/>
                      <p:nvPr/>
                    </p:nvGrpSpPr>
                    <p:grpSpPr>
                      <a:xfrm>
                        <a:off x="6630735" y="5219771"/>
                        <a:ext cx="3810000" cy="1143000"/>
                        <a:chOff x="3138487" y="2865437"/>
                        <a:chExt cx="3810000" cy="1143000"/>
                      </a:xfrm>
                    </p:grpSpPr>
                    <p:grpSp>
                      <p:nvGrpSpPr>
                        <p:cNvPr id="90" name="Group 89"/>
                        <p:cNvGrpSpPr/>
                        <p:nvPr/>
                      </p:nvGrpSpPr>
                      <p:grpSpPr>
                        <a:xfrm>
                          <a:off x="3138487" y="2865437"/>
                          <a:ext cx="3810000" cy="1143000"/>
                          <a:chOff x="2071687" y="2636837"/>
                          <a:chExt cx="3810000" cy="1143000"/>
                        </a:xfrm>
                      </p:grpSpPr>
                      <p:sp>
                        <p:nvSpPr>
                          <p:cNvPr id="93" name="Rectangle 92"/>
                          <p:cNvSpPr/>
                          <p:nvPr/>
                        </p:nvSpPr>
                        <p:spPr bwMode="auto">
                          <a:xfrm>
                            <a:off x="2071687" y="2636837"/>
                            <a:ext cx="3810000" cy="1143000"/>
                          </a:xfrm>
                          <a:prstGeom prst="rect">
                            <a:avLst/>
                          </a:prstGeom>
                          <a:noFill/>
                          <a:ln w="28575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457200" rtl="0" eaLnBrk="1" fontAlgn="base" latinLnBrk="0" hangingPunct="0">
                              <a:lnSpc>
                                <a:spcPct val="93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itchFamily="16" charset="0"/>
                              <a:buNone/>
                              <a:tabLst/>
                            </a:pPr>
                            <a:endParaRPr kumimoji="0" lang="en-US" sz="1800" b="0" i="0" u="none" strike="noStrike" cap="none" normalizeH="0" baseline="0" smtClean="0">
                              <a:ln>
                                <a:noFill/>
                              </a:ln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pic>
                        <p:nvPicPr>
                          <p:cNvPr id="94" name="Picture 9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738687" y="2975771"/>
                            <a:ext cx="800100" cy="485775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92" name="TextBox 91"/>
                            <p:cNvSpPr txBox="1"/>
                            <p:nvPr/>
                          </p:nvSpPr>
                          <p:spPr>
                            <a:xfrm>
                              <a:off x="4593834" y="3142896"/>
                              <a:ext cx="333361" cy="262188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lIns="0" tIns="0" rIns="0" bIns="0" rtlCol="0">
                              <a:spAutoFit/>
                            </a:bodyPr>
                            <a:lstStyle/>
                            <a:p>
                              <a:pPr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p>
                                    </m:sSubSup>
                                  </m:oMath>
                                </m:oMathPara>
                              </a14:m>
                              <a:endParaRPr lang="en-US" dirty="0">
                                <a:solidFill>
                                  <a:schemeClr val="accent2"/>
                                </a:solidFill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92" name="TextBox 91"/>
                            <p:cNvSpPr txBox="1"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4593834" y="3142896"/>
                              <a:ext cx="333361" cy="262188"/>
                            </a:xfrm>
                            <a:prstGeom prst="rect">
                              <a:avLst/>
                            </a:prstGeom>
                            <a:blipFill>
                              <a:blip r:embed="rId14"/>
                              <a:stretch>
                                <a:fillRect l="-14545" t="-9302" r="-3636" b="-16279"/>
                              </a:stretch>
                            </a:blipFill>
                          </p:spPr>
                          <p:txBody>
                            <a:bodyPr/>
                            <a:lstStyle/>
                            <a:p>
                              <a:r>
                                <a:rPr lang="en-US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p:cxnSp>
                    <p:nvCxnSpPr>
                      <p:cNvPr id="96" name="Straight Arrow Connector 95"/>
                      <p:cNvCxnSpPr/>
                      <p:nvPr/>
                    </p:nvCxnSpPr>
                    <p:spPr bwMode="auto">
                      <a:xfrm flipV="1">
                        <a:off x="7794118" y="5817682"/>
                        <a:ext cx="1524000" cy="1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triangle"/>
                      </a:ln>
                    </p:spPr>
                    <p:style>
                      <a:lnRef idx="1">
                        <a:schemeClr val="accent6"/>
                      </a:lnRef>
                      <a:fillRef idx="0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Straight Arrow Connector 96"/>
                      <p:cNvCxnSpPr/>
                      <p:nvPr/>
                    </p:nvCxnSpPr>
                    <p:spPr bwMode="auto">
                      <a:xfrm flipV="1">
                        <a:off x="1706006" y="5819885"/>
                        <a:ext cx="5174037" cy="799657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00" name="Text Box 14"/>
                          <p:cNvSpPr txBox="1"/>
                          <p:nvPr/>
                        </p:nvSpPr>
                        <p:spPr>
                          <a:xfrm rot="21191988">
                            <a:off x="3483726" y="5759196"/>
                            <a:ext cx="662315" cy="578663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just" defTabSz="914400" eaLnBrk="1" fontAlgn="auto" latinLnBrk="0" hangingPunct="1">
                              <a:lnSpc>
                                <a:spcPct val="2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Sup>
                                    <m:sSubSupPr>
                                      <m:ctrlPr>
                                        <a:rPr kumimoji="0" 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CA" sz="14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kumimoji="0" lang="en-CA" sz="14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𝑏</m:t>
                                      </m:r>
                                      <m:d>
                                        <m:dPr>
                                          <m:ctrlPr>
                                            <a:rPr lang="en-CA" sz="1400" i="1" ker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400" i="1" ker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kumimoji="0" lang="en-CA" sz="14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</m:oMath>
                              </m:oMathPara>
                            </a14:m>
                            <a:endParaRPr kumimoji="0" lang="en-US" sz="1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00" name="Text Box 14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 rot="21191988">
                            <a:off x="3483726" y="5759196"/>
                            <a:ext cx="662315" cy="578663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/>
                            </a:stretch>
                          </a:blipFill>
                          <a:ln w="6350">
                            <a:noFill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02" name="Text Box 14"/>
                          <p:cNvSpPr txBox="1"/>
                          <p:nvPr/>
                        </p:nvSpPr>
                        <p:spPr>
                          <a:xfrm rot="21011362">
                            <a:off x="4525148" y="5600835"/>
                            <a:ext cx="462647" cy="58373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just" defTabSz="914400" eaLnBrk="1" fontAlgn="auto" latinLnBrk="0" hangingPunct="1">
                              <a:lnSpc>
                                <a:spcPct val="2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Sup>
                                    <m:sSubSupPr>
                                      <m:ctrlPr>
                                        <a:rPr lang="en-US" sz="1400" i="1" ker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1400" i="1" ker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CA" sz="1400" i="1" ker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𝑏</m:t>
                                      </m:r>
                                      <m:d>
                                        <m:dPr>
                                          <m:ctrlPr>
                                            <a:rPr lang="en-CA" sz="1400" i="1" ker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400" i="1" ker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CA" sz="1400" i="1" ker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</m:oMath>
                              </m:oMathPara>
                            </a14:m>
                            <a:endParaRPr kumimoji="0" lang="en-US" sz="1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02" name="Text Box 14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 rot="21011362">
                            <a:off x="4525148" y="5600835"/>
                            <a:ext cx="462647" cy="583730"/>
                          </a:xfrm>
                          <a:prstGeom prst="rect">
                            <a:avLst/>
                          </a:prstGeom>
                          <a:blipFill>
                            <a:blip r:embed="rId16"/>
                            <a:stretch>
                              <a:fillRect/>
                            </a:stretch>
                          </a:blipFill>
                          <a:ln w="6350">
                            <a:noFill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104" name="Straight Arrow Connector 103"/>
                      <p:cNvCxnSpPr>
                        <a:endCxn id="6" idx="2"/>
                      </p:cNvCxnSpPr>
                      <p:nvPr/>
                    </p:nvCxnSpPr>
                    <p:spPr bwMode="auto">
                      <a:xfrm flipV="1">
                        <a:off x="1642660" y="4272475"/>
                        <a:ext cx="4588025" cy="2366312"/>
                      </a:xfrm>
                      <a:prstGeom prst="straightConnector1">
                        <a:avLst/>
                      </a:prstGeom>
                      <a:solidFill>
                        <a:srgbClr val="00B8FF"/>
                      </a:solidFill>
                      <a:ln w="28575" cap="flat" cmpd="sng" algn="ctr">
                        <a:solidFill>
                          <a:srgbClr val="CD00CD"/>
                        </a:solidFill>
                        <a:prstDash val="solid"/>
                        <a:round/>
                        <a:headEnd type="none" w="med" len="med"/>
                        <a:tailEnd type="triangle"/>
                      </a:ln>
                      <a:effectLst/>
                    </p:spPr>
                  </p:cxnSp>
                  <p:cxnSp>
                    <p:nvCxnSpPr>
                      <p:cNvPr id="105" name="Straight Arrow Connector 104"/>
                      <p:cNvCxnSpPr/>
                      <p:nvPr/>
                    </p:nvCxnSpPr>
                    <p:spPr bwMode="auto">
                      <a:xfrm flipV="1">
                        <a:off x="1621851" y="5864871"/>
                        <a:ext cx="7703670" cy="783826"/>
                      </a:xfrm>
                      <a:prstGeom prst="straightConnector1">
                        <a:avLst/>
                      </a:prstGeom>
                      <a:solidFill>
                        <a:srgbClr val="00B8FF"/>
                      </a:solidFill>
                      <a:ln w="28575" cap="flat" cmpd="sng" algn="ctr">
                        <a:solidFill>
                          <a:srgbClr val="CD00CD"/>
                        </a:solidFill>
                        <a:prstDash val="solid"/>
                        <a:round/>
                        <a:headEnd type="none" w="med" len="med"/>
                        <a:tailEnd type="triangle"/>
                      </a:ln>
                      <a:effectLst/>
                    </p:spPr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0" name="Text Box 14"/>
                          <p:cNvSpPr txBox="1"/>
                          <p:nvPr/>
                        </p:nvSpPr>
                        <p:spPr>
                          <a:xfrm rot="19892164">
                            <a:off x="2732376" y="5179886"/>
                            <a:ext cx="1436251" cy="578663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just" defTabSz="914400" eaLnBrk="1" fontAlgn="auto" latinLnBrk="0" hangingPunct="1">
                              <a:lnSpc>
                                <a:spcPct val="2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Sup>
                                    <m:sSubSupPr>
                                      <m:ctrlPr>
                                        <a:rPr kumimoji="0" 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D00C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CA" sz="14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D00C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kumimoji="0" 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D00C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CA" sz="1400" i="1" kern="0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400" i="1" ker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kumimoji="0" lang="en-CA" sz="14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CD00CD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</m:oMath>
                              </m:oMathPara>
                            </a14:m>
                            <a:endParaRPr kumimoji="0" lang="en-US" sz="1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0" name="Text Box 14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 rot="19892164">
                            <a:off x="2732376" y="5179886"/>
                            <a:ext cx="1436251" cy="578663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  <a:ln w="6350">
                            <a:noFill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2" name="Text Box 14"/>
                          <p:cNvSpPr txBox="1"/>
                          <p:nvPr/>
                        </p:nvSpPr>
                        <p:spPr>
                          <a:xfrm rot="21002018">
                            <a:off x="4648099" y="6127763"/>
                            <a:ext cx="462647" cy="58373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just" defTabSz="914400" eaLnBrk="1" fontAlgn="auto" latinLnBrk="0" hangingPunct="1">
                              <a:lnSpc>
                                <a:spcPct val="2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Sup>
                                    <m:sSubSupPr>
                                      <m:ctrlPr>
                                        <a:rPr lang="en-US" sz="1400" i="1" ker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1400" i="1" ker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 ker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CA" sz="1400" i="1" kern="0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400" i="1" ker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CA" sz="1400" i="1" ker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</m:oMath>
                              </m:oMathPara>
                            </a14:m>
                            <a:endParaRPr kumimoji="0" lang="en-US" sz="1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D00CD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2" name="Text Box 14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 rot="21002018">
                            <a:off x="4648099" y="6127763"/>
                            <a:ext cx="462647" cy="583730"/>
                          </a:xfrm>
                          <a:prstGeom prst="rect">
                            <a:avLst/>
                          </a:prstGeom>
                          <a:blipFill>
                            <a:blip r:embed="rId18"/>
                            <a:stretch>
                              <a:fillRect/>
                            </a:stretch>
                          </a:blipFill>
                          <a:ln w="6350">
                            <a:noFill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4" name="Text Box 14"/>
                          <p:cNvSpPr txBox="1"/>
                          <p:nvPr/>
                        </p:nvSpPr>
                        <p:spPr>
                          <a:xfrm rot="20165148">
                            <a:off x="3755440" y="4900430"/>
                            <a:ext cx="462647" cy="58373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 lvl="0" indent="0" algn="just" defTabSz="914400" eaLnBrk="1" fontAlgn="auto" latinLnBrk="0" hangingPunct="1">
                              <a:lnSpc>
                                <a:spcPct val="2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Sup>
                                    <m:sSubSupPr>
                                      <m:ctrlPr>
                                        <a:rPr lang="en-US" sz="1400" i="1" ker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CA" sz="1400" i="1" ker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 ker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CA" sz="1400" i="1" kern="0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1400" i="1" ker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 ker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  <a:ea typeface="SimSun" panose="02010600030101010101" pitchFamily="2" charset="-122"/>
                                                  <a:cs typeface="Arial" panose="020B0604020202020204" pitchFamily="34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CA" sz="1400" i="1" ker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Arial" panose="020B0604020202020204" pitchFamily="34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</m:oMath>
                              </m:oMathPara>
                            </a14:m>
                            <a:endParaRPr kumimoji="0" lang="en-US" sz="14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D00CD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SimSun" panose="02010600030101010101" pitchFamily="2" charset="-122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4" name="Text Box 14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 rot="20165148">
                            <a:off x="3755440" y="4900430"/>
                            <a:ext cx="462647" cy="583730"/>
                          </a:xfrm>
                          <a:prstGeom prst="rect">
                            <a:avLst/>
                          </a:prstGeom>
                          <a:blipFill>
                            <a:blip r:embed="rId19"/>
                            <a:stretch>
                              <a:fillRect/>
                            </a:stretch>
                          </a:blipFill>
                          <a:ln w="6350">
                            <a:noFill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6" name="Text Box 14"/>
                        <p:cNvSpPr txBox="1"/>
                        <p:nvPr/>
                      </p:nvSpPr>
                      <p:spPr>
                        <a:xfrm rot="21117654">
                          <a:off x="3616741" y="6268107"/>
                          <a:ext cx="628335" cy="578663"/>
                        </a:xfrm>
                        <a:prstGeom prst="rect">
                          <a:avLst/>
                        </a:prstGeom>
                        <a:noFill/>
                        <a:ln w="6350">
                          <a:noFill/>
                        </a:ln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just" defTabSz="914400" eaLnBrk="1" fontAlgn="auto" latinLnBrk="0" hangingPunct="1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kumimoji="0" lang="en-US" sz="1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D00CD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CA" sz="1400" b="0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CD00CD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kumimoji="0" lang="en-US" sz="14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D00CD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𝑐</m:t>
                                    </m:r>
                                    <m:d>
                                      <m:dPr>
                                        <m:ctrlPr>
                                          <a:rPr lang="en-CA" sz="1400" i="1" kern="0">
                                            <a:solidFill>
                                              <a:srgbClr val="CD00CD"/>
                                            </a:solidFill>
                                            <a:latin typeface="Cambria Math" panose="02040503050406030204" pitchFamily="18" charset="0"/>
                                            <a:ea typeface="SimSun" panose="02010600030101010101" pitchFamily="2" charset="-122"/>
                                            <a:cs typeface="Arial" panose="020B0604020202020204" pitchFamily="34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CA" sz="1400" i="1" kern="0">
                                                <a:solidFill>
                                                  <a:srgbClr val="CD00CD"/>
                                                </a:solidFill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 kern="0">
                                                <a:solidFill>
                                                  <a:srgbClr val="CD00CD"/>
                                                </a:solidFill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  <a:cs typeface="Arial" panose="020B0604020202020204" pitchFamily="34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 kern="0">
                                                <a:solidFill>
                                                  <a:srgbClr val="CD00CD"/>
                                                </a:solidFill>
                                                <a:latin typeface="Cambria Math" panose="02040503050406030204" pitchFamily="18" charset="0"/>
                                                <a:ea typeface="SimSun" panose="02010600030101010101" pitchFamily="2" charset="-122"/>
                                                <a:cs typeface="Arial" panose="020B0604020202020204" pitchFamily="34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sub>
                                  <m:sup>
                                    <m:r>
                                      <a:rPr kumimoji="0" lang="en-CA" sz="1400" b="0" i="1" u="none" strike="noStrike" kern="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CD00CD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SimSun" panose="02010600030101010101" pitchFamily="2" charset="-122"/>
                                        <a:cs typeface="Arial" panose="020B0604020202020204" pitchFamily="34" charset="0"/>
                                      </a:rPr>
                                      <m:t>𝑚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0" lang="en-US" sz="1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16" name="Text Box 1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21117654">
                          <a:off x="3616741" y="6268107"/>
                          <a:ext cx="628335" cy="578663"/>
                        </a:xfrm>
                        <a:prstGeom prst="rect">
                          <a:avLst/>
                        </a:prstGeom>
                        <a:blipFill>
                          <a:blip r:embed="rId20"/>
                          <a:stretch>
                            <a:fillRect/>
                          </a:stretch>
                        </a:blipFill>
                        <a:ln w="6350"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121" name="Straight Arrow Connector 120"/>
                  <p:cNvCxnSpPr>
                    <a:stCxn id="6" idx="3"/>
                    <a:endCxn id="94" idx="0"/>
                  </p:cNvCxnSpPr>
                  <p:nvPr/>
                </p:nvCxnSpPr>
                <p:spPr bwMode="auto">
                  <a:xfrm>
                    <a:off x="6630735" y="4029588"/>
                    <a:ext cx="3067050" cy="1529117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1" name="Text Box 14"/>
                      <p:cNvSpPr txBox="1"/>
                      <p:nvPr/>
                    </p:nvSpPr>
                    <p:spPr>
                      <a:xfrm rot="1653477">
                        <a:off x="8131305" y="4323212"/>
                        <a:ext cx="849626" cy="713542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just" defTabSz="914400" eaLnBrk="1" fontAlgn="auto" latinLnBrk="0" hangingPunct="1">
                          <a:lnSpc>
                            <a:spcPct val="2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  <m:r>
                                    <a:rPr lang="en-US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 (</m:t>
                                  </m:r>
                                  <m:r>
                                    <a:rPr lang="en-US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2)</m:t>
                                  </m:r>
                                </m:sub>
                                <m:sup>
                                  <m:r>
                                    <a:rPr lang="en-US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  <m:r>
                                    <a:rPr lang="en-US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 (</m:t>
                                  </m:r>
                                  <m:r>
                                    <a:rPr lang="en-US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sz="14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1)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1" name="Text Box 1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653477">
                        <a:off x="8131305" y="4323212"/>
                        <a:ext cx="849626" cy="713542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2" name="Text Box 14"/>
                      <p:cNvSpPr txBox="1"/>
                      <p:nvPr/>
                    </p:nvSpPr>
                    <p:spPr>
                      <a:xfrm rot="1581396">
                        <a:off x="7230879" y="3983143"/>
                        <a:ext cx="1436251" cy="578663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just" defTabSz="914400" eaLnBrk="1" fontAlgn="auto" latinLnBrk="0" hangingPunct="1">
                          <a:lnSpc>
                            <a:spcPct val="2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CA" sz="14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 (</m:t>
                                  </m:r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2)</m:t>
                                  </m:r>
                                </m:sub>
                                <m:sup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 (</m:t>
                                  </m:r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1)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2" name="Text Box 1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581396">
                        <a:off x="7230879" y="3983143"/>
                        <a:ext cx="1436251" cy="578663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  <a:ln w="63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grpSp>
          <p:nvGrpSpPr>
            <p:cNvPr id="147" name="Group 146"/>
            <p:cNvGrpSpPr/>
            <p:nvPr/>
          </p:nvGrpSpPr>
          <p:grpSpPr>
            <a:xfrm>
              <a:off x="536442" y="2443019"/>
              <a:ext cx="3160592" cy="986668"/>
              <a:chOff x="10834687" y="1880882"/>
              <a:chExt cx="2935030" cy="986668"/>
            </a:xfrm>
          </p:grpSpPr>
          <p:sp>
            <p:nvSpPr>
              <p:cNvPr id="139" name="Rectangle 138"/>
              <p:cNvSpPr/>
              <p:nvPr/>
            </p:nvSpPr>
            <p:spPr bwMode="auto">
              <a:xfrm>
                <a:off x="10834687" y="1951037"/>
                <a:ext cx="381000" cy="152400"/>
              </a:xfrm>
              <a:prstGeom prst="rect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10834687" y="2179637"/>
                <a:ext cx="381000" cy="1524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 bwMode="auto">
              <a:xfrm>
                <a:off x="10834687" y="2408237"/>
                <a:ext cx="381000" cy="152400"/>
              </a:xfrm>
              <a:prstGeom prst="rect">
                <a:avLst/>
              </a:prstGeom>
              <a:solidFill>
                <a:srgbClr val="CD00C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 bwMode="auto">
              <a:xfrm>
                <a:off x="10834687" y="2634106"/>
                <a:ext cx="381000" cy="15240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1215687" y="1880882"/>
                <a:ext cx="1929402" cy="2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Calibration information</a:t>
                </a:r>
                <a:endParaRPr lang="en-US" sz="1400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11215687" y="2118893"/>
                <a:ext cx="1981200" cy="2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GNSS/INS Information</a:t>
                </a:r>
                <a:endParaRPr lang="en-US" sz="1400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1220084" y="2336830"/>
                <a:ext cx="1981200" cy="2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EOPs information</a:t>
                </a:r>
                <a:endParaRPr lang="en-US" sz="1400" dirty="0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1224481" y="2574841"/>
                <a:ext cx="2545236" cy="29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ROPs information (unknown)</a:t>
                </a:r>
                <a:endParaRPr lang="en-US" sz="1400" dirty="0"/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9565157" y="2202399"/>
              <a:ext cx="3893956" cy="2981704"/>
              <a:chOff x="9565157" y="2202399"/>
              <a:chExt cx="3893956" cy="29817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4" name="TextBox 153"/>
                  <p:cNvSpPr txBox="1"/>
                  <p:nvPr/>
                </p:nvSpPr>
                <p:spPr>
                  <a:xfrm>
                    <a:off x="9565157" y="2202399"/>
                    <a:ext cx="3212354" cy="8224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1)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4" name="TextBox 1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65157" y="2202399"/>
                    <a:ext cx="3212354" cy="822405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t="-2222" b="-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5" name="TextBox 154"/>
                  <p:cNvSpPr txBox="1"/>
                  <p:nvPr/>
                </p:nvSpPr>
                <p:spPr>
                  <a:xfrm>
                    <a:off x="9584398" y="3186758"/>
                    <a:ext cx="3212354" cy="8224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accent5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accent5">
                                                      <a:lumMod val="7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5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5" name="TextBox 1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4398" y="3186758"/>
                    <a:ext cx="3212354" cy="822405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t="-2963" b="-14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" name="TextBox 157"/>
                  <p:cNvSpPr txBox="1"/>
                  <p:nvPr/>
                </p:nvSpPr>
                <p:spPr>
                  <a:xfrm>
                    <a:off x="9584398" y="4230252"/>
                    <a:ext cx="3874715" cy="95385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i="1" smtClean="0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D00CD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rgbClr val="CD00CD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CD00CD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CD00CD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D00CD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rgbClr val="CD00CD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CD00CD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CD00CD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CD00CD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D00CD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CD00C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rgbClr val="CD00CD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 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8" name="TextBox 1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4398" y="4230252"/>
                    <a:ext cx="3874715" cy="953851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t="-3205" b="-192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4051037" y="3189043"/>
                <a:ext cx="840050" cy="2927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/>
                    </a:solidFill>
                  </a:rPr>
                  <a:t>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</a:rPr>
                  <a:t> 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037" y="3189043"/>
                <a:ext cx="840050" cy="292709"/>
              </a:xfrm>
              <a:prstGeom prst="rect">
                <a:avLst/>
              </a:prstGeom>
              <a:blipFill>
                <a:blip r:embed="rId26"/>
                <a:stretch>
                  <a:fillRect l="-2190" t="-8333" b="-229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7650878" y="6367076"/>
                <a:ext cx="882735" cy="2927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/>
                    </a:solidFill>
                  </a:rPr>
                  <a:t>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</a:rPr>
                  <a:t> 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878" y="6367076"/>
                <a:ext cx="882735" cy="292709"/>
              </a:xfrm>
              <a:prstGeom prst="rect">
                <a:avLst/>
              </a:prstGeom>
              <a:blipFill>
                <a:blip r:embed="rId27"/>
                <a:stretch>
                  <a:fillRect l="-2069" t="-6250" b="-229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871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2036233" y="2040814"/>
            <a:ext cx="2021195" cy="223090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GNSS/INS-assisted </a:t>
            </a:r>
            <a:r>
              <a:rPr lang="en-US" dirty="0" err="1" smtClean="0"/>
              <a:t>SfM</a:t>
            </a:r>
            <a:r>
              <a:rPr lang="en-US" dirty="0" smtClean="0"/>
              <a:t>: Workflow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 bwMode="auto">
          <a:xfrm>
            <a:off x="2208313" y="3156266"/>
            <a:ext cx="1662012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 smtClean="0"/>
              <a:t>Relative Orientation Recovery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4370817" y="2737166"/>
            <a:ext cx="1828800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>
                <a:solidFill>
                  <a:srgbClr val="FF0000"/>
                </a:solidFill>
              </a:rPr>
              <a:t>Mismatch Removal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6753307" y="2745632"/>
            <a:ext cx="1828800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Exterior Orientation Recovery</a:t>
            </a:r>
            <a:endParaRPr kumimoji="0" lang="en-US" sz="1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8853688" y="2618798"/>
            <a:ext cx="1828800" cy="107493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Global Bundle </a:t>
            </a:r>
            <a:r>
              <a:rPr lang="en-US" sz="1400" dirty="0" smtClean="0"/>
              <a:t>Adjustment with System Calibration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+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GNSS/INS Data</a:t>
            </a:r>
            <a:endParaRPr lang="en-US" sz="1400" dirty="0"/>
          </a:p>
        </p:txBody>
      </p:sp>
      <p:cxnSp>
        <p:nvCxnSpPr>
          <p:cNvPr id="75" name="Straight Arrow Connector 74"/>
          <p:cNvCxnSpPr>
            <a:stCxn id="70" idx="3"/>
            <a:endCxn id="71" idx="1"/>
          </p:cNvCxnSpPr>
          <p:nvPr/>
        </p:nvCxnSpPr>
        <p:spPr bwMode="auto">
          <a:xfrm>
            <a:off x="6199617" y="3156266"/>
            <a:ext cx="553690" cy="846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Straight Arrow Connector 84"/>
          <p:cNvCxnSpPr>
            <a:stCxn id="71" idx="3"/>
            <a:endCxn id="72" idx="1"/>
          </p:cNvCxnSpPr>
          <p:nvPr/>
        </p:nvCxnSpPr>
        <p:spPr bwMode="auto">
          <a:xfrm flipV="1">
            <a:off x="8582107" y="3156267"/>
            <a:ext cx="271581" cy="846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7" name="Oval 86"/>
          <p:cNvSpPr/>
          <p:nvPr/>
        </p:nvSpPr>
        <p:spPr bwMode="auto">
          <a:xfrm>
            <a:off x="1841127" y="4344053"/>
            <a:ext cx="2390512" cy="87881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GNSS/INS Data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/>
              <a:t>+</a:t>
            </a:r>
            <a:endParaRPr lang="en-US" sz="1400" dirty="0" smtClean="0"/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System Calibration</a:t>
            </a:r>
          </a:p>
        </p:txBody>
      </p:sp>
      <p:sp>
        <p:nvSpPr>
          <p:cNvPr id="91" name="Oval 90"/>
          <p:cNvSpPr/>
          <p:nvPr/>
        </p:nvSpPr>
        <p:spPr bwMode="auto">
          <a:xfrm>
            <a:off x="4164635" y="1649355"/>
            <a:ext cx="2214866" cy="82794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Prior Knowledge </a:t>
            </a:r>
            <a:r>
              <a:rPr lang="en-US" sz="1400" dirty="0" smtClean="0"/>
              <a:t>about </a:t>
            </a:r>
            <a:r>
              <a:rPr lang="en-US" sz="1400" dirty="0" smtClean="0"/>
              <a:t>Object Space</a:t>
            </a:r>
            <a:endParaRPr lang="en-US" sz="1400" dirty="0"/>
          </a:p>
        </p:txBody>
      </p:sp>
      <p:sp>
        <p:nvSpPr>
          <p:cNvPr id="119" name="Oval 118"/>
          <p:cNvSpPr/>
          <p:nvPr/>
        </p:nvSpPr>
        <p:spPr bwMode="auto">
          <a:xfrm>
            <a:off x="2596223" y="1151765"/>
            <a:ext cx="880320" cy="72307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SIFT</a:t>
            </a:r>
          </a:p>
        </p:txBody>
      </p:sp>
      <p:grpSp>
        <p:nvGrpSpPr>
          <p:cNvPr id="46" name="组合 39">
            <a:extLst>
              <a:ext uri="{FF2B5EF4-FFF2-40B4-BE49-F238E27FC236}">
                <a16:creationId xmlns:a16="http://schemas.microsoft.com/office/drawing/2014/main" id="{7E3CC96B-A453-4AEA-92F3-E76DC2313304}"/>
              </a:ext>
            </a:extLst>
          </p:cNvPr>
          <p:cNvGrpSpPr/>
          <p:nvPr/>
        </p:nvGrpSpPr>
        <p:grpSpPr>
          <a:xfrm>
            <a:off x="7994892" y="4237037"/>
            <a:ext cx="4135195" cy="3232276"/>
            <a:chOff x="4832701" y="3226532"/>
            <a:chExt cx="4135195" cy="3232276"/>
          </a:xfrm>
        </p:grpSpPr>
        <p:grpSp>
          <p:nvGrpSpPr>
            <p:cNvPr id="47" name="组合 34">
              <a:extLst>
                <a:ext uri="{FF2B5EF4-FFF2-40B4-BE49-F238E27FC236}">
                  <a16:creationId xmlns:a16="http://schemas.microsoft.com/office/drawing/2014/main" id="{3780333F-2909-4F08-9BA4-ECD677E016DF}"/>
                </a:ext>
              </a:extLst>
            </p:cNvPr>
            <p:cNvGrpSpPr/>
            <p:nvPr/>
          </p:nvGrpSpPr>
          <p:grpSpPr>
            <a:xfrm>
              <a:off x="4832701" y="3226532"/>
              <a:ext cx="4135195" cy="3232276"/>
              <a:chOff x="5270851" y="2921732"/>
              <a:chExt cx="4135195" cy="3232276"/>
            </a:xfrm>
          </p:grpSpPr>
          <p:grpSp>
            <p:nvGrpSpPr>
              <p:cNvPr id="49" name="组合 5">
                <a:extLst>
                  <a:ext uri="{FF2B5EF4-FFF2-40B4-BE49-F238E27FC236}">
                    <a16:creationId xmlns:a16="http://schemas.microsoft.com/office/drawing/2014/main" id="{536CF115-1EB3-4D86-BE30-25B0CAFF32CC}"/>
                  </a:ext>
                </a:extLst>
              </p:cNvPr>
              <p:cNvGrpSpPr/>
              <p:nvPr/>
            </p:nvGrpSpPr>
            <p:grpSpPr>
              <a:xfrm>
                <a:off x="5270851" y="2921732"/>
                <a:ext cx="4135195" cy="3088668"/>
                <a:chOff x="2203801" y="2914612"/>
                <a:chExt cx="4135195" cy="3088668"/>
              </a:xfrm>
            </p:grpSpPr>
            <p:cxnSp>
              <p:nvCxnSpPr>
                <p:cNvPr id="51" name="直接连接符 7">
                  <a:extLst>
                    <a:ext uri="{FF2B5EF4-FFF2-40B4-BE49-F238E27FC236}">
                      <a16:creationId xmlns:a16="http://schemas.microsoft.com/office/drawing/2014/main" id="{936AC22A-B75C-4120-BD02-D428FEA073F1}"/>
                    </a:ext>
                  </a:extLst>
                </p:cNvPr>
                <p:cNvCxnSpPr>
                  <a:cxnSpLocks/>
                  <a:stCxn id="53" idx="3"/>
                </p:cNvCxnSpPr>
                <p:nvPr/>
              </p:nvCxnSpPr>
              <p:spPr bwMode="auto">
                <a:xfrm flipH="1">
                  <a:off x="3375660" y="3352224"/>
                  <a:ext cx="1356286" cy="2261484"/>
                </a:xfrm>
                <a:prstGeom prst="lin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2" name="矩形 9">
                  <a:extLst>
                    <a:ext uri="{FF2B5EF4-FFF2-40B4-BE49-F238E27FC236}">
                      <a16:creationId xmlns:a16="http://schemas.microsoft.com/office/drawing/2014/main" id="{052BF6DE-09A9-4F02-B3D7-970EA6974431}"/>
                    </a:ext>
                  </a:extLst>
                </p:cNvPr>
                <p:cNvSpPr/>
                <p:nvPr/>
              </p:nvSpPr>
              <p:spPr bwMode="auto">
                <a:xfrm rot="1093187">
                  <a:off x="4233488" y="3661696"/>
                  <a:ext cx="922020" cy="45719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3" name="椭圆 11">
                  <a:extLst>
                    <a:ext uri="{FF2B5EF4-FFF2-40B4-BE49-F238E27FC236}">
                      <a16:creationId xmlns:a16="http://schemas.microsoft.com/office/drawing/2014/main" id="{90AEDE16-A249-4807-9C25-63F653AEAFC2}"/>
                    </a:ext>
                  </a:extLst>
                </p:cNvPr>
                <p:cNvSpPr/>
                <p:nvPr/>
              </p:nvSpPr>
              <p:spPr bwMode="auto">
                <a:xfrm>
                  <a:off x="4716130" y="3260040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sp>
              <p:nvSpPr>
                <p:cNvPr id="54" name="文本框 13">
                  <a:extLst>
                    <a:ext uri="{FF2B5EF4-FFF2-40B4-BE49-F238E27FC236}">
                      <a16:creationId xmlns:a16="http://schemas.microsoft.com/office/drawing/2014/main" id="{A21D4DEC-7DF2-4AF9-BC1E-AEEFB0282543}"/>
                    </a:ext>
                  </a:extLst>
                </p:cNvPr>
                <p:cNvSpPr txBox="1"/>
                <p:nvPr/>
              </p:nvSpPr>
              <p:spPr>
                <a:xfrm>
                  <a:off x="4646675" y="2914612"/>
                  <a:ext cx="64894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rPr>
                    <a:t>PC</a:t>
                  </a:r>
                  <a:r>
                    <a:rPr kumimoji="0" lang="en-US" altLang="zh-CN" sz="11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rPr>
                    <a:t>2</a:t>
                  </a: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5" name="文本框 15">
                  <a:extLst>
                    <a:ext uri="{FF2B5EF4-FFF2-40B4-BE49-F238E27FC236}">
                      <a16:creationId xmlns:a16="http://schemas.microsoft.com/office/drawing/2014/main" id="{4E5607E2-18F0-4179-9D95-0B1C2937D06C}"/>
                    </a:ext>
                  </a:extLst>
                </p:cNvPr>
                <p:cNvSpPr txBox="1"/>
                <p:nvPr/>
              </p:nvSpPr>
              <p:spPr>
                <a:xfrm>
                  <a:off x="2203801" y="5480060"/>
                  <a:ext cx="163873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rPr>
                    <a:t>Ground point</a:t>
                  </a:r>
                  <a:endPara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6" name="文本框 16">
                  <a:extLst>
                    <a:ext uri="{FF2B5EF4-FFF2-40B4-BE49-F238E27FC236}">
                      <a16:creationId xmlns:a16="http://schemas.microsoft.com/office/drawing/2014/main" id="{1BD2EF01-3DB1-4032-9634-5192829FED51}"/>
                    </a:ext>
                  </a:extLst>
                </p:cNvPr>
                <p:cNvSpPr txBox="1"/>
                <p:nvPr/>
              </p:nvSpPr>
              <p:spPr>
                <a:xfrm>
                  <a:off x="4546466" y="3840554"/>
                  <a:ext cx="179253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rPr>
                    <a:t>Right</a:t>
                  </a:r>
                  <a:r>
                    <a:rPr lang="en-US" altLang="en-US" sz="1400" dirty="0" smtClean="0">
                      <a:solidFill>
                        <a:srgbClr val="000000"/>
                      </a:solidFill>
                      <a:latin typeface="Arial"/>
                    </a:rPr>
                    <a:t> </a:t>
                  </a:r>
                  <a:r>
                    <a:rPr kumimoji="0" lang="en-US" altLang="en-US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rPr>
                    <a:t>Image point</a:t>
                  </a:r>
                  <a:endPara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sp>
            <p:nvSpPr>
              <p:cNvPr id="50" name="Freeform 51">
                <a:extLst>
                  <a:ext uri="{FF2B5EF4-FFF2-40B4-BE49-F238E27FC236}">
                    <a16:creationId xmlns:a16="http://schemas.microsoft.com/office/drawing/2014/main" id="{A13C91B7-B098-458B-B339-F54019FF0AE1}"/>
                  </a:ext>
                </a:extLst>
              </p:cNvPr>
              <p:cNvSpPr/>
              <p:nvPr/>
            </p:nvSpPr>
            <p:spPr>
              <a:xfrm>
                <a:off x="5968798" y="5808153"/>
                <a:ext cx="1243552" cy="345855"/>
              </a:xfrm>
              <a:custGeom>
                <a:avLst/>
                <a:gdLst>
                  <a:gd name="connsiteX0" fmla="*/ 0 w 1687398"/>
                  <a:gd name="connsiteY0" fmla="*/ 575042 h 575042"/>
                  <a:gd name="connsiteX1" fmla="*/ 669303 w 1687398"/>
                  <a:gd name="connsiteY1" fmla="*/ 6 h 575042"/>
                  <a:gd name="connsiteX2" fmla="*/ 1687398 w 1687398"/>
                  <a:gd name="connsiteY2" fmla="*/ 565615 h 57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7398" h="575042">
                    <a:moveTo>
                      <a:pt x="0" y="575042"/>
                    </a:moveTo>
                    <a:cubicBezTo>
                      <a:pt x="194035" y="288309"/>
                      <a:pt x="388070" y="1577"/>
                      <a:pt x="669303" y="6"/>
                    </a:cubicBezTo>
                    <a:cubicBezTo>
                      <a:pt x="950536" y="-1565"/>
                      <a:pt x="1318967" y="282025"/>
                      <a:pt x="1687398" y="565615"/>
                    </a:cubicBezTo>
                  </a:path>
                </a:pathLst>
              </a:custGeom>
              <a:ln w="12700"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48" name="椭圆 38">
              <a:extLst>
                <a:ext uri="{FF2B5EF4-FFF2-40B4-BE49-F238E27FC236}">
                  <a16:creationId xmlns:a16="http://schemas.microsoft.com/office/drawing/2014/main" id="{EB912508-46A0-45D6-A25B-96928D1B0854}"/>
                </a:ext>
              </a:extLst>
            </p:cNvPr>
            <p:cNvSpPr/>
            <p:nvPr/>
          </p:nvSpPr>
          <p:spPr bwMode="auto">
            <a:xfrm>
              <a:off x="7152928" y="3914939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169182" y="4460753"/>
            <a:ext cx="2035088" cy="2698705"/>
            <a:chOff x="5762326" y="1614437"/>
            <a:chExt cx="2035088" cy="2698705"/>
          </a:xfrm>
        </p:grpSpPr>
        <p:cxnSp>
          <p:nvCxnSpPr>
            <p:cNvPr id="58" name="直接连接符 7">
              <a:extLst>
                <a:ext uri="{FF2B5EF4-FFF2-40B4-BE49-F238E27FC236}">
                  <a16:creationId xmlns:a16="http://schemas.microsoft.com/office/drawing/2014/main" id="{936AC22A-B75C-4120-BD02-D428FEA073F1}"/>
                </a:ext>
              </a:extLst>
            </p:cNvPr>
            <p:cNvCxnSpPr>
              <a:cxnSpLocks/>
              <a:stCxn id="59" idx="5"/>
            </p:cNvCxnSpPr>
            <p:nvPr/>
          </p:nvCxnSpPr>
          <p:spPr bwMode="auto">
            <a:xfrm>
              <a:off x="6812071" y="1706621"/>
              <a:ext cx="947824" cy="238132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椭圆 11">
              <a:extLst>
                <a:ext uri="{FF2B5EF4-FFF2-40B4-BE49-F238E27FC236}">
                  <a16:creationId xmlns:a16="http://schemas.microsoft.com/office/drawing/2014/main" id="{90AEDE16-A249-4807-9C25-63F653AEAFC2}"/>
                </a:ext>
              </a:extLst>
            </p:cNvPr>
            <p:cNvSpPr/>
            <p:nvPr/>
          </p:nvSpPr>
          <p:spPr bwMode="auto">
            <a:xfrm>
              <a:off x="6719887" y="1614437"/>
              <a:ext cx="108000" cy="108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0" name="矩形 9">
              <a:extLst>
                <a:ext uri="{FF2B5EF4-FFF2-40B4-BE49-F238E27FC236}">
                  <a16:creationId xmlns:a16="http://schemas.microsoft.com/office/drawing/2014/main" id="{052BF6DE-09A9-4F02-B3D7-970EA6974431}"/>
                </a:ext>
              </a:extLst>
            </p:cNvPr>
            <p:cNvSpPr/>
            <p:nvPr/>
          </p:nvSpPr>
          <p:spPr bwMode="auto">
            <a:xfrm rot="20201878">
              <a:off x="6559476" y="2114513"/>
              <a:ext cx="922020" cy="4571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1" name="椭圆 38">
              <a:extLst>
                <a:ext uri="{FF2B5EF4-FFF2-40B4-BE49-F238E27FC236}">
                  <a16:creationId xmlns:a16="http://schemas.microsoft.com/office/drawing/2014/main" id="{EB912508-46A0-45D6-A25B-96928D1B0854}"/>
                </a:ext>
              </a:extLst>
            </p:cNvPr>
            <p:cNvSpPr/>
            <p:nvPr/>
          </p:nvSpPr>
          <p:spPr bwMode="auto">
            <a:xfrm>
              <a:off x="6948487" y="2103437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2" name="文本框 16">
              <a:extLst>
                <a:ext uri="{FF2B5EF4-FFF2-40B4-BE49-F238E27FC236}">
                  <a16:creationId xmlns:a16="http://schemas.microsoft.com/office/drawing/2014/main" id="{1BD2EF01-3DB1-4032-9634-5192829FED51}"/>
                </a:ext>
              </a:extLst>
            </p:cNvPr>
            <p:cNvSpPr txBox="1"/>
            <p:nvPr/>
          </p:nvSpPr>
          <p:spPr>
            <a:xfrm rot="20036602">
              <a:off x="5762326" y="2333651"/>
              <a:ext cx="1792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Left</a:t>
              </a:r>
              <a:r>
                <a:rPr lang="en-US" altLang="en-US" sz="1400" dirty="0" smtClean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Image point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" name="椭圆 38">
              <a:extLst>
                <a:ext uri="{FF2B5EF4-FFF2-40B4-BE49-F238E27FC236}">
                  <a16:creationId xmlns:a16="http://schemas.microsoft.com/office/drawing/2014/main" id="{EB912508-46A0-45D6-A25B-96928D1B0854}"/>
                </a:ext>
              </a:extLst>
            </p:cNvPr>
            <p:cNvSpPr/>
            <p:nvPr/>
          </p:nvSpPr>
          <p:spPr bwMode="auto">
            <a:xfrm>
              <a:off x="7723895" y="4070407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4" name="椭圆 38">
              <a:extLst>
                <a:ext uri="{FF2B5EF4-FFF2-40B4-BE49-F238E27FC236}">
                  <a16:creationId xmlns:a16="http://schemas.microsoft.com/office/drawing/2014/main" id="{EB912508-46A0-45D6-A25B-96928D1B0854}"/>
                </a:ext>
              </a:extLst>
            </p:cNvPr>
            <p:cNvSpPr/>
            <p:nvPr/>
          </p:nvSpPr>
          <p:spPr bwMode="auto">
            <a:xfrm>
              <a:off x="7725414" y="4241142"/>
              <a:ext cx="72000" cy="72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65" name="Oval 64"/>
          <p:cNvSpPr/>
          <p:nvPr/>
        </p:nvSpPr>
        <p:spPr bwMode="auto">
          <a:xfrm>
            <a:off x="6407554" y="1658717"/>
            <a:ext cx="2520305" cy="82794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Incremental Strategy</a:t>
            </a:r>
          </a:p>
        </p:txBody>
      </p:sp>
      <p:cxnSp>
        <p:nvCxnSpPr>
          <p:cNvPr id="5" name="Straight Arrow Connector 4"/>
          <p:cNvCxnSpPr>
            <a:stCxn id="65" idx="4"/>
            <a:endCxn id="71" idx="0"/>
          </p:cNvCxnSpPr>
          <p:nvPr/>
        </p:nvCxnSpPr>
        <p:spPr bwMode="auto">
          <a:xfrm>
            <a:off x="7667707" y="2486659"/>
            <a:ext cx="0" cy="25897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6" name="文本框 13">
            <a:extLst>
              <a:ext uri="{FF2B5EF4-FFF2-40B4-BE49-F238E27FC236}">
                <a16:creationId xmlns:a16="http://schemas.microsoft.com/office/drawing/2014/main" id="{A21D4DEC-7DF2-4AF9-BC1E-AEEFB0282543}"/>
              </a:ext>
            </a:extLst>
          </p:cNvPr>
          <p:cNvSpPr txBox="1"/>
          <p:nvPr/>
        </p:nvSpPr>
        <p:spPr>
          <a:xfrm rot="20489259">
            <a:off x="7753666" y="4190165"/>
            <a:ext cx="648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PC</a:t>
            </a: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文本框 15">
            <a:extLst>
              <a:ext uri="{FF2B5EF4-FFF2-40B4-BE49-F238E27FC236}">
                <a16:creationId xmlns:a16="http://schemas.microsoft.com/office/drawing/2014/main" id="{4E5607E2-18F0-4179-9D95-0B1C2937D06C}"/>
              </a:ext>
            </a:extLst>
          </p:cNvPr>
          <p:cNvSpPr txBox="1"/>
          <p:nvPr/>
        </p:nvSpPr>
        <p:spPr>
          <a:xfrm>
            <a:off x="10315119" y="6181901"/>
            <a:ext cx="33059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DSM generated</a:t>
            </a:r>
            <a:r>
              <a:rPr kumimoji="0" lang="en-US" alt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from the prior knowledge regarding the object space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8" name="Parallelogram 77"/>
          <p:cNvSpPr/>
          <p:nvPr/>
        </p:nvSpPr>
        <p:spPr bwMode="auto">
          <a:xfrm>
            <a:off x="242887" y="2737166"/>
            <a:ext cx="1524000" cy="838200"/>
          </a:xfrm>
          <a:prstGeom prst="parallelogram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Input Image Dataset</a:t>
            </a:r>
            <a:endParaRPr lang="en-US" sz="1400" dirty="0"/>
          </a:p>
        </p:txBody>
      </p:sp>
      <p:sp>
        <p:nvSpPr>
          <p:cNvPr id="79" name="Rectangle 78"/>
          <p:cNvSpPr/>
          <p:nvPr/>
        </p:nvSpPr>
        <p:spPr bwMode="auto">
          <a:xfrm>
            <a:off x="2208313" y="2136923"/>
            <a:ext cx="1662012" cy="838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600" dirty="0" smtClean="0"/>
              <a:t>Image Matching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cxnSp>
        <p:nvCxnSpPr>
          <p:cNvPr id="9" name="Straight Arrow Connector 8"/>
          <p:cNvCxnSpPr>
            <a:stCxn id="119" idx="4"/>
            <a:endCxn id="79" idx="0"/>
          </p:cNvCxnSpPr>
          <p:nvPr/>
        </p:nvCxnSpPr>
        <p:spPr bwMode="auto">
          <a:xfrm>
            <a:off x="3036383" y="1874837"/>
            <a:ext cx="2936" cy="26208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>
            <a:stCxn id="87" idx="0"/>
            <a:endCxn id="69" idx="2"/>
          </p:cNvCxnSpPr>
          <p:nvPr/>
        </p:nvCxnSpPr>
        <p:spPr bwMode="auto">
          <a:xfrm flipV="1">
            <a:off x="3036383" y="3994466"/>
            <a:ext cx="2936" cy="34958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78" idx="2"/>
          </p:cNvCxnSpPr>
          <p:nvPr/>
        </p:nvCxnSpPr>
        <p:spPr bwMode="auto">
          <a:xfrm>
            <a:off x="1662112" y="3156266"/>
            <a:ext cx="374121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14" idx="3"/>
            <a:endCxn id="70" idx="1"/>
          </p:cNvCxnSpPr>
          <p:nvPr/>
        </p:nvCxnSpPr>
        <p:spPr bwMode="auto">
          <a:xfrm>
            <a:off x="4057428" y="3156266"/>
            <a:ext cx="313389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7681824" y="6833470"/>
            <a:ext cx="2731581" cy="2940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 flipH="1">
            <a:off x="7681824" y="7215710"/>
            <a:ext cx="2731581" cy="2940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7292503" y="6862874"/>
            <a:ext cx="311303" cy="394876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本框 13">
                <a:extLst>
                  <a:ext uri="{FF2B5EF4-FFF2-40B4-BE49-F238E27FC236}">
                    <a16:creationId xmlns:a16="http://schemas.microsoft.com/office/drawing/2014/main" id="{A21D4DEC-7DF2-4AF9-BC1E-AEEFB0282543}"/>
                  </a:ext>
                </a:extLst>
              </p:cNvPr>
              <p:cNvSpPr txBox="1"/>
              <p:nvPr/>
            </p:nvSpPr>
            <p:spPr>
              <a:xfrm>
                <a:off x="6884906" y="6910206"/>
                <a:ext cx="4468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0" lang="en-US" altLang="zh-CN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74" name="文本框 13">
                <a:extLst>
                  <a:ext uri="{FF2B5EF4-FFF2-40B4-BE49-F238E27FC236}">
                    <a16:creationId xmlns:a16="http://schemas.microsoft.com/office/drawing/2014/main" id="{A21D4DEC-7DF2-4AF9-BC1E-AEEFB0282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906" y="6910206"/>
                <a:ext cx="446805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文本框 13">
            <a:extLst>
              <a:ext uri="{FF2B5EF4-FFF2-40B4-BE49-F238E27FC236}">
                <a16:creationId xmlns:a16="http://schemas.microsoft.com/office/drawing/2014/main" id="{A21D4DEC-7DF2-4AF9-BC1E-AEEFB0282543}"/>
              </a:ext>
            </a:extLst>
          </p:cNvPr>
          <p:cNvSpPr txBox="1"/>
          <p:nvPr/>
        </p:nvSpPr>
        <p:spPr>
          <a:xfrm>
            <a:off x="7637267" y="6868342"/>
            <a:ext cx="446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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2" name="文本框 13">
            <a:extLst>
              <a:ext uri="{FF2B5EF4-FFF2-40B4-BE49-F238E27FC236}">
                <a16:creationId xmlns:a16="http://schemas.microsoft.com/office/drawing/2014/main" id="{A21D4DEC-7DF2-4AF9-BC1E-AEEFB0282543}"/>
              </a:ext>
            </a:extLst>
          </p:cNvPr>
          <p:cNvSpPr txBox="1"/>
          <p:nvPr/>
        </p:nvSpPr>
        <p:spPr>
          <a:xfrm>
            <a:off x="7644779" y="7154832"/>
            <a:ext cx="361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×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3" name="文本框 13">
            <a:extLst>
              <a:ext uri="{FF2B5EF4-FFF2-40B4-BE49-F238E27FC236}">
                <a16:creationId xmlns:a16="http://schemas.microsoft.com/office/drawing/2014/main" id="{A21D4DEC-7DF2-4AF9-BC1E-AEEFB0282543}"/>
              </a:ext>
            </a:extLst>
          </p:cNvPr>
          <p:cNvSpPr txBox="1"/>
          <p:nvPr/>
        </p:nvSpPr>
        <p:spPr>
          <a:xfrm>
            <a:off x="7648746" y="6534150"/>
            <a:ext cx="361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×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8" name="Parallelogram 67"/>
          <p:cNvSpPr/>
          <p:nvPr/>
        </p:nvSpPr>
        <p:spPr bwMode="auto">
          <a:xfrm>
            <a:off x="10724296" y="2569006"/>
            <a:ext cx="2715479" cy="1191451"/>
          </a:xfrm>
          <a:prstGeom prst="parallelogram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/>
              <a:t>Final </a:t>
            </a:r>
            <a:r>
              <a:rPr lang="en-US" sz="1400" dirty="0" smtClean="0"/>
              <a:t>Products: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DSM,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Orthophoto</a:t>
            </a:r>
            <a:endParaRPr lang="en-US" sz="1400" dirty="0"/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Calibration Parameters</a:t>
            </a:r>
          </a:p>
          <a:p>
            <a:pPr marL="0" marR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US" sz="1400" dirty="0" smtClean="0"/>
              <a:t>…</a:t>
            </a:r>
          </a:p>
        </p:txBody>
      </p:sp>
      <p:cxnSp>
        <p:nvCxnSpPr>
          <p:cNvPr id="25" name="Elbow Connector 24"/>
          <p:cNvCxnSpPr>
            <a:stCxn id="87" idx="6"/>
            <a:endCxn id="70" idx="2"/>
          </p:cNvCxnSpPr>
          <p:nvPr/>
        </p:nvCxnSpPr>
        <p:spPr bwMode="auto">
          <a:xfrm flipV="1">
            <a:off x="4231639" y="3575366"/>
            <a:ext cx="1053578" cy="1208095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>
            <a:stCxn id="72" idx="3"/>
            <a:endCxn id="68" idx="5"/>
          </p:cNvCxnSpPr>
          <p:nvPr/>
        </p:nvCxnSpPr>
        <p:spPr bwMode="auto">
          <a:xfrm>
            <a:off x="10682488" y="3156267"/>
            <a:ext cx="190739" cy="846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91" idx="4"/>
            <a:endCxn id="70" idx="0"/>
          </p:cNvCxnSpPr>
          <p:nvPr/>
        </p:nvCxnSpPr>
        <p:spPr bwMode="auto">
          <a:xfrm>
            <a:off x="5272068" y="2477297"/>
            <a:ext cx="13149" cy="25986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298994" y="1513301"/>
            <a:ext cx="2123018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n-lt"/>
              </a:rPr>
              <a:t>Workflow</a:t>
            </a:r>
            <a:endParaRPr lang="en-US" sz="2400" b="1" dirty="0"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98994" y="5379027"/>
            <a:ext cx="3677693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n-lt"/>
              </a:rPr>
              <a:t>Mismatch Removal</a:t>
            </a:r>
            <a:endParaRPr lang="en-US" sz="2400" b="1" dirty="0">
              <a:latin typeface="+mn-lt"/>
            </a:endParaRPr>
          </a:p>
        </p:txBody>
      </p:sp>
      <p:cxnSp>
        <p:nvCxnSpPr>
          <p:cNvPr id="88" name="Elbow Connector 87"/>
          <p:cNvCxnSpPr>
            <a:stCxn id="50" idx="2"/>
            <a:endCxn id="77" idx="1"/>
          </p:cNvCxnSpPr>
          <p:nvPr/>
        </p:nvCxnSpPr>
        <p:spPr bwMode="auto">
          <a:xfrm flipV="1">
            <a:off x="9936391" y="6428123"/>
            <a:ext cx="378728" cy="1035520"/>
          </a:xfrm>
          <a:prstGeom prst="bentConnector3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321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9" dirty="0" smtClean="0"/>
              <a:t>DJI M200 </a:t>
            </a:r>
            <a:r>
              <a:rPr lang="en-US" sz="4409" dirty="0"/>
              <a:t>Platform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9283691"/>
                  </p:ext>
                </p:extLst>
              </p:nvPr>
            </p:nvGraphicFramePr>
            <p:xfrm>
              <a:off x="1018122" y="4738880"/>
              <a:ext cx="11556721" cy="1760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7132">
                      <a:extLst>
                        <a:ext uri="{9D8B030D-6E8A-4147-A177-3AD203B41FA5}">
                          <a16:colId xmlns:a16="http://schemas.microsoft.com/office/drawing/2014/main" val="3351885290"/>
                        </a:ext>
                      </a:extLst>
                    </a:gridCol>
                    <a:gridCol w="925100">
                      <a:extLst>
                        <a:ext uri="{9D8B030D-6E8A-4147-A177-3AD203B41FA5}">
                          <a16:colId xmlns:a16="http://schemas.microsoft.com/office/drawing/2014/main" val="534294363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97150567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598997894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514240354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3878580629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625771255"/>
                        </a:ext>
                      </a:extLst>
                    </a:gridCol>
                    <a:gridCol w="1311133">
                      <a:extLst>
                        <a:ext uri="{9D8B030D-6E8A-4147-A177-3AD203B41FA5}">
                          <a16:colId xmlns:a16="http://schemas.microsoft.com/office/drawing/2014/main" val="170232573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646773347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1273740190"/>
                        </a:ext>
                      </a:extLst>
                    </a:gridCol>
                    <a:gridCol w="1282956">
                      <a:extLst>
                        <a:ext uri="{9D8B030D-6E8A-4147-A177-3AD203B41FA5}">
                          <a16:colId xmlns:a16="http://schemas.microsoft.com/office/drawing/2014/main" val="1785112112"/>
                        </a:ext>
                      </a:extLst>
                    </a:gridCol>
                  </a:tblGrid>
                  <a:tr h="596973"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/>
                        </a:p>
                      </a:txBody>
                      <a:tcPr marL="91438" marR="91438" marT="45719" marB="45719"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Nominal Lever </a:t>
                          </a:r>
                          <a:r>
                            <a:rPr lang="en-US" sz="1700" dirty="0"/>
                            <a:t>Arm and Boresight Angles</a:t>
                          </a:r>
                          <a:r>
                            <a:rPr lang="en-US" sz="1700" baseline="0" dirty="0"/>
                            <a:t> between thermal camera and </a:t>
                          </a:r>
                          <a:r>
                            <a:rPr lang="en-US" sz="1700" baseline="0" dirty="0" smtClean="0"/>
                            <a:t>GNSS/INS body </a:t>
                          </a:r>
                          <a:r>
                            <a:rPr lang="en-US" sz="1700" baseline="0" dirty="0"/>
                            <a:t>frame</a:t>
                          </a:r>
                          <a:endParaRPr lang="en-US" sz="1700" dirty="0"/>
                        </a:p>
                      </a:txBody>
                      <a:tcPr marL="91438" marR="91438" marT="45719" marB="45719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Sensor’s intrinsic parameters</a:t>
                          </a:r>
                          <a:endParaRPr lang="en-US" sz="1700" dirty="0"/>
                        </a:p>
                      </a:txBody>
                      <a:tcPr marL="91438" marR="91438" marT="45719" marB="45719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700" dirty="0"/>
                        </a:p>
                      </a:txBody>
                      <a:tcPr marL="91438" marR="91438" marT="45719" marB="45719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700" dirty="0"/>
                        </a:p>
                      </a:txBody>
                      <a:tcPr marL="91438" marR="91438" marT="45719" marB="45719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700" dirty="0"/>
                        </a:p>
                      </a:txBody>
                      <a:tcPr marL="91438" marR="91438" marT="45719" marB="45719"/>
                    </a:tc>
                    <a:extLst>
                      <a:ext uri="{0D108BD9-81ED-4DB2-BD59-A6C34878D82A}">
                        <a16:rowId xmlns:a16="http://schemas.microsoft.com/office/drawing/2014/main" val="844735647"/>
                      </a:ext>
                    </a:extLst>
                  </a:tr>
                  <a:tr h="529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Sensor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Δω</a:t>
                          </a:r>
                          <a:r>
                            <a:rPr lang="en-US" sz="1400" b="1" dirty="0"/>
                            <a:t> (degree)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07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/>
                            <a:t>Δφ</a:t>
                          </a:r>
                          <a:endParaRPr lang="en-US" sz="1400" b="1" dirty="0"/>
                        </a:p>
                        <a:p>
                          <a:pPr marL="0" marR="0" lvl="0" indent="0" algn="ctr" defTabSz="121907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/>
                            <a:t>(degree)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Δκ</a:t>
                          </a:r>
                          <a:endParaRPr lang="en-US" sz="1400" b="1" dirty="0"/>
                        </a:p>
                        <a:p>
                          <a:pPr algn="ctr"/>
                          <a:r>
                            <a:rPr lang="en-US" sz="1400" b="1" dirty="0"/>
                            <a:t>(degree)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</a:t>
                          </a:r>
                          <a:r>
                            <a:rPr lang="en-US" sz="1400" b="1" dirty="0" smtClean="0"/>
                            <a:t>x</a:t>
                          </a:r>
                        </a:p>
                        <a:p>
                          <a:pPr algn="ctr"/>
                          <a:r>
                            <a:rPr lang="en-US" sz="1400" b="1" dirty="0" smtClean="0"/>
                            <a:t>(m</a:t>
                          </a:r>
                          <a:r>
                            <a:rPr lang="en-US" sz="1400" b="1" dirty="0"/>
                            <a:t>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</a:t>
                          </a:r>
                          <a:r>
                            <a:rPr lang="en-US" sz="1400" b="1" dirty="0" smtClean="0"/>
                            <a:t>y</a:t>
                          </a:r>
                        </a:p>
                        <a:p>
                          <a:pPr algn="ctr"/>
                          <a:r>
                            <a:rPr lang="en-US" sz="1400" b="1" dirty="0" smtClean="0"/>
                            <a:t>(m</a:t>
                          </a:r>
                          <a:r>
                            <a:rPr lang="en-US" sz="1400" b="1" dirty="0"/>
                            <a:t>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</a:t>
                          </a:r>
                          <a:r>
                            <a:rPr lang="en-US" sz="1400" b="1" dirty="0" smtClean="0"/>
                            <a:t>z</a:t>
                          </a:r>
                        </a:p>
                        <a:p>
                          <a:pPr algn="ctr"/>
                          <a:r>
                            <a:rPr lang="en-US" sz="1400" b="1" dirty="0" smtClean="0"/>
                            <a:t>(m</a:t>
                          </a:r>
                          <a:r>
                            <a:rPr lang="en-US" sz="1400" b="1" dirty="0"/>
                            <a:t>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Array size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Focal length (pixel)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Pixel size (um)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Distortion</a:t>
                          </a:r>
                          <a:r>
                            <a:rPr lang="en-US" sz="1400" b="1" baseline="0" dirty="0" smtClean="0"/>
                            <a:t> parameters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extLst>
                      <a:ext uri="{0D108BD9-81ED-4DB2-BD59-A6C34878D82A}">
                        <a16:rowId xmlns:a16="http://schemas.microsoft.com/office/drawing/2014/main" val="576203476"/>
                      </a:ext>
                    </a:extLst>
                  </a:tr>
                  <a:tr h="3106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Thermal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180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07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-90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0.045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-0.015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0.045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640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smtClean="0"/>
                            <a:t>512</a:t>
                          </a:r>
                          <a:endParaRPr lang="en-US" sz="1400" dirty="0"/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1117.64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17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8" marR="91438" marT="45719" marB="45719"/>
                    </a:tc>
                    <a:extLst>
                      <a:ext uri="{0D108BD9-81ED-4DB2-BD59-A6C34878D82A}">
                        <a16:rowId xmlns:a16="http://schemas.microsoft.com/office/drawing/2014/main" val="72877742"/>
                      </a:ext>
                    </a:extLst>
                  </a:tr>
                  <a:tr h="3106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RGB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180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07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-90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0.045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0.025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0.050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4000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smtClean="0"/>
                            <a:t>3000</a:t>
                          </a:r>
                          <a:endParaRPr lang="en-US" sz="1400" dirty="0"/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4324.30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1.85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8" marR="91438" marT="45719" marB="45719"/>
                    </a:tc>
                    <a:extLst>
                      <a:ext uri="{0D108BD9-81ED-4DB2-BD59-A6C34878D82A}">
                        <a16:rowId xmlns:a16="http://schemas.microsoft.com/office/drawing/2014/main" val="716296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9283691"/>
                  </p:ext>
                </p:extLst>
              </p:nvPr>
            </p:nvGraphicFramePr>
            <p:xfrm>
              <a:off x="1018122" y="4738880"/>
              <a:ext cx="11556721" cy="1760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27132">
                      <a:extLst>
                        <a:ext uri="{9D8B030D-6E8A-4147-A177-3AD203B41FA5}">
                          <a16:colId xmlns:a16="http://schemas.microsoft.com/office/drawing/2014/main" val="3351885290"/>
                        </a:ext>
                      </a:extLst>
                    </a:gridCol>
                    <a:gridCol w="925100">
                      <a:extLst>
                        <a:ext uri="{9D8B030D-6E8A-4147-A177-3AD203B41FA5}">
                          <a16:colId xmlns:a16="http://schemas.microsoft.com/office/drawing/2014/main" val="534294363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97150567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598997894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514240354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3878580629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3625771255"/>
                        </a:ext>
                      </a:extLst>
                    </a:gridCol>
                    <a:gridCol w="1311133">
                      <a:extLst>
                        <a:ext uri="{9D8B030D-6E8A-4147-A177-3AD203B41FA5}">
                          <a16:colId xmlns:a16="http://schemas.microsoft.com/office/drawing/2014/main" val="170232573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646773347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1273740190"/>
                        </a:ext>
                      </a:extLst>
                    </a:gridCol>
                    <a:gridCol w="1282956">
                      <a:extLst>
                        <a:ext uri="{9D8B030D-6E8A-4147-A177-3AD203B41FA5}">
                          <a16:colId xmlns:a16="http://schemas.microsoft.com/office/drawing/2014/main" val="1785112112"/>
                        </a:ext>
                      </a:extLst>
                    </a:gridCol>
                  </a:tblGrid>
                  <a:tr h="609598"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/>
                        </a:p>
                      </a:txBody>
                      <a:tcPr marL="91438" marR="91438" marT="45719" marB="45719"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Nominal Lever </a:t>
                          </a:r>
                          <a:r>
                            <a:rPr lang="en-US" sz="1700" dirty="0"/>
                            <a:t>Arm and Boresight Angles</a:t>
                          </a:r>
                          <a:r>
                            <a:rPr lang="en-US" sz="1700" baseline="0" dirty="0"/>
                            <a:t> between thermal camera and </a:t>
                          </a:r>
                          <a:r>
                            <a:rPr lang="en-US" sz="1700" baseline="0" dirty="0" smtClean="0"/>
                            <a:t>GNSS/INS body </a:t>
                          </a:r>
                          <a:r>
                            <a:rPr lang="en-US" sz="1700" baseline="0" dirty="0"/>
                            <a:t>frame</a:t>
                          </a:r>
                          <a:endParaRPr lang="en-US" sz="1700" dirty="0"/>
                        </a:p>
                      </a:txBody>
                      <a:tcPr marL="91438" marR="91438" marT="45719" marB="45719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Sensor’s intrinsic parameters</a:t>
                          </a:r>
                          <a:endParaRPr lang="en-US" sz="1700" dirty="0"/>
                        </a:p>
                      </a:txBody>
                      <a:tcPr marL="91438" marR="91438" marT="45719" marB="45719"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700" dirty="0"/>
                        </a:p>
                      </a:txBody>
                      <a:tcPr marL="91438" marR="91438" marT="45719" marB="45719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700" dirty="0"/>
                        </a:p>
                      </a:txBody>
                      <a:tcPr marL="91438" marR="91438" marT="45719" marB="45719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700" dirty="0"/>
                        </a:p>
                      </a:txBody>
                      <a:tcPr marL="91438" marR="91438" marT="45719" marB="45719"/>
                    </a:tc>
                    <a:extLst>
                      <a:ext uri="{0D108BD9-81ED-4DB2-BD59-A6C34878D82A}">
                        <a16:rowId xmlns:a16="http://schemas.microsoft.com/office/drawing/2014/main" val="844735647"/>
                      </a:ext>
                    </a:extLst>
                  </a:tr>
                  <a:tr h="529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/>
                            <a:t>Sensor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Δω</a:t>
                          </a:r>
                          <a:r>
                            <a:rPr lang="en-US" sz="1400" b="1" dirty="0"/>
                            <a:t> (degree)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07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dirty="0"/>
                            <a:t>Δφ</a:t>
                          </a:r>
                          <a:endParaRPr lang="en-US" sz="1400" b="1" dirty="0"/>
                        </a:p>
                        <a:p>
                          <a:pPr marL="0" marR="0" lvl="0" indent="0" algn="ctr" defTabSz="121907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/>
                            <a:t>(degree)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Δκ</a:t>
                          </a:r>
                          <a:endParaRPr lang="en-US" sz="1400" b="1" dirty="0"/>
                        </a:p>
                        <a:p>
                          <a:pPr algn="ctr"/>
                          <a:r>
                            <a:rPr lang="en-US" sz="1400" b="1" dirty="0"/>
                            <a:t>(degree)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</a:t>
                          </a:r>
                          <a:r>
                            <a:rPr lang="en-US" sz="1400" b="1" dirty="0" smtClean="0"/>
                            <a:t>x</a:t>
                          </a:r>
                        </a:p>
                        <a:p>
                          <a:pPr algn="ctr"/>
                          <a:r>
                            <a:rPr lang="en-US" sz="1400" b="1" dirty="0" smtClean="0"/>
                            <a:t>(m</a:t>
                          </a:r>
                          <a:r>
                            <a:rPr lang="en-US" sz="1400" b="1" dirty="0"/>
                            <a:t>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</a:t>
                          </a:r>
                          <a:r>
                            <a:rPr lang="en-US" sz="1400" b="1" dirty="0" smtClean="0"/>
                            <a:t>y</a:t>
                          </a:r>
                        </a:p>
                        <a:p>
                          <a:pPr algn="ctr"/>
                          <a:r>
                            <a:rPr lang="en-US" sz="1400" b="1" dirty="0" smtClean="0"/>
                            <a:t>(m</a:t>
                          </a:r>
                          <a:r>
                            <a:rPr lang="en-US" sz="1400" b="1" dirty="0"/>
                            <a:t>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b="1" dirty="0"/>
                            <a:t>Δ</a:t>
                          </a:r>
                          <a:r>
                            <a:rPr lang="en-US" sz="1400" b="1" dirty="0" smtClean="0"/>
                            <a:t>z</a:t>
                          </a:r>
                        </a:p>
                        <a:p>
                          <a:pPr algn="ctr"/>
                          <a:r>
                            <a:rPr lang="en-US" sz="1400" b="1" dirty="0" smtClean="0"/>
                            <a:t>(m</a:t>
                          </a:r>
                          <a:r>
                            <a:rPr lang="en-US" sz="1400" b="1" dirty="0"/>
                            <a:t>)</a:t>
                          </a:r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Array size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Focal length (pixel)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Pixel size (um)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/>
                            <a:t>Distortion</a:t>
                          </a:r>
                          <a:r>
                            <a:rPr lang="en-US" sz="1400" b="1" baseline="0" dirty="0" smtClean="0"/>
                            <a:t> parameters</a:t>
                          </a:r>
                          <a:endParaRPr lang="en-US" sz="1400" b="1" dirty="0"/>
                        </a:p>
                      </a:txBody>
                      <a:tcPr marL="91438" marR="91438" marT="45719" marB="45719" anchor="ctr"/>
                    </a:tc>
                    <a:extLst>
                      <a:ext uri="{0D108BD9-81ED-4DB2-BD59-A6C34878D82A}">
                        <a16:rowId xmlns:a16="http://schemas.microsoft.com/office/drawing/2014/main" val="576203476"/>
                      </a:ext>
                    </a:extLst>
                  </a:tr>
                  <a:tr h="3106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Thermal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180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07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-90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0.045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-0.015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0.045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38" marR="91438" marT="45719" marB="45719">
                        <a:blipFill>
                          <a:blip r:embed="rId2"/>
                          <a:stretch>
                            <a:fillRect l="-498605" t="-374510" r="-286047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1117.64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17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8" marR="91438" marT="45719" marB="45719"/>
                    </a:tc>
                    <a:extLst>
                      <a:ext uri="{0D108BD9-81ED-4DB2-BD59-A6C34878D82A}">
                        <a16:rowId xmlns:a16="http://schemas.microsoft.com/office/drawing/2014/main" val="72877742"/>
                      </a:ext>
                    </a:extLst>
                  </a:tr>
                  <a:tr h="3106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RGB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180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078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-90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0.045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0.025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tx1"/>
                              </a:solidFill>
                            </a:rPr>
                            <a:t>0.050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38" marR="91438" marT="45719" marB="45719">
                        <a:blipFill>
                          <a:blip r:embed="rId2"/>
                          <a:stretch>
                            <a:fillRect l="-498605" t="-474510" r="-286047" b="-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4324.30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1.85</a:t>
                          </a:r>
                        </a:p>
                      </a:txBody>
                      <a:tcPr marL="91438" marR="91438" marT="45719" marB="45719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954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91438" marR="91438" marT="45719" marB="45719"/>
                    </a:tc>
                    <a:extLst>
                      <a:ext uri="{0D108BD9-81ED-4DB2-BD59-A6C34878D82A}">
                        <a16:rowId xmlns:a16="http://schemas.microsoft.com/office/drawing/2014/main" val="7162961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8598928" y="1743034"/>
            <a:ext cx="1363041" cy="4222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38" tIns="45719" rIns="91438" bIns="45719" anchor="t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Body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Frame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659093" y="1187846"/>
            <a:ext cx="1876058" cy="1319215"/>
            <a:chOff x="0" y="0"/>
            <a:chExt cx="1484908" cy="10718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41323" y="478587"/>
                  <a:ext cx="743585" cy="41758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38" tIns="45719" rIns="91438" bIns="45719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400" b="1" dirty="0"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endParaRPr lang="en-US" sz="11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 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41323" y="478587"/>
                  <a:ext cx="743585" cy="41758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724546"/>
                  <a:ext cx="995680" cy="3473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38" tIns="45719" rIns="91438" bIns="45719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endParaRPr lang="en-US" sz="11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 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724546"/>
                  <a:ext cx="995680" cy="34734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73050" y="0"/>
                  <a:ext cx="559435" cy="4178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38" tIns="45719" rIns="91438" bIns="45719" anchor="t" anchorCtr="0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 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3050" y="0"/>
                  <a:ext cx="559435" cy="4178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-Up Arrow 31"/>
            <p:cNvSpPr/>
            <p:nvPr/>
          </p:nvSpPr>
          <p:spPr>
            <a:xfrm rot="5400000">
              <a:off x="374650" y="228600"/>
              <a:ext cx="556895" cy="567055"/>
            </a:xfrm>
            <a:prstGeom prst="leftUpArrow">
              <a:avLst>
                <a:gd name="adj1" fmla="val 20652"/>
                <a:gd name="adj2" fmla="val 25000"/>
                <a:gd name="adj3" fmla="val 25000"/>
              </a:avLst>
            </a:prstGeom>
            <a:solidFill>
              <a:srgbClr val="00FF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38" tIns="45719" rIns="91438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Flowchart: Summing Junction 32"/>
            <p:cNvSpPr/>
            <p:nvPr/>
          </p:nvSpPr>
          <p:spPr>
            <a:xfrm>
              <a:off x="457200" y="615950"/>
              <a:ext cx="107950" cy="88900"/>
            </a:xfrm>
            <a:prstGeom prst="flowChartSummingJuncti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38" tIns="45719" rIns="91438" bIns="457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4" name="Up Arrow 33"/>
          <p:cNvSpPr/>
          <p:nvPr/>
        </p:nvSpPr>
        <p:spPr>
          <a:xfrm>
            <a:off x="11706834" y="2268813"/>
            <a:ext cx="209545" cy="7715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1139487" y="3059630"/>
            <a:ext cx="1344241" cy="26300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38" tIns="45719" rIns="91438" bIns="45719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Flying Direction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659093" y="3025014"/>
            <a:ext cx="1876058" cy="1319215"/>
            <a:chOff x="7486495" y="4896211"/>
            <a:chExt cx="1876058" cy="1319215"/>
          </a:xfrm>
        </p:grpSpPr>
        <p:grpSp>
          <p:nvGrpSpPr>
            <p:cNvPr id="8" name="Group 7"/>
            <p:cNvGrpSpPr/>
            <p:nvPr/>
          </p:nvGrpSpPr>
          <p:grpSpPr>
            <a:xfrm>
              <a:off x="7486495" y="4896211"/>
              <a:ext cx="1876058" cy="1319215"/>
              <a:chOff x="7486495" y="4896211"/>
              <a:chExt cx="1876058" cy="1319215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7486495" y="4896211"/>
                <a:ext cx="1876058" cy="1319215"/>
                <a:chOff x="0" y="0"/>
                <a:chExt cx="1484908" cy="107189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1323" y="478587"/>
                      <a:ext cx="743585" cy="41758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38" tIns="45719" rIns="91438" bIns="45719" anchor="t" anchorCtr="0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𝒄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8" name="Text 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741323" y="478587"/>
                      <a:ext cx="743585" cy="41758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724546"/>
                      <a:ext cx="995680" cy="34734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38" tIns="45719" rIns="91438" bIns="45719" anchor="t" anchorCtr="0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𝒄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Text 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0" y="724546"/>
                      <a:ext cx="995680" cy="347345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3050" y="0"/>
                      <a:ext cx="559435" cy="41783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38" tIns="45719" rIns="91438" bIns="45719" anchor="t" anchorCtr="0">
                      <a:noAutofit/>
                    </a:bodyPr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𝒀</m:t>
                                </m:r>
                              </m:e>
                              <m:sub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𝒄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 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73050" y="0"/>
                      <a:ext cx="559435" cy="417830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1" name="Left-Up Arrow 40"/>
                <p:cNvSpPr/>
                <p:nvPr/>
              </p:nvSpPr>
              <p:spPr>
                <a:xfrm rot="5400000">
                  <a:off x="374650" y="228600"/>
                  <a:ext cx="556895" cy="567055"/>
                </a:xfrm>
                <a:prstGeom prst="leftUpArrow">
                  <a:avLst>
                    <a:gd name="adj1" fmla="val 20652"/>
                    <a:gd name="adj2" fmla="val 25000"/>
                    <a:gd name="adj3" fmla="val 25000"/>
                  </a:avLst>
                </a:prstGeom>
                <a:solidFill>
                  <a:srgbClr val="00B0F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38" tIns="45719" rIns="91438" bIns="457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3" name="Oval 42"/>
              <p:cNvSpPr/>
              <p:nvPr/>
            </p:nvSpPr>
            <p:spPr bwMode="auto">
              <a:xfrm>
                <a:off x="8058088" y="5619649"/>
                <a:ext cx="151194" cy="151194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0796" tIns="50398" rIns="100796" bIns="5039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03972"/>
                <a:endParaRPr lang="en-US" sz="1984"/>
              </a:p>
            </p:txBody>
          </p:sp>
        </p:grpSp>
        <p:sp>
          <p:nvSpPr>
            <p:cNvPr id="44" name="Oval 43"/>
            <p:cNvSpPr/>
            <p:nvPr/>
          </p:nvSpPr>
          <p:spPr bwMode="auto">
            <a:xfrm>
              <a:off x="8123611" y="5685710"/>
              <a:ext cx="20159" cy="20159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</p:grp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8598928" y="3485929"/>
            <a:ext cx="1366363" cy="4222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38" tIns="45719" rIns="91438" bIns="45719" anchor="t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Camera Frame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83" y="1483009"/>
            <a:ext cx="6048375" cy="2945765"/>
          </a:xfrm>
          <a:prstGeom prst="rect">
            <a:avLst/>
          </a:prstGeom>
          <a:noFill/>
        </p:spPr>
      </p:pic>
      <p:sp>
        <p:nvSpPr>
          <p:cNvPr id="24" name="Oval 23"/>
          <p:cNvSpPr/>
          <p:nvPr/>
        </p:nvSpPr>
        <p:spPr bwMode="auto">
          <a:xfrm>
            <a:off x="1690687" y="3573789"/>
            <a:ext cx="606238" cy="6632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503972"/>
            <a:endParaRPr lang="en-US" sz="1984"/>
          </a:p>
        </p:txBody>
      </p:sp>
      <p:sp>
        <p:nvSpPr>
          <p:cNvPr id="25" name="Oval 24"/>
          <p:cNvSpPr/>
          <p:nvPr/>
        </p:nvSpPr>
        <p:spPr bwMode="auto">
          <a:xfrm>
            <a:off x="1375827" y="3539252"/>
            <a:ext cx="480458" cy="45875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6" tIns="50398" rIns="100796" bIns="50398" numCol="1" rtlCol="0" anchor="t" anchorCtr="0" compatLnSpc="1">
            <a:prstTxWarp prst="textNoShape">
              <a:avLst/>
            </a:prstTxWarp>
          </a:bodyPr>
          <a:lstStyle/>
          <a:p>
            <a:pPr defTabSz="503972"/>
            <a:endParaRPr lang="en-US" sz="1984"/>
          </a:p>
        </p:txBody>
      </p:sp>
      <p:sp>
        <p:nvSpPr>
          <p:cNvPr id="26" name="TextBox 25"/>
          <p:cNvSpPr txBox="1"/>
          <p:nvPr/>
        </p:nvSpPr>
        <p:spPr>
          <a:xfrm>
            <a:off x="345825" y="3711117"/>
            <a:ext cx="1395633" cy="28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dirty="0">
                <a:solidFill>
                  <a:schemeClr val="accent2">
                    <a:lumMod val="75000"/>
                  </a:schemeClr>
                </a:solidFill>
              </a:rPr>
              <a:t>RGB sensor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70943" y="4271574"/>
            <a:ext cx="1395633" cy="28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dirty="0">
                <a:solidFill>
                  <a:srgbClr val="FF0000"/>
                </a:solidFill>
              </a:rPr>
              <a:t>Thermal sensor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1008" y="3074041"/>
            <a:ext cx="1377205" cy="2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FLIR Duo Pro R</a:t>
            </a:r>
            <a:endParaRPr lang="en-US" sz="1200" b="1" i="0" dirty="0">
              <a:effectLst/>
            </a:endParaRPr>
          </a:p>
        </p:txBody>
      </p:sp>
      <p:sp>
        <p:nvSpPr>
          <p:cNvPr id="3" name="Right Brace 2"/>
          <p:cNvSpPr/>
          <p:nvPr/>
        </p:nvSpPr>
        <p:spPr bwMode="auto">
          <a:xfrm rot="16200000" flipH="1">
            <a:off x="4551316" y="4004955"/>
            <a:ext cx="457200" cy="548639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7" name="Right Brace 46"/>
          <p:cNvSpPr/>
          <p:nvPr/>
        </p:nvSpPr>
        <p:spPr bwMode="auto">
          <a:xfrm rot="16200000" flipH="1">
            <a:off x="9845404" y="4227116"/>
            <a:ext cx="457200" cy="500167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472" y="6924630"/>
            <a:ext cx="4304887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manual measurements and system setups</a:t>
            </a:r>
            <a:endParaRPr lang="en-US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8628939" y="6952712"/>
            <a:ext cx="289013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provided by the manufacturer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836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87" y="3971923"/>
            <a:ext cx="9144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68" dirty="0" smtClean="0"/>
              <a:t>Flight Parameters &amp; Area of Study</a:t>
            </a:r>
            <a:endParaRPr lang="en-US" sz="3968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5670310-BA9C-4B78-B8B9-E64D299DC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762091"/>
              </p:ext>
            </p:extLst>
          </p:nvPr>
        </p:nvGraphicFramePr>
        <p:xfrm>
          <a:off x="1271587" y="1365472"/>
          <a:ext cx="11049000" cy="2237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40560216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01986361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60685893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8446071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37091594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632307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79296340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5590606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18251189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819207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Date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Field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Flying Height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Flying Speed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GSD</a:t>
                      </a:r>
                    </a:p>
                    <a:p>
                      <a:pPr algn="ctr"/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Thermal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GSD </a:t>
                      </a:r>
                      <a:r>
                        <a:rPr lang="en-US" altLang="zh-CN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RGB</a:t>
                      </a:r>
                      <a:endParaRPr lang="zh-CN" alt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Overlap</a:t>
                      </a:r>
                    </a:p>
                    <a:p>
                      <a:pPr algn="ctr"/>
                      <a:r>
                        <a:rPr lang="en-US" altLang="zh-CN" sz="1400" dirty="0" err="1" smtClean="0">
                          <a:solidFill>
                            <a:srgbClr val="FF0000"/>
                          </a:solidFill>
                        </a:rPr>
                        <a:t>Thermal</a:t>
                      </a:r>
                      <a:r>
                        <a:rPr lang="en-US" altLang="zh-CN" sz="1400" dirty="0" err="1" smtClean="0">
                          <a:solidFill>
                            <a:schemeClr val="lt1"/>
                          </a:solidFill>
                        </a:rPr>
                        <a:t>_</a:t>
                      </a:r>
                      <a:r>
                        <a:rPr lang="en-US" altLang="zh-CN" sz="14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RGB</a:t>
                      </a:r>
                      <a:endParaRPr lang="zh-CN" alt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Side-lap</a:t>
                      </a:r>
                    </a:p>
                    <a:p>
                      <a:pPr algn="ctr"/>
                      <a:r>
                        <a:rPr lang="en-US" altLang="zh-CN" sz="1400" dirty="0" err="1" smtClean="0">
                          <a:solidFill>
                            <a:srgbClr val="FF0000"/>
                          </a:solidFill>
                        </a:rPr>
                        <a:t>Thermal</a:t>
                      </a:r>
                      <a:r>
                        <a:rPr lang="en-US" altLang="zh-CN" sz="1400" dirty="0" err="1" smtClean="0"/>
                        <a:t>_</a:t>
                      </a:r>
                      <a:r>
                        <a:rPr lang="en-US" altLang="zh-CN" sz="14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RGB</a:t>
                      </a:r>
                      <a:endParaRPr lang="zh-CN" altLang="en-US" sz="1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Number of Flight Lines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Number of Images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extLst>
                  <a:ext uri="{0D108BD9-81ED-4DB2-BD59-A6C34878D82A}">
                    <a16:rowId xmlns:a16="http://schemas.microsoft.com/office/drawing/2014/main" val="2309756984"/>
                  </a:ext>
                </a:extLst>
              </a:tr>
              <a:tr h="431514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20180725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9D</a:t>
                      </a:r>
                    </a:p>
                    <a:p>
                      <a:pPr algn="ctr"/>
                      <a:r>
                        <a:rPr lang="en-US" altLang="zh-CN" sz="1400" dirty="0" smtClean="0"/>
                        <a:t>ACRE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 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2.7 m/s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1.8 cm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0.5 </a:t>
                      </a:r>
                      <a:r>
                        <a:rPr lang="en-US" altLang="zh-CN" sz="1400" dirty="0"/>
                        <a:t>cm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70</a:t>
                      </a:r>
                      <a:r>
                        <a:rPr lang="en-US" altLang="zh-CN" sz="1400" dirty="0" smtClean="0"/>
                        <a:t>%_80%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70</a:t>
                      </a:r>
                      <a:r>
                        <a:rPr lang="en-US" altLang="zh-CN" sz="1400" dirty="0" smtClean="0"/>
                        <a:t>%_80%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6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284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extLst>
                  <a:ext uri="{0D108BD9-81ED-4DB2-BD59-A6C34878D82A}">
                    <a16:rowId xmlns:a16="http://schemas.microsoft.com/office/drawing/2014/main" val="186369575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5.4 m/s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3.6 cm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 </a:t>
                      </a:r>
                      <a:r>
                        <a:rPr lang="en-US" altLang="zh-CN" sz="1400" dirty="0"/>
                        <a:t>cm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6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164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extLst>
                  <a:ext uri="{0D108BD9-81ED-4DB2-BD59-A6C34878D82A}">
                    <a16:rowId xmlns:a16="http://schemas.microsoft.com/office/drawing/2014/main" val="3261953477"/>
                  </a:ext>
                </a:extLst>
              </a:tr>
              <a:tr h="3810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20180914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9D</a:t>
                      </a:r>
                    </a:p>
                    <a:p>
                      <a:pPr algn="ctr"/>
                      <a:r>
                        <a:rPr lang="en-US" altLang="zh-CN" sz="1400" dirty="0" smtClean="0"/>
                        <a:t>ACRE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 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2.7 m/s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1.8 cm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0.5 </a:t>
                      </a:r>
                      <a:r>
                        <a:rPr lang="en-US" altLang="zh-CN" sz="1400" dirty="0"/>
                        <a:t>cm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70</a:t>
                      </a:r>
                      <a:r>
                        <a:rPr lang="en-US" altLang="zh-CN" sz="1400" dirty="0" smtClean="0"/>
                        <a:t>%_80%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70</a:t>
                      </a:r>
                      <a:r>
                        <a:rPr lang="en-US" altLang="zh-CN" sz="1400" dirty="0" smtClean="0"/>
                        <a:t>%_80%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6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294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extLst>
                  <a:ext uri="{0D108BD9-81ED-4DB2-BD59-A6C34878D82A}">
                    <a16:rowId xmlns:a16="http://schemas.microsoft.com/office/drawing/2014/main" val="3427312079"/>
                  </a:ext>
                </a:extLst>
              </a:tr>
              <a:tr h="3586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5.4 m/s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3.6 cm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 </a:t>
                      </a:r>
                      <a:r>
                        <a:rPr lang="en-US" altLang="zh-CN" sz="1400" dirty="0"/>
                        <a:t>cm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6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168</a:t>
                      </a:r>
                      <a:endParaRPr lang="zh-CN" altLang="en-US" sz="1400" dirty="0"/>
                    </a:p>
                  </a:txBody>
                  <a:tcPr marL="100796" marR="100796" marT="50398" marB="50398" anchor="ctr"/>
                </a:tc>
                <a:extLst>
                  <a:ext uri="{0D108BD9-81ED-4DB2-BD59-A6C34878D82A}">
                    <a16:rowId xmlns:a16="http://schemas.microsoft.com/office/drawing/2014/main" val="3083078714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>
            <a:off x="1271587" y="2865437"/>
            <a:ext cx="1104900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2986087" y="5227637"/>
            <a:ext cx="7239000" cy="156391"/>
            <a:chOff x="2986087" y="5302588"/>
            <a:chExt cx="7239000" cy="156391"/>
          </a:xfrm>
        </p:grpSpPr>
        <p:grpSp>
          <p:nvGrpSpPr>
            <p:cNvPr id="57" name="Group 56"/>
            <p:cNvGrpSpPr/>
            <p:nvPr/>
          </p:nvGrpSpPr>
          <p:grpSpPr>
            <a:xfrm>
              <a:off x="2986087" y="5302588"/>
              <a:ext cx="152400" cy="153649"/>
              <a:chOff x="9920287" y="5227637"/>
              <a:chExt cx="304800" cy="304800"/>
            </a:xfrm>
          </p:grpSpPr>
          <p:sp>
            <p:nvSpPr>
              <p:cNvPr id="58" name="Rectangle 57"/>
              <p:cNvSpPr/>
              <p:nvPr/>
            </p:nvSpPr>
            <p:spPr bwMode="auto">
              <a:xfrm>
                <a:off x="10072687" y="5227637"/>
                <a:ext cx="152400" cy="1524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9920287" y="5227637"/>
                <a:ext cx="304800" cy="304800"/>
                <a:chOff x="9920287" y="5227637"/>
                <a:chExt cx="304800" cy="304800"/>
              </a:xfrm>
            </p:grpSpPr>
            <p:sp>
              <p:nvSpPr>
                <p:cNvPr id="60" name="Rectangle 59"/>
                <p:cNvSpPr/>
                <p:nvPr/>
              </p:nvSpPr>
              <p:spPr bwMode="auto">
                <a:xfrm>
                  <a:off x="9920287" y="52276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 bwMode="auto">
                <a:xfrm>
                  <a:off x="10072687" y="53800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 bwMode="auto">
                <a:xfrm>
                  <a:off x="9920287" y="5380037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</p:grpSp>
        </p:grpSp>
        <p:grpSp>
          <p:nvGrpSpPr>
            <p:cNvPr id="63" name="Group 62"/>
            <p:cNvGrpSpPr/>
            <p:nvPr/>
          </p:nvGrpSpPr>
          <p:grpSpPr>
            <a:xfrm>
              <a:off x="4738687" y="5302588"/>
              <a:ext cx="152400" cy="153649"/>
              <a:chOff x="9920287" y="5227637"/>
              <a:chExt cx="304800" cy="304800"/>
            </a:xfrm>
          </p:grpSpPr>
          <p:sp>
            <p:nvSpPr>
              <p:cNvPr id="64" name="Rectangle 63"/>
              <p:cNvSpPr/>
              <p:nvPr/>
            </p:nvSpPr>
            <p:spPr bwMode="auto">
              <a:xfrm>
                <a:off x="10072687" y="5227637"/>
                <a:ext cx="152400" cy="1524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9920287" y="5227637"/>
                <a:ext cx="304800" cy="304800"/>
                <a:chOff x="9920287" y="5227637"/>
                <a:chExt cx="304800" cy="304800"/>
              </a:xfrm>
            </p:grpSpPr>
            <p:sp>
              <p:nvSpPr>
                <p:cNvPr id="66" name="Rectangle 65"/>
                <p:cNvSpPr/>
                <p:nvPr/>
              </p:nvSpPr>
              <p:spPr bwMode="auto">
                <a:xfrm>
                  <a:off x="9920287" y="52276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 bwMode="auto">
                <a:xfrm>
                  <a:off x="10072687" y="53800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 bwMode="auto">
                <a:xfrm>
                  <a:off x="9920287" y="5380037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</p:grpSp>
        </p:grpSp>
        <p:grpSp>
          <p:nvGrpSpPr>
            <p:cNvPr id="69" name="Group 68"/>
            <p:cNvGrpSpPr/>
            <p:nvPr/>
          </p:nvGrpSpPr>
          <p:grpSpPr>
            <a:xfrm>
              <a:off x="6490591" y="5305330"/>
              <a:ext cx="152400" cy="153649"/>
              <a:chOff x="9920287" y="5227637"/>
              <a:chExt cx="304800" cy="304800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10072687" y="5227637"/>
                <a:ext cx="152400" cy="1524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9920287" y="5227637"/>
                <a:ext cx="304800" cy="304800"/>
                <a:chOff x="9920287" y="5227637"/>
                <a:chExt cx="304800" cy="304800"/>
              </a:xfrm>
            </p:grpSpPr>
            <p:sp>
              <p:nvSpPr>
                <p:cNvPr id="72" name="Rectangle 71"/>
                <p:cNvSpPr/>
                <p:nvPr/>
              </p:nvSpPr>
              <p:spPr bwMode="auto">
                <a:xfrm>
                  <a:off x="9920287" y="52276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 bwMode="auto">
                <a:xfrm>
                  <a:off x="10072687" y="53800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 bwMode="auto">
                <a:xfrm>
                  <a:off x="9920287" y="5380037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</p:grpSp>
        </p:grpSp>
        <p:grpSp>
          <p:nvGrpSpPr>
            <p:cNvPr id="75" name="Group 74"/>
            <p:cNvGrpSpPr/>
            <p:nvPr/>
          </p:nvGrpSpPr>
          <p:grpSpPr>
            <a:xfrm>
              <a:off x="8276671" y="5302588"/>
              <a:ext cx="152400" cy="153649"/>
              <a:chOff x="9920287" y="5227637"/>
              <a:chExt cx="304800" cy="3048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10072687" y="5227637"/>
                <a:ext cx="152400" cy="1524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9920287" y="5227637"/>
                <a:ext cx="304800" cy="304800"/>
                <a:chOff x="9920287" y="5227637"/>
                <a:chExt cx="304800" cy="304800"/>
              </a:xfrm>
            </p:grpSpPr>
            <p:sp>
              <p:nvSpPr>
                <p:cNvPr id="78" name="Rectangle 77"/>
                <p:cNvSpPr/>
                <p:nvPr/>
              </p:nvSpPr>
              <p:spPr bwMode="auto">
                <a:xfrm>
                  <a:off x="9920287" y="52276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 bwMode="auto">
                <a:xfrm>
                  <a:off x="10072687" y="53800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 bwMode="auto">
                <a:xfrm>
                  <a:off x="9920287" y="5380037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</p:grpSp>
        </p:grpSp>
        <p:grpSp>
          <p:nvGrpSpPr>
            <p:cNvPr id="81" name="Group 80"/>
            <p:cNvGrpSpPr/>
            <p:nvPr/>
          </p:nvGrpSpPr>
          <p:grpSpPr>
            <a:xfrm>
              <a:off x="10072687" y="5302589"/>
              <a:ext cx="152400" cy="153649"/>
              <a:chOff x="9920287" y="5227637"/>
              <a:chExt cx="304800" cy="304800"/>
            </a:xfrm>
          </p:grpSpPr>
          <p:sp>
            <p:nvSpPr>
              <p:cNvPr id="82" name="Rectangle 81"/>
              <p:cNvSpPr/>
              <p:nvPr/>
            </p:nvSpPr>
            <p:spPr bwMode="auto">
              <a:xfrm>
                <a:off x="10072687" y="5227637"/>
                <a:ext cx="152400" cy="1524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>
                <a:off x="9920287" y="5227637"/>
                <a:ext cx="304800" cy="304800"/>
                <a:chOff x="9920287" y="5227637"/>
                <a:chExt cx="304800" cy="304800"/>
              </a:xfrm>
            </p:grpSpPr>
            <p:sp>
              <p:nvSpPr>
                <p:cNvPr id="84" name="Rectangle 83"/>
                <p:cNvSpPr/>
                <p:nvPr/>
              </p:nvSpPr>
              <p:spPr bwMode="auto">
                <a:xfrm>
                  <a:off x="9920287" y="52276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 bwMode="auto">
                <a:xfrm>
                  <a:off x="10072687" y="5380037"/>
                  <a:ext cx="152400" cy="1524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 bwMode="auto">
                <a:xfrm>
                  <a:off x="9920287" y="5380037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7" name="Group 16"/>
          <p:cNvGrpSpPr/>
          <p:nvPr/>
        </p:nvGrpSpPr>
        <p:grpSpPr>
          <a:xfrm>
            <a:off x="2833356" y="5123967"/>
            <a:ext cx="7508161" cy="399820"/>
            <a:chOff x="2833356" y="5123967"/>
            <a:chExt cx="7508161" cy="399820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833356" y="5123967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4563565" y="5124265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338887" y="5123967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8139649" y="5123967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9915074" y="5123967"/>
              <a:ext cx="426443" cy="39952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796" tIns="50398" rIns="100796" bIns="50398" numCol="1" rtlCol="0" anchor="t" anchorCtr="0" compatLnSpc="1">
              <a:prstTxWarp prst="textNoShape">
                <a:avLst/>
              </a:prstTxWarp>
            </a:bodyPr>
            <a:lstStyle/>
            <a:p>
              <a:pPr defTabSz="503972"/>
              <a:endParaRPr lang="en-US" sz="1984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49238" y="3923289"/>
            <a:ext cx="9493697" cy="3200400"/>
            <a:chOff x="2331590" y="3779837"/>
            <a:chExt cx="9493697" cy="3200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0200" y="3779837"/>
              <a:ext cx="3711774" cy="32004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 flipH="1">
              <a:off x="4205287" y="6523037"/>
              <a:ext cx="1524000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2757487" y="6376682"/>
              <a:ext cx="1524000" cy="29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Ground Targets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4205287" y="5151437"/>
              <a:ext cx="1676400" cy="7620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331590" y="5043182"/>
              <a:ext cx="1981200" cy="29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40m flight trajectory</a:t>
              </a:r>
              <a:endParaRPr lang="en-US" sz="1400" b="1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8015287" y="4846637"/>
              <a:ext cx="1828800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9844087" y="4700282"/>
              <a:ext cx="1981200" cy="29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20m flight trajectory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4975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3972" indent="-503972">
              <a:buFont typeface="+mj-lt"/>
              <a:buAutoNum type="arabicPeriod"/>
            </a:pPr>
            <a:r>
              <a:rPr lang="en-US" dirty="0"/>
              <a:t>RGB and Thermal </a:t>
            </a:r>
            <a:r>
              <a:rPr lang="en-US" dirty="0" smtClean="0"/>
              <a:t>cameras </a:t>
            </a:r>
            <a:r>
              <a:rPr lang="en-US" dirty="0"/>
              <a:t>capture </a:t>
            </a:r>
            <a:r>
              <a:rPr lang="en-US" dirty="0" smtClean="0"/>
              <a:t>images simultaneously.</a:t>
            </a:r>
            <a:endParaRPr lang="en-US" dirty="0"/>
          </a:p>
          <a:p>
            <a:pPr marL="503972" indent="-503972">
              <a:buFont typeface="+mj-lt"/>
              <a:buAutoNum type="arabicPeriod"/>
            </a:pPr>
            <a:endParaRPr lang="en-US" dirty="0" smtClean="0"/>
          </a:p>
          <a:p>
            <a:pPr marL="503972" indent="-503972">
              <a:buFont typeface="+mj-lt"/>
              <a:buAutoNum type="arabicPeriod"/>
            </a:pPr>
            <a:endParaRPr lang="en-US" dirty="0"/>
          </a:p>
          <a:p>
            <a:pPr marL="503972" indent="-503972">
              <a:buFont typeface="+mj-lt"/>
              <a:buAutoNum type="arabicPeriod"/>
            </a:pPr>
            <a:endParaRPr lang="en-US" dirty="0" smtClean="0"/>
          </a:p>
          <a:p>
            <a:pPr marL="503972" indent="-503972">
              <a:buFont typeface="+mj-lt"/>
              <a:buAutoNum type="arabicPeriod"/>
            </a:pPr>
            <a:endParaRPr lang="en-US" dirty="0"/>
          </a:p>
          <a:p>
            <a:pPr marL="503972" indent="-503972">
              <a:buFont typeface="+mj-lt"/>
              <a:buAutoNum type="arabicPeriod"/>
            </a:pPr>
            <a:endParaRPr lang="en-US" dirty="0" smtClean="0"/>
          </a:p>
          <a:p>
            <a:pPr marL="503972" indent="-503972">
              <a:buFont typeface="+mj-lt"/>
              <a:buAutoNum type="arabicPeriod"/>
            </a:pPr>
            <a:endParaRPr lang="en-US" dirty="0"/>
          </a:p>
          <a:p>
            <a:pPr marL="503972" indent="-503972">
              <a:buFont typeface="+mj-lt"/>
              <a:buAutoNum type="arabicPeriod"/>
            </a:pPr>
            <a:r>
              <a:rPr lang="en-US" dirty="0" smtClean="0"/>
              <a:t>GNSS/INS </a:t>
            </a:r>
            <a:r>
              <a:rPr lang="en-US" dirty="0"/>
              <a:t>event marker coincides with </a:t>
            </a:r>
            <a:r>
              <a:rPr lang="en-US" dirty="0" smtClean="0"/>
              <a:t>the exposure time for both cameras.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972" y="2255837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7" y="2255837"/>
            <a:ext cx="3048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4" y="2255837"/>
            <a:ext cx="28575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65" y="2255837"/>
            <a:ext cx="2857500" cy="228600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6" idx="3"/>
            <a:endCxn id="5" idx="1"/>
          </p:cNvCxnSpPr>
          <p:nvPr/>
        </p:nvCxnSpPr>
        <p:spPr bwMode="auto">
          <a:xfrm>
            <a:off x="3156494" y="3398837"/>
            <a:ext cx="362993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>
            <a:stCxn id="7" idx="3"/>
            <a:endCxn id="4" idx="1"/>
          </p:cNvCxnSpPr>
          <p:nvPr/>
        </p:nvCxnSpPr>
        <p:spPr bwMode="auto">
          <a:xfrm>
            <a:off x="9979665" y="3398837"/>
            <a:ext cx="320307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333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B2B2B2"/>
      </a:folHlink>
    </a:clrScheme>
    <a:fontScheme name="Office Them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46216</TotalTime>
  <Words>1880</Words>
  <Application>Microsoft Office PowerPoint</Application>
  <PresentationFormat>Custom</PresentationFormat>
  <Paragraphs>632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SimSun</vt:lpstr>
      <vt:lpstr>Arial</vt:lpstr>
      <vt:lpstr>Calibri</vt:lpstr>
      <vt:lpstr>Cambria Math</vt:lpstr>
      <vt:lpstr>DejaVu Sans</vt:lpstr>
      <vt:lpstr>Droid Sans Fallback</vt:lpstr>
      <vt:lpstr>Times New Roman</vt:lpstr>
      <vt:lpstr>Wingdings</vt:lpstr>
      <vt:lpstr>1_Office Theme</vt:lpstr>
      <vt:lpstr>Equation</vt:lpstr>
      <vt:lpstr>Implementation of GNSS/INS-assisted Structure from Motion for a Thermal Camera onboard Unmanned Aerial System</vt:lpstr>
      <vt:lpstr>Introduction</vt:lpstr>
      <vt:lpstr>Aerial Triangulations: Conventional Framework</vt:lpstr>
      <vt:lpstr>Aerial Triangulation: RGB vs. Thermal</vt:lpstr>
      <vt:lpstr>GNSS/INS-assisted SfM</vt:lpstr>
      <vt:lpstr>GNSS/INS-assisted SfM: Workflow</vt:lpstr>
      <vt:lpstr>DJI M200 Platform</vt:lpstr>
      <vt:lpstr>Flight Parameters &amp; Area of Study</vt:lpstr>
      <vt:lpstr>Hypotheses</vt:lpstr>
      <vt:lpstr>Problem Statement &amp; Proposed Solution   </vt:lpstr>
      <vt:lpstr>Collinearity Equations</vt:lpstr>
      <vt:lpstr>Modified Collinearity Equations, r_b(t)^m</vt:lpstr>
      <vt:lpstr>Modified Collinearity Equations, R_b(t)^m</vt:lpstr>
      <vt:lpstr>Calibration Results: Thermal Camera</vt:lpstr>
      <vt:lpstr>Results: Without Considering Time Delay</vt:lpstr>
      <vt:lpstr>Calibration Results: Thermal Camera</vt:lpstr>
      <vt:lpstr>Results: July 25th Thermal Dataset</vt:lpstr>
      <vt:lpstr>Results:  September 14th Thermal Dataset</vt:lpstr>
      <vt:lpstr>Calibration Results: RGB Camera</vt:lpstr>
      <vt:lpstr>Results: Without Considering Time Delay</vt:lpstr>
      <vt:lpstr>Calibration Results: RGB Camera</vt:lpstr>
      <vt:lpstr>Results: July 25th RGB Dataset</vt:lpstr>
      <vt:lpstr>Results: September 14th RGB Dataset</vt:lpstr>
      <vt:lpstr>Conclusions &amp; 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Lexie</dc:creator>
  <cp:lastModifiedBy>Habib, Ayman F</cp:lastModifiedBy>
  <cp:revision>2277</cp:revision>
  <cp:lastPrinted>2015-09-29T17:47:46Z</cp:lastPrinted>
  <dcterms:created xsi:type="dcterms:W3CDTF">2011-03-31T13:59:17Z</dcterms:created>
  <dcterms:modified xsi:type="dcterms:W3CDTF">2019-01-29T21:29:06Z</dcterms:modified>
</cp:coreProperties>
</file>