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4"/>
  </p:notesMasterIdLst>
  <p:sldIdLst>
    <p:sldId id="256" r:id="rId2"/>
    <p:sldId id="303" r:id="rId3"/>
    <p:sldId id="304" r:id="rId4"/>
    <p:sldId id="305" r:id="rId5"/>
    <p:sldId id="333" r:id="rId6"/>
    <p:sldId id="260" r:id="rId7"/>
    <p:sldId id="270" r:id="rId8"/>
    <p:sldId id="275" r:id="rId9"/>
    <p:sldId id="322" r:id="rId10"/>
    <p:sldId id="265" r:id="rId11"/>
    <p:sldId id="279" r:id="rId12"/>
    <p:sldId id="323" r:id="rId13"/>
    <p:sldId id="324" r:id="rId14"/>
    <p:sldId id="325" r:id="rId15"/>
    <p:sldId id="276" r:id="rId16"/>
    <p:sldId id="273" r:id="rId17"/>
    <p:sldId id="280" r:id="rId18"/>
    <p:sldId id="281" r:id="rId19"/>
    <p:sldId id="329" r:id="rId20"/>
    <p:sldId id="334" r:id="rId21"/>
    <p:sldId id="306"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291" r:id="rId36"/>
    <p:sldId id="296" r:id="rId37"/>
    <p:sldId id="357" r:id="rId38"/>
    <p:sldId id="330" r:id="rId39"/>
    <p:sldId id="331" r:id="rId40"/>
    <p:sldId id="332" r:id="rId41"/>
    <p:sldId id="321" r:id="rId42"/>
    <p:sldId id="327" r:id="rId43"/>
    <p:sldId id="328" r:id="rId44"/>
    <p:sldId id="348" r:id="rId45"/>
    <p:sldId id="349" r:id="rId46"/>
    <p:sldId id="350" r:id="rId47"/>
    <p:sldId id="351" r:id="rId48"/>
    <p:sldId id="352" r:id="rId49"/>
    <p:sldId id="353" r:id="rId50"/>
    <p:sldId id="354" r:id="rId51"/>
    <p:sldId id="355" r:id="rId52"/>
    <p:sldId id="35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6" autoAdjust="0"/>
    <p:restoredTop sz="93813" autoAdjust="0"/>
  </p:normalViewPr>
  <p:slideViewPr>
    <p:cSldViewPr snapToGrid="0" showGuides="1">
      <p:cViewPr varScale="1">
        <p:scale>
          <a:sx n="82" d="100"/>
          <a:sy n="82" d="100"/>
        </p:scale>
        <p:origin x="-1524" y="-9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2685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3988BE-556A-4EB1-8EA6-E3F59760A408}" type="datetimeFigureOut">
              <a:rPr lang="en-US" smtClean="0"/>
              <a:pPr/>
              <a:t>3/22/2012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9A4CCD-0D3B-44E6-BFF7-EA42362732BA}" type="slidenum">
              <a:rPr lang="en-US" smtClean="0"/>
              <a:pPr/>
              <a:t>‹#›</a:t>
            </a:fld>
            <a:endParaRPr lang="en-US"/>
          </a:p>
        </p:txBody>
      </p:sp>
    </p:spTree>
    <p:extLst>
      <p:ext uri="{BB962C8B-B14F-4D97-AF65-F5344CB8AC3E}">
        <p14:creationId xmlns:p14="http://schemas.microsoft.com/office/powerpoint/2010/main" val="364615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9A4CCD-0D3B-44E6-BFF7-EA42362732B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p:spPr>
      </p:sp>
      <p:sp>
        <p:nvSpPr>
          <p:cNvPr id="4403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16BB4C1-45A1-495E-BE0B-5A113D30B374}" type="slidenum">
              <a:rPr lang="en-US" smtClean="0"/>
              <a:pPr>
                <a:defRPr/>
              </a:pPr>
              <a:t>25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6D625F-36DD-4136-80A7-84CCF9373C27}" type="slidenum">
              <a:rPr lang="en-US" smtClean="0"/>
              <a:pPr>
                <a:defRPr/>
              </a:pPr>
              <a:t>26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73E0B46-9196-421A-B0B1-7D8F72E4A5AA}" type="slidenum">
              <a:rPr lang="en-US" smtClean="0"/>
              <a:pPr>
                <a:defRPr/>
              </a:pPr>
              <a:t>30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9A4CCD-0D3B-44E6-BFF7-EA42362732BA}" type="slidenum">
              <a:rPr lang="en-US" smtClean="0"/>
              <a:pPr/>
              <a:t>35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9A4CCD-0D3B-44E6-BFF7-EA42362732BA}" type="slidenum">
              <a:rPr lang="en-US" smtClean="0"/>
              <a:pPr/>
              <a:t>41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endParaRPr lang="en-US" smtClean="0"/>
          </a:p>
        </p:txBody>
      </p:sp>
      <p:sp>
        <p:nvSpPr>
          <p:cNvPr id="23556" name="Slide Number Placeholder 3"/>
          <p:cNvSpPr>
            <a:spLocks noGrp="1"/>
          </p:cNvSpPr>
          <p:nvPr>
            <p:ph type="sldNum" sz="quarter" idx="5"/>
          </p:nvPr>
        </p:nvSpPr>
        <p:spPr>
          <a:noFill/>
        </p:spPr>
        <p:txBody>
          <a:bodyPr/>
          <a:lstStyle/>
          <a:p>
            <a:fld id="{805D1C87-4D89-4BC2-99BD-F9002A2F7DA5}" type="slidenum">
              <a:rPr lang="en-US" smtClean="0"/>
              <a:pPr/>
              <a:t>43</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9A4CCD-0D3B-44E6-BFF7-EA42362732BA}" type="slidenum">
              <a:rPr lang="en-US" smtClean="0"/>
              <a:pPr/>
              <a:t>44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00C5185-4DBD-45CB-BDFC-98C149774553}" type="slidenum">
              <a:rPr lang="en-US" smtClean="0"/>
              <a:pPr>
                <a:defRPr/>
              </a:pPr>
              <a:t>45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9A4CCD-0D3B-44E6-BFF7-EA42362732BA}"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p:spPr>
      </p:sp>
      <p:sp>
        <p:nvSpPr>
          <p:cNvPr id="4403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E9FE5F-13C1-42A2-BE8D-E0EFDD20FDEB}" type="slidenum">
              <a:rPr lang="en-US"/>
              <a:pPr>
                <a:defRPr/>
              </a:pPr>
              <a:t>48</a:t>
            </a:fld>
            <a:endParaRPr lang="en-US" dirty="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171105E9-7ADF-4E65-B2A0-0319CBBD1A5A}" type="slidenum">
              <a:rPr lang="en-US" smtClean="0"/>
              <a:pPr>
                <a:defRPr/>
              </a:pPr>
              <a:t>49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7FB51DB-7D96-4106-B792-DC110D0B421A}" type="slidenum">
              <a:rPr lang="en-US" smtClean="0"/>
              <a:pPr>
                <a:defRPr/>
              </a:pPr>
              <a:t>52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0844B6A-5970-4B97-9395-5173A38BF6F7}" type="slidenum">
              <a:rPr lang="en-US" smtClean="0"/>
              <a:pPr>
                <a:defRPr/>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1D5A805-7899-42AB-B270-15ED123A9543}" type="slidenum">
              <a:rPr lang="en-US" smtClean="0"/>
              <a:pPr>
                <a:defRPr/>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C4C62D6-9C15-4C61-8BC6-3FB9E18C753C}" type="slidenum">
              <a:rPr lang="en-US" smtClean="0"/>
              <a:pPr>
                <a:defRPr/>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B25A177-DB80-4EF3-96A7-95C52D5A36E7}" type="slidenum">
              <a:rPr lang="en-US" smtClean="0"/>
              <a:pPr>
                <a:defRPr/>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0D636B7-6E7B-45EE-ACBD-F16DC1B90E9D}" type="slidenum">
              <a:rPr lang="en-US" smtClean="0"/>
              <a:pPr>
                <a:defRPr/>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6D625F-36DD-4136-80A7-84CCF9373C27}" type="slidenum">
              <a:rPr lang="en-US" smtClean="0"/>
              <a:pPr>
                <a:defRPr/>
              </a:pPr>
              <a:t>22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2A8A710-3884-4044-8B26-C8BDFEC6B2E4}" type="datetimeFigureOut">
              <a:rPr lang="en-US" smtClean="0"/>
              <a:pPr/>
              <a:t>3/22/2012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494A91B-122D-4EF0-9117-810DD7490BD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A8A710-3884-4044-8B26-C8BDFEC6B2E4}" type="datetimeFigureOut">
              <a:rPr lang="en-US" smtClean="0"/>
              <a:pPr/>
              <a:t>3/22/2012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494A91B-122D-4EF0-9117-810DD7490BD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A8A710-3884-4044-8B26-C8BDFEC6B2E4}" type="datetimeFigureOut">
              <a:rPr lang="en-US" smtClean="0"/>
              <a:pPr/>
              <a:t>3/22/2012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494A91B-122D-4EF0-9117-810DD7490BD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A8A710-3884-4044-8B26-C8BDFEC6B2E4}" type="datetimeFigureOut">
              <a:rPr lang="en-US" smtClean="0"/>
              <a:pPr/>
              <a:t>3/22/2012</a:t>
            </a:fld>
            <a:endParaRPr lang="en-US" dirty="0"/>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F07075A-C5B2-4EEE-946E-3A0E9195B2D2}"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dirty="0" smtClean="0"/>
              <a:t>Click to edit Master title style</a:t>
            </a:r>
            <a:endParaRPr kumimoji="0" lang="en-US" dirty="0"/>
          </a:p>
        </p:txBody>
      </p:sp>
      <p:sp>
        <p:nvSpPr>
          <p:cNvPr id="8" name="Line 6"/>
          <p:cNvSpPr>
            <a:spLocks noChangeShapeType="1"/>
          </p:cNvSpPr>
          <p:nvPr userDrawn="1"/>
        </p:nvSpPr>
        <p:spPr bwMode="auto">
          <a:xfrm>
            <a:off x="469900" y="1371600"/>
            <a:ext cx="8242300" cy="12700"/>
          </a:xfrm>
          <a:prstGeom prst="line">
            <a:avLst/>
          </a:prstGeom>
          <a:noFill/>
          <a:ln w="76200" cmpd="tri">
            <a:solidFill>
              <a:schemeClr val="tx1"/>
            </a:solidFill>
            <a:round/>
            <a:headEnd/>
            <a:tailEnd/>
          </a:ln>
          <a:effectLst/>
        </p:spPr>
        <p:txBody>
          <a:body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E2A8A710-3884-4044-8B26-C8BDFEC6B2E4}" type="datetimeFigureOut">
              <a:rPr lang="en-US" smtClean="0"/>
              <a:pPr/>
              <a:t>3/22/2012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494A91B-122D-4EF0-9117-810DD7490BDA}"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2A8A710-3884-4044-8B26-C8BDFEC6B2E4}" type="datetimeFigureOut">
              <a:rPr lang="en-US" smtClean="0"/>
              <a:pPr/>
              <a:t>3/22/2012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494A91B-122D-4EF0-9117-810DD7490BDA}"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2A8A710-3884-4044-8B26-C8BDFEC6B2E4}" type="datetimeFigureOut">
              <a:rPr lang="en-US" smtClean="0"/>
              <a:pPr/>
              <a:t>3/22/2012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494A91B-122D-4EF0-9117-810DD7490BD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E2A8A710-3884-4044-8B26-C8BDFEC6B2E4}" type="datetimeFigureOut">
              <a:rPr lang="en-US" smtClean="0"/>
              <a:pPr/>
              <a:t>3/22/2012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494A91B-122D-4EF0-9117-810DD7490BDA}"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E2A8A710-3884-4044-8B26-C8BDFEC6B2E4}" type="datetimeFigureOut">
              <a:rPr lang="en-US" smtClean="0"/>
              <a:pPr/>
              <a:t>3/22/2012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6494A91B-122D-4EF0-9117-810DD7490BD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E2A8A710-3884-4044-8B26-C8BDFEC6B2E4}" type="datetimeFigureOut">
              <a:rPr lang="en-US" smtClean="0"/>
              <a:pPr/>
              <a:t>3/22/2012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494A91B-122D-4EF0-9117-810DD7490BD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2A8A710-3884-4044-8B26-C8BDFEC6B2E4}" type="datetimeFigureOut">
              <a:rPr lang="en-US" smtClean="0"/>
              <a:pPr/>
              <a:t>3/22/2012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494A91B-122D-4EF0-9117-810DD7490BDA}"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2A8A710-3884-4044-8B26-C8BDFEC6B2E4}" type="datetimeFigureOut">
              <a:rPr lang="en-US" smtClean="0"/>
              <a:pPr/>
              <a:t>3/22/2012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494A91B-122D-4EF0-9117-810DD7490BD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4.emf"/><Relationship Id="rId4" Type="http://schemas.openxmlformats.org/officeDocument/2006/relationships/package" Target="../embeddings/Microsoft_Word_Document1.docx"/></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6.png"/><Relationship Id="rId5" Type="http://schemas.openxmlformats.org/officeDocument/2006/relationships/oleObject" Target="../embeddings/oleObject4.bin"/><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8.emf"/><Relationship Id="rId5" Type="http://schemas.openxmlformats.org/officeDocument/2006/relationships/oleObject" Target="../embeddings/oleObject6.bin"/><Relationship Id="rId4" Type="http://schemas.openxmlformats.org/officeDocument/2006/relationships/image" Target="../media/image47.wmf"/></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1.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7.xml"/><Relationship Id="rId7"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9.bin"/><Relationship Id="rId11" Type="http://schemas.openxmlformats.org/officeDocument/2006/relationships/image" Target="../media/image66.wmf"/><Relationship Id="rId5" Type="http://schemas.openxmlformats.org/officeDocument/2006/relationships/image" Target="../media/image62.wmf"/><Relationship Id="rId10" Type="http://schemas.openxmlformats.org/officeDocument/2006/relationships/image" Target="../media/image65.wmf"/><Relationship Id="rId4" Type="http://schemas.openxmlformats.org/officeDocument/2006/relationships/oleObject" Target="../embeddings/oleObject8.bin"/><Relationship Id="rId9" Type="http://schemas.openxmlformats.org/officeDocument/2006/relationships/image" Target="../media/image64.w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67.emf"/><Relationship Id="rId4" Type="http://schemas.openxmlformats.org/officeDocument/2006/relationships/package" Target="../embeddings/Microsoft_Word_Document2.docx"/></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71.emf"/><Relationship Id="rId4" Type="http://schemas.openxmlformats.org/officeDocument/2006/relationships/package" Target="../embeddings/Microsoft_Word_Document3.docx"/></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384472"/>
            <a:ext cx="7772400" cy="1829761"/>
          </a:xfrm>
        </p:spPr>
        <p:txBody>
          <a:bodyPr>
            <a:noAutofit/>
          </a:bodyPr>
          <a:lstStyle/>
          <a:p>
            <a:r>
              <a:rPr lang="en-US" sz="3600" dirty="0" smtClean="0"/>
              <a:t>Digital Imagery Spatial Resolution and Radiometry: Metrics and Assessments</a:t>
            </a:r>
            <a:endParaRPr lang="en-US" sz="3600" dirty="0"/>
          </a:p>
        </p:txBody>
      </p:sp>
      <p:pic>
        <p:nvPicPr>
          <p:cNvPr id="4" name="Picture 9"/>
          <p:cNvPicPr>
            <a:picLocks noChangeAspect="1" noChangeArrowheads="1"/>
          </p:cNvPicPr>
          <p:nvPr/>
        </p:nvPicPr>
        <p:blipFill>
          <a:blip r:embed="rId3" cstate="print"/>
          <a:srcRect/>
          <a:stretch>
            <a:fillRect/>
          </a:stretch>
        </p:blipFill>
        <p:spPr bwMode="auto">
          <a:xfrm>
            <a:off x="334963" y="142021"/>
            <a:ext cx="4706937" cy="814387"/>
          </a:xfrm>
          <a:prstGeom prst="rect">
            <a:avLst/>
          </a:prstGeom>
          <a:noFill/>
          <a:ln w="9525">
            <a:noFill/>
            <a:miter lim="800000"/>
            <a:headEnd/>
            <a:tailEnd/>
          </a:ln>
        </p:spPr>
      </p:pic>
      <p:sp>
        <p:nvSpPr>
          <p:cNvPr id="5" name="Subtitle 2"/>
          <p:cNvSpPr>
            <a:spLocks noGrp="1"/>
          </p:cNvSpPr>
          <p:nvPr>
            <p:ph type="subTitle" idx="1"/>
          </p:nvPr>
        </p:nvSpPr>
        <p:spPr>
          <a:xfrm>
            <a:off x="685800" y="3481427"/>
            <a:ext cx="7772400" cy="1199704"/>
          </a:xfrm>
        </p:spPr>
        <p:txBody>
          <a:bodyPr>
            <a:noAutofit/>
          </a:bodyPr>
          <a:lstStyle/>
          <a:p>
            <a:pPr>
              <a:lnSpc>
                <a:spcPct val="80000"/>
              </a:lnSpc>
            </a:pPr>
            <a:r>
              <a:rPr lang="en-US" sz="2000" dirty="0" smtClean="0">
                <a:solidFill>
                  <a:schemeClr val="tx1"/>
                </a:solidFill>
              </a:rPr>
              <a:t>Mary Pagnutti</a:t>
            </a:r>
          </a:p>
          <a:p>
            <a:pPr>
              <a:lnSpc>
                <a:spcPct val="80000"/>
              </a:lnSpc>
            </a:pPr>
            <a:r>
              <a:rPr lang="en-US" sz="2000" dirty="0" smtClean="0">
                <a:solidFill>
                  <a:schemeClr val="tx1"/>
                </a:solidFill>
              </a:rPr>
              <a:t>Kara Holekamp</a:t>
            </a:r>
          </a:p>
          <a:p>
            <a:pPr>
              <a:lnSpc>
                <a:spcPct val="80000"/>
              </a:lnSpc>
            </a:pPr>
            <a:r>
              <a:rPr lang="en-US" sz="2000" dirty="0" smtClean="0">
                <a:solidFill>
                  <a:schemeClr val="tx1"/>
                </a:solidFill>
              </a:rPr>
              <a:t>Robert </a:t>
            </a:r>
            <a:r>
              <a:rPr lang="en-US" sz="2000" dirty="0">
                <a:solidFill>
                  <a:schemeClr val="tx1"/>
                </a:solidFill>
              </a:rPr>
              <a:t>E. </a:t>
            </a:r>
            <a:r>
              <a:rPr lang="en-US" sz="2000" dirty="0" smtClean="0">
                <a:solidFill>
                  <a:schemeClr val="tx1"/>
                </a:solidFill>
              </a:rPr>
              <a:t>Ryan</a:t>
            </a:r>
            <a:endParaRPr lang="en-US" sz="2000" dirty="0" smtClean="0">
              <a:solidFill>
                <a:schemeClr val="tx1"/>
              </a:solidFill>
            </a:endParaRPr>
          </a:p>
          <a:p>
            <a:pPr eaLnBrk="1" hangingPunct="1">
              <a:lnSpc>
                <a:spcPct val="80000"/>
              </a:lnSpc>
            </a:pPr>
            <a:r>
              <a:rPr lang="en-US" sz="2000" dirty="0" smtClean="0">
                <a:solidFill>
                  <a:schemeClr val="tx1"/>
                </a:solidFill>
              </a:rPr>
              <a:t>Innovative Imaging and Research</a:t>
            </a:r>
          </a:p>
          <a:p>
            <a:pPr eaLnBrk="1" hangingPunct="1">
              <a:lnSpc>
                <a:spcPct val="80000"/>
              </a:lnSpc>
            </a:pPr>
            <a:r>
              <a:rPr lang="en-US" sz="2000" dirty="0" smtClean="0">
                <a:solidFill>
                  <a:schemeClr val="tx1"/>
                </a:solidFill>
              </a:rPr>
              <a:t>Building 1103 Suite 140 C</a:t>
            </a:r>
          </a:p>
          <a:p>
            <a:pPr eaLnBrk="1" hangingPunct="1">
              <a:lnSpc>
                <a:spcPct val="80000"/>
              </a:lnSpc>
            </a:pPr>
            <a:r>
              <a:rPr lang="en-US" sz="2000" dirty="0" smtClean="0">
                <a:solidFill>
                  <a:schemeClr val="tx1"/>
                </a:solidFill>
              </a:rPr>
              <a:t>Stennis Space Center, MS 39529</a:t>
            </a:r>
          </a:p>
          <a:p>
            <a:pPr eaLnBrk="1" hangingPunct="1">
              <a:lnSpc>
                <a:spcPct val="80000"/>
              </a:lnSpc>
            </a:pPr>
            <a:endParaRPr lang="en-US" sz="1100" dirty="0" smtClean="0">
              <a:solidFill>
                <a:schemeClr val="tx1"/>
              </a:solidFill>
            </a:endParaRPr>
          </a:p>
          <a:p>
            <a:pPr eaLnBrk="1" hangingPunct="1">
              <a:lnSpc>
                <a:spcPct val="80000"/>
              </a:lnSpc>
            </a:pPr>
            <a:endParaRPr lang="en-US" sz="1400" dirty="0" smtClean="0">
              <a:solidFill>
                <a:srgbClr val="898989"/>
              </a:solidFill>
            </a:endParaRPr>
          </a:p>
          <a:p>
            <a:pPr eaLnBrk="1" hangingPunct="1">
              <a:lnSpc>
                <a:spcPct val="80000"/>
              </a:lnSpc>
            </a:pPr>
            <a:endParaRPr lang="en-US" sz="1200" dirty="0" smtClean="0">
              <a:solidFill>
                <a:srgbClr val="898989"/>
              </a:solidFill>
            </a:endParaRPr>
          </a:p>
        </p:txBody>
      </p:sp>
      <p:sp>
        <p:nvSpPr>
          <p:cNvPr id="6" name="Subtitle 2"/>
          <p:cNvSpPr txBox="1">
            <a:spLocks/>
          </p:cNvSpPr>
          <p:nvPr/>
        </p:nvSpPr>
        <p:spPr>
          <a:xfrm>
            <a:off x="435428" y="5658296"/>
            <a:ext cx="8273143" cy="1199704"/>
          </a:xfrm>
          <a:prstGeom prst="rect">
            <a:avLst/>
          </a:prstGeom>
        </p:spPr>
        <p:txBody>
          <a:bodyPr vert="horz" lIns="45720" rIns="45720">
            <a:noAutofit/>
          </a:bodyPr>
          <a:lstStyle/>
          <a:p>
            <a:pPr marL="0" marR="64008"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ASPRS 2012 Annual Conference</a:t>
            </a:r>
          </a:p>
          <a:p>
            <a:pPr marL="0" marR="64008"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Sacramento,</a:t>
            </a:r>
            <a:r>
              <a:rPr kumimoji="0" lang="en-US" sz="2000" b="0" i="0" u="none" strike="noStrike" kern="1200" cap="none" spc="0" normalizeH="0" noProof="0" dirty="0" smtClean="0">
                <a:ln>
                  <a:noFill/>
                </a:ln>
                <a:solidFill>
                  <a:schemeClr val="tx1"/>
                </a:solidFill>
                <a:effectLst/>
                <a:uLnTx/>
                <a:uFillTx/>
                <a:latin typeface="+mn-lt"/>
                <a:ea typeface="+mn-ea"/>
                <a:cs typeface="+mn-cs"/>
              </a:rPr>
              <a:t> California</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0" marR="64008"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March</a:t>
            </a:r>
            <a:r>
              <a:rPr kumimoji="0" lang="en-US" sz="2000" b="0" i="0" u="none" strike="noStrike" kern="1200" cap="none" spc="0" normalizeH="0" noProof="0" dirty="0" smtClean="0">
                <a:ln>
                  <a:noFill/>
                </a:ln>
                <a:solidFill>
                  <a:schemeClr val="tx1"/>
                </a:solidFill>
                <a:effectLst/>
                <a:uLnTx/>
                <a:uFillTx/>
                <a:latin typeface="+mn-lt"/>
                <a:ea typeface="+mn-ea"/>
                <a:cs typeface="+mn-cs"/>
              </a:rPr>
              <a:t> 22</a:t>
            </a:r>
            <a:r>
              <a:rPr kumimoji="0" lang="en-US" sz="2000" b="0" i="0" u="none" strike="noStrike" kern="1200" cap="none" spc="0" normalizeH="0" baseline="0" noProof="0" smtClean="0">
                <a:ln>
                  <a:noFill/>
                </a:ln>
                <a:solidFill>
                  <a:schemeClr val="tx1"/>
                </a:solidFill>
                <a:effectLst/>
                <a:uLnTx/>
                <a:uFillTx/>
                <a:latin typeface="+mn-lt"/>
                <a:ea typeface="+mn-ea"/>
                <a:cs typeface="+mn-cs"/>
              </a:rPr>
              <a:t>, 2012</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MTF </a:t>
            </a:r>
            <a:r>
              <a:rPr lang="en-US" dirty="0" smtClean="0"/>
              <a:t>and RER Relationships /Estimation</a:t>
            </a:r>
            <a:endParaRPr lang="en-US" dirty="0"/>
          </a:p>
        </p:txBody>
      </p:sp>
      <p:sp>
        <p:nvSpPr>
          <p:cNvPr id="6" name="Text Box 4"/>
          <p:cNvSpPr txBox="1">
            <a:spLocks noChangeArrowheads="1"/>
          </p:cNvSpPr>
          <p:nvPr/>
        </p:nvSpPr>
        <p:spPr bwMode="auto">
          <a:xfrm>
            <a:off x="469900" y="3525838"/>
            <a:ext cx="3557588" cy="641350"/>
          </a:xfrm>
          <a:prstGeom prst="rect">
            <a:avLst/>
          </a:prstGeom>
          <a:noFill/>
          <a:ln w="9525">
            <a:noFill/>
            <a:miter lim="800000"/>
            <a:headEnd/>
            <a:tailEnd/>
          </a:ln>
        </p:spPr>
        <p:txBody>
          <a:bodyPr>
            <a:spAutoFit/>
          </a:bodyPr>
          <a:lstStyle/>
          <a:p>
            <a:pPr marL="231775" indent="-231775" algn="l" eaLnBrk="0" hangingPunct="0">
              <a:spcBef>
                <a:spcPct val="50000"/>
              </a:spcBef>
              <a:buFontTx/>
              <a:buChar char="•"/>
            </a:pPr>
            <a:r>
              <a:rPr lang="en-US" sz="1800" i="0" dirty="0">
                <a:solidFill>
                  <a:schemeClr val="tx1"/>
                </a:solidFill>
              </a:rPr>
              <a:t>Measured edge response along “tilted edge”</a:t>
            </a:r>
          </a:p>
        </p:txBody>
      </p:sp>
      <p:sp>
        <p:nvSpPr>
          <p:cNvPr id="7" name="Text Box 5"/>
          <p:cNvSpPr txBox="1">
            <a:spLocks noChangeArrowheads="1"/>
          </p:cNvSpPr>
          <p:nvPr/>
        </p:nvSpPr>
        <p:spPr bwMode="auto">
          <a:xfrm>
            <a:off x="4802188" y="3514725"/>
            <a:ext cx="3770312" cy="646331"/>
          </a:xfrm>
          <a:prstGeom prst="rect">
            <a:avLst/>
          </a:prstGeom>
          <a:noFill/>
          <a:ln w="9525">
            <a:noFill/>
            <a:miter lim="800000"/>
            <a:headEnd/>
            <a:tailEnd/>
          </a:ln>
        </p:spPr>
        <p:txBody>
          <a:bodyPr wrap="square">
            <a:spAutoFit/>
          </a:bodyPr>
          <a:lstStyle/>
          <a:p>
            <a:pPr marL="231775" indent="-231775" algn="l" eaLnBrk="0" hangingPunct="0">
              <a:spcBef>
                <a:spcPct val="50000"/>
              </a:spcBef>
              <a:buFontTx/>
              <a:buChar char="•"/>
            </a:pPr>
            <a:r>
              <a:rPr lang="en-US" sz="1800" i="0" dirty="0">
                <a:solidFill>
                  <a:schemeClr val="tx1"/>
                </a:solidFill>
              </a:rPr>
              <a:t>Derivative of edge response or line spread function</a:t>
            </a:r>
          </a:p>
        </p:txBody>
      </p:sp>
      <p:sp>
        <p:nvSpPr>
          <p:cNvPr id="8" name="Text Box 6"/>
          <p:cNvSpPr txBox="1">
            <a:spLocks noChangeArrowheads="1"/>
          </p:cNvSpPr>
          <p:nvPr/>
        </p:nvSpPr>
        <p:spPr bwMode="auto">
          <a:xfrm>
            <a:off x="1474788" y="4781550"/>
            <a:ext cx="3511550" cy="1603375"/>
          </a:xfrm>
          <a:prstGeom prst="rect">
            <a:avLst/>
          </a:prstGeom>
          <a:noFill/>
          <a:ln w="9525">
            <a:noFill/>
            <a:miter lim="800000"/>
            <a:headEnd/>
            <a:tailEnd/>
          </a:ln>
        </p:spPr>
        <p:txBody>
          <a:bodyPr>
            <a:spAutoFit/>
          </a:bodyPr>
          <a:lstStyle/>
          <a:p>
            <a:pPr marL="231775" indent="-231775" algn="l" eaLnBrk="0" hangingPunct="0">
              <a:spcBef>
                <a:spcPct val="50000"/>
              </a:spcBef>
              <a:buFontTx/>
              <a:buChar char="•"/>
            </a:pPr>
            <a:r>
              <a:rPr lang="en-US" sz="1800" i="0" dirty="0">
                <a:solidFill>
                  <a:schemeClr val="tx1"/>
                </a:solidFill>
              </a:rPr>
              <a:t>Fourier transform of line spread function or MTF</a:t>
            </a:r>
          </a:p>
          <a:p>
            <a:pPr marL="231775" indent="-231775" algn="l" eaLnBrk="0" hangingPunct="0">
              <a:spcBef>
                <a:spcPct val="50000"/>
              </a:spcBef>
              <a:buFontTx/>
              <a:buChar char="•"/>
            </a:pPr>
            <a:r>
              <a:rPr lang="en-US" sz="1800" i="0" dirty="0" err="1">
                <a:solidFill>
                  <a:schemeClr val="tx1"/>
                </a:solidFill>
              </a:rPr>
              <a:t>Nyquist</a:t>
            </a:r>
            <a:r>
              <a:rPr lang="en-US" sz="1800" i="0" dirty="0">
                <a:solidFill>
                  <a:schemeClr val="tx1"/>
                </a:solidFill>
              </a:rPr>
              <a:t> frequency is 0.5 * sampling frequency or (1/(2GSD))</a:t>
            </a:r>
          </a:p>
        </p:txBody>
      </p:sp>
      <p:grpSp>
        <p:nvGrpSpPr>
          <p:cNvPr id="9" name="Group 1835"/>
          <p:cNvGrpSpPr>
            <a:grpSpLocks/>
          </p:cNvGrpSpPr>
          <p:nvPr/>
        </p:nvGrpSpPr>
        <p:grpSpPr bwMode="auto">
          <a:xfrm>
            <a:off x="5116513" y="1612900"/>
            <a:ext cx="2660650" cy="1939925"/>
            <a:chOff x="1009" y="1562"/>
            <a:chExt cx="1676" cy="1222"/>
          </a:xfrm>
        </p:grpSpPr>
        <p:sp>
          <p:nvSpPr>
            <p:cNvPr id="10" name="Rectangle 1733"/>
            <p:cNvSpPr>
              <a:spLocks noChangeArrowheads="1"/>
            </p:cNvSpPr>
            <p:nvPr/>
          </p:nvSpPr>
          <p:spPr bwMode="auto">
            <a:xfrm>
              <a:off x="1259" y="1615"/>
              <a:ext cx="1368" cy="885"/>
            </a:xfrm>
            <a:prstGeom prst="rect">
              <a:avLst/>
            </a:prstGeom>
            <a:solidFill>
              <a:srgbClr val="B2B2B2"/>
            </a:solidFill>
            <a:ln w="9525">
              <a:noFill/>
              <a:miter lim="800000"/>
              <a:headEnd/>
              <a:tailEnd/>
            </a:ln>
          </p:spPr>
          <p:txBody>
            <a:bodyPr/>
            <a:lstStyle/>
            <a:p>
              <a:endParaRPr lang="en-US"/>
            </a:p>
          </p:txBody>
        </p:sp>
        <p:sp>
          <p:nvSpPr>
            <p:cNvPr id="11" name="Rectangle 1734"/>
            <p:cNvSpPr>
              <a:spLocks noChangeArrowheads="1"/>
            </p:cNvSpPr>
            <p:nvPr/>
          </p:nvSpPr>
          <p:spPr bwMode="auto">
            <a:xfrm>
              <a:off x="1259" y="1615"/>
              <a:ext cx="1369" cy="886"/>
            </a:xfrm>
            <a:prstGeom prst="rect">
              <a:avLst/>
            </a:prstGeom>
            <a:noFill/>
            <a:ln w="1588">
              <a:solidFill>
                <a:srgbClr val="FFFFFF"/>
              </a:solidFill>
              <a:miter lim="800000"/>
              <a:headEnd/>
              <a:tailEnd/>
            </a:ln>
          </p:spPr>
          <p:txBody>
            <a:bodyPr/>
            <a:lstStyle/>
            <a:p>
              <a:endParaRPr lang="en-US"/>
            </a:p>
          </p:txBody>
        </p:sp>
        <p:sp>
          <p:nvSpPr>
            <p:cNvPr id="12" name="Line 1735"/>
            <p:cNvSpPr>
              <a:spLocks noChangeShapeType="1"/>
            </p:cNvSpPr>
            <p:nvPr/>
          </p:nvSpPr>
          <p:spPr bwMode="auto">
            <a:xfrm>
              <a:off x="1259" y="1615"/>
              <a:ext cx="1368" cy="1"/>
            </a:xfrm>
            <a:prstGeom prst="line">
              <a:avLst/>
            </a:prstGeom>
            <a:noFill/>
            <a:ln w="1588">
              <a:solidFill>
                <a:srgbClr val="000000"/>
              </a:solidFill>
              <a:round/>
              <a:headEnd/>
              <a:tailEnd/>
            </a:ln>
          </p:spPr>
          <p:txBody>
            <a:bodyPr/>
            <a:lstStyle/>
            <a:p>
              <a:endParaRPr lang="en-US"/>
            </a:p>
          </p:txBody>
        </p:sp>
        <p:sp>
          <p:nvSpPr>
            <p:cNvPr id="13" name="Line 1736"/>
            <p:cNvSpPr>
              <a:spLocks noChangeShapeType="1"/>
            </p:cNvSpPr>
            <p:nvPr/>
          </p:nvSpPr>
          <p:spPr bwMode="auto">
            <a:xfrm>
              <a:off x="1259" y="2500"/>
              <a:ext cx="1368" cy="1"/>
            </a:xfrm>
            <a:prstGeom prst="line">
              <a:avLst/>
            </a:prstGeom>
            <a:noFill/>
            <a:ln w="1588">
              <a:solidFill>
                <a:srgbClr val="000000"/>
              </a:solidFill>
              <a:round/>
              <a:headEnd/>
              <a:tailEnd/>
            </a:ln>
          </p:spPr>
          <p:txBody>
            <a:bodyPr/>
            <a:lstStyle/>
            <a:p>
              <a:endParaRPr lang="en-US"/>
            </a:p>
          </p:txBody>
        </p:sp>
        <p:sp>
          <p:nvSpPr>
            <p:cNvPr id="14" name="Line 1737"/>
            <p:cNvSpPr>
              <a:spLocks noChangeShapeType="1"/>
            </p:cNvSpPr>
            <p:nvPr/>
          </p:nvSpPr>
          <p:spPr bwMode="auto">
            <a:xfrm flipV="1">
              <a:off x="2627" y="1615"/>
              <a:ext cx="1" cy="885"/>
            </a:xfrm>
            <a:prstGeom prst="line">
              <a:avLst/>
            </a:prstGeom>
            <a:noFill/>
            <a:ln w="1588">
              <a:solidFill>
                <a:srgbClr val="000000"/>
              </a:solidFill>
              <a:round/>
              <a:headEnd/>
              <a:tailEnd/>
            </a:ln>
          </p:spPr>
          <p:txBody>
            <a:bodyPr/>
            <a:lstStyle/>
            <a:p>
              <a:endParaRPr lang="en-US"/>
            </a:p>
          </p:txBody>
        </p:sp>
        <p:sp>
          <p:nvSpPr>
            <p:cNvPr id="15" name="Line 1738"/>
            <p:cNvSpPr>
              <a:spLocks noChangeShapeType="1"/>
            </p:cNvSpPr>
            <p:nvPr/>
          </p:nvSpPr>
          <p:spPr bwMode="auto">
            <a:xfrm flipV="1">
              <a:off x="1259" y="1615"/>
              <a:ext cx="1" cy="885"/>
            </a:xfrm>
            <a:prstGeom prst="line">
              <a:avLst/>
            </a:prstGeom>
            <a:noFill/>
            <a:ln w="1588">
              <a:solidFill>
                <a:srgbClr val="000000"/>
              </a:solidFill>
              <a:round/>
              <a:headEnd/>
              <a:tailEnd/>
            </a:ln>
          </p:spPr>
          <p:txBody>
            <a:bodyPr/>
            <a:lstStyle/>
            <a:p>
              <a:endParaRPr lang="en-US"/>
            </a:p>
          </p:txBody>
        </p:sp>
        <p:sp>
          <p:nvSpPr>
            <p:cNvPr id="16" name="Line 1739"/>
            <p:cNvSpPr>
              <a:spLocks noChangeShapeType="1"/>
            </p:cNvSpPr>
            <p:nvPr/>
          </p:nvSpPr>
          <p:spPr bwMode="auto">
            <a:xfrm>
              <a:off x="1259" y="2500"/>
              <a:ext cx="1368" cy="1"/>
            </a:xfrm>
            <a:prstGeom prst="line">
              <a:avLst/>
            </a:prstGeom>
            <a:noFill/>
            <a:ln w="1588">
              <a:solidFill>
                <a:srgbClr val="000000"/>
              </a:solidFill>
              <a:round/>
              <a:headEnd/>
              <a:tailEnd/>
            </a:ln>
          </p:spPr>
          <p:txBody>
            <a:bodyPr/>
            <a:lstStyle/>
            <a:p>
              <a:endParaRPr lang="en-US"/>
            </a:p>
          </p:txBody>
        </p:sp>
        <p:sp>
          <p:nvSpPr>
            <p:cNvPr id="17" name="Line 1740"/>
            <p:cNvSpPr>
              <a:spLocks noChangeShapeType="1"/>
            </p:cNvSpPr>
            <p:nvPr/>
          </p:nvSpPr>
          <p:spPr bwMode="auto">
            <a:xfrm flipV="1">
              <a:off x="1259" y="1615"/>
              <a:ext cx="1" cy="885"/>
            </a:xfrm>
            <a:prstGeom prst="line">
              <a:avLst/>
            </a:prstGeom>
            <a:noFill/>
            <a:ln w="1588">
              <a:solidFill>
                <a:srgbClr val="000000"/>
              </a:solidFill>
              <a:round/>
              <a:headEnd/>
              <a:tailEnd/>
            </a:ln>
          </p:spPr>
          <p:txBody>
            <a:bodyPr/>
            <a:lstStyle/>
            <a:p>
              <a:endParaRPr lang="en-US"/>
            </a:p>
          </p:txBody>
        </p:sp>
        <p:sp>
          <p:nvSpPr>
            <p:cNvPr id="18" name="Line 1741"/>
            <p:cNvSpPr>
              <a:spLocks noChangeShapeType="1"/>
            </p:cNvSpPr>
            <p:nvPr/>
          </p:nvSpPr>
          <p:spPr bwMode="auto">
            <a:xfrm flipV="1">
              <a:off x="1259" y="2491"/>
              <a:ext cx="1" cy="9"/>
            </a:xfrm>
            <a:prstGeom prst="line">
              <a:avLst/>
            </a:prstGeom>
            <a:noFill/>
            <a:ln w="1588">
              <a:solidFill>
                <a:srgbClr val="000000"/>
              </a:solidFill>
              <a:round/>
              <a:headEnd/>
              <a:tailEnd/>
            </a:ln>
          </p:spPr>
          <p:txBody>
            <a:bodyPr/>
            <a:lstStyle/>
            <a:p>
              <a:endParaRPr lang="en-US"/>
            </a:p>
          </p:txBody>
        </p:sp>
        <p:sp>
          <p:nvSpPr>
            <p:cNvPr id="19" name="Line 1742"/>
            <p:cNvSpPr>
              <a:spLocks noChangeShapeType="1"/>
            </p:cNvSpPr>
            <p:nvPr/>
          </p:nvSpPr>
          <p:spPr bwMode="auto">
            <a:xfrm>
              <a:off x="1259" y="1615"/>
              <a:ext cx="1" cy="9"/>
            </a:xfrm>
            <a:prstGeom prst="line">
              <a:avLst/>
            </a:prstGeom>
            <a:noFill/>
            <a:ln w="1588">
              <a:solidFill>
                <a:srgbClr val="000000"/>
              </a:solidFill>
              <a:round/>
              <a:headEnd/>
              <a:tailEnd/>
            </a:ln>
          </p:spPr>
          <p:txBody>
            <a:bodyPr/>
            <a:lstStyle/>
            <a:p>
              <a:endParaRPr lang="en-US"/>
            </a:p>
          </p:txBody>
        </p:sp>
        <p:sp>
          <p:nvSpPr>
            <p:cNvPr id="20" name="Rectangle 1743"/>
            <p:cNvSpPr>
              <a:spLocks noChangeArrowheads="1"/>
            </p:cNvSpPr>
            <p:nvPr/>
          </p:nvSpPr>
          <p:spPr bwMode="auto">
            <a:xfrm>
              <a:off x="1236" y="2511"/>
              <a:ext cx="71" cy="95"/>
            </a:xfrm>
            <a:prstGeom prst="rect">
              <a:avLst/>
            </a:prstGeom>
            <a:noFill/>
            <a:ln w="9525">
              <a:noFill/>
              <a:miter lim="800000"/>
              <a:headEnd/>
              <a:tailEnd/>
            </a:ln>
          </p:spPr>
          <p:txBody>
            <a:bodyPr/>
            <a:lstStyle/>
            <a:p>
              <a:endParaRPr lang="en-US"/>
            </a:p>
          </p:txBody>
        </p:sp>
        <p:sp>
          <p:nvSpPr>
            <p:cNvPr id="21" name="Rectangle 1744"/>
            <p:cNvSpPr>
              <a:spLocks noChangeArrowheads="1"/>
            </p:cNvSpPr>
            <p:nvPr/>
          </p:nvSpPr>
          <p:spPr bwMode="auto">
            <a:xfrm>
              <a:off x="1258" y="2512"/>
              <a:ext cx="27" cy="96"/>
            </a:xfrm>
            <a:prstGeom prst="rect">
              <a:avLst/>
            </a:prstGeom>
            <a:noFill/>
            <a:ln w="9525">
              <a:noFill/>
              <a:miter lim="800000"/>
              <a:headEnd/>
              <a:tailEnd/>
            </a:ln>
          </p:spPr>
          <p:txBody>
            <a:bodyPr wrap="none" lIns="0" tIns="0" rIns="0" bIns="0">
              <a:spAutoFit/>
            </a:bodyPr>
            <a:lstStyle/>
            <a:p>
              <a:r>
                <a:rPr lang="en-US" sz="1000" i="0">
                  <a:solidFill>
                    <a:srgbClr val="000000"/>
                  </a:solidFill>
                </a:rPr>
                <a:t>-</a:t>
              </a:r>
              <a:endParaRPr lang="en-US" sz="1000"/>
            </a:p>
          </p:txBody>
        </p:sp>
        <p:sp>
          <p:nvSpPr>
            <p:cNvPr id="22" name="Rectangle 1745"/>
            <p:cNvSpPr>
              <a:spLocks noChangeArrowheads="1"/>
            </p:cNvSpPr>
            <p:nvPr/>
          </p:nvSpPr>
          <p:spPr bwMode="auto">
            <a:xfrm>
              <a:off x="1286" y="2512"/>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5</a:t>
              </a:r>
              <a:endParaRPr lang="en-US" sz="1000"/>
            </a:p>
          </p:txBody>
        </p:sp>
        <p:sp>
          <p:nvSpPr>
            <p:cNvPr id="23" name="Line 1746"/>
            <p:cNvSpPr>
              <a:spLocks noChangeShapeType="1"/>
            </p:cNvSpPr>
            <p:nvPr/>
          </p:nvSpPr>
          <p:spPr bwMode="auto">
            <a:xfrm flipV="1">
              <a:off x="1395" y="2491"/>
              <a:ext cx="1" cy="9"/>
            </a:xfrm>
            <a:prstGeom prst="line">
              <a:avLst/>
            </a:prstGeom>
            <a:noFill/>
            <a:ln w="1588">
              <a:solidFill>
                <a:srgbClr val="000000"/>
              </a:solidFill>
              <a:round/>
              <a:headEnd/>
              <a:tailEnd/>
            </a:ln>
          </p:spPr>
          <p:txBody>
            <a:bodyPr/>
            <a:lstStyle/>
            <a:p>
              <a:endParaRPr lang="en-US"/>
            </a:p>
          </p:txBody>
        </p:sp>
        <p:sp>
          <p:nvSpPr>
            <p:cNvPr id="24" name="Line 1747"/>
            <p:cNvSpPr>
              <a:spLocks noChangeShapeType="1"/>
            </p:cNvSpPr>
            <p:nvPr/>
          </p:nvSpPr>
          <p:spPr bwMode="auto">
            <a:xfrm>
              <a:off x="1395" y="1615"/>
              <a:ext cx="1" cy="9"/>
            </a:xfrm>
            <a:prstGeom prst="line">
              <a:avLst/>
            </a:prstGeom>
            <a:noFill/>
            <a:ln w="1588">
              <a:solidFill>
                <a:srgbClr val="000000"/>
              </a:solidFill>
              <a:round/>
              <a:headEnd/>
              <a:tailEnd/>
            </a:ln>
          </p:spPr>
          <p:txBody>
            <a:bodyPr/>
            <a:lstStyle/>
            <a:p>
              <a:endParaRPr lang="en-US"/>
            </a:p>
          </p:txBody>
        </p:sp>
        <p:sp>
          <p:nvSpPr>
            <p:cNvPr id="25" name="Rectangle 1748"/>
            <p:cNvSpPr>
              <a:spLocks noChangeArrowheads="1"/>
            </p:cNvSpPr>
            <p:nvPr/>
          </p:nvSpPr>
          <p:spPr bwMode="auto">
            <a:xfrm>
              <a:off x="1373" y="2511"/>
              <a:ext cx="71" cy="95"/>
            </a:xfrm>
            <a:prstGeom prst="rect">
              <a:avLst/>
            </a:prstGeom>
            <a:noFill/>
            <a:ln w="9525">
              <a:noFill/>
              <a:miter lim="800000"/>
              <a:headEnd/>
              <a:tailEnd/>
            </a:ln>
          </p:spPr>
          <p:txBody>
            <a:bodyPr/>
            <a:lstStyle/>
            <a:p>
              <a:endParaRPr lang="en-US"/>
            </a:p>
          </p:txBody>
        </p:sp>
        <p:sp>
          <p:nvSpPr>
            <p:cNvPr id="26" name="Rectangle 1749"/>
            <p:cNvSpPr>
              <a:spLocks noChangeArrowheads="1"/>
            </p:cNvSpPr>
            <p:nvPr/>
          </p:nvSpPr>
          <p:spPr bwMode="auto">
            <a:xfrm>
              <a:off x="1395" y="2512"/>
              <a:ext cx="27" cy="96"/>
            </a:xfrm>
            <a:prstGeom prst="rect">
              <a:avLst/>
            </a:prstGeom>
            <a:noFill/>
            <a:ln w="9525">
              <a:noFill/>
              <a:miter lim="800000"/>
              <a:headEnd/>
              <a:tailEnd/>
            </a:ln>
          </p:spPr>
          <p:txBody>
            <a:bodyPr wrap="none" lIns="0" tIns="0" rIns="0" bIns="0">
              <a:spAutoFit/>
            </a:bodyPr>
            <a:lstStyle/>
            <a:p>
              <a:r>
                <a:rPr lang="en-US" sz="1000" i="0">
                  <a:solidFill>
                    <a:srgbClr val="000000"/>
                  </a:solidFill>
                </a:rPr>
                <a:t>-</a:t>
              </a:r>
              <a:endParaRPr lang="en-US" sz="1000"/>
            </a:p>
          </p:txBody>
        </p:sp>
        <p:sp>
          <p:nvSpPr>
            <p:cNvPr id="27" name="Rectangle 1750"/>
            <p:cNvSpPr>
              <a:spLocks noChangeArrowheads="1"/>
            </p:cNvSpPr>
            <p:nvPr/>
          </p:nvSpPr>
          <p:spPr bwMode="auto">
            <a:xfrm>
              <a:off x="1423" y="2512"/>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4</a:t>
              </a:r>
              <a:endParaRPr lang="en-US" sz="1000"/>
            </a:p>
          </p:txBody>
        </p:sp>
        <p:sp>
          <p:nvSpPr>
            <p:cNvPr id="28" name="Line 1751"/>
            <p:cNvSpPr>
              <a:spLocks noChangeShapeType="1"/>
            </p:cNvSpPr>
            <p:nvPr/>
          </p:nvSpPr>
          <p:spPr bwMode="auto">
            <a:xfrm flipV="1">
              <a:off x="1534" y="2491"/>
              <a:ext cx="1" cy="9"/>
            </a:xfrm>
            <a:prstGeom prst="line">
              <a:avLst/>
            </a:prstGeom>
            <a:noFill/>
            <a:ln w="1588">
              <a:solidFill>
                <a:srgbClr val="000000"/>
              </a:solidFill>
              <a:round/>
              <a:headEnd/>
              <a:tailEnd/>
            </a:ln>
          </p:spPr>
          <p:txBody>
            <a:bodyPr/>
            <a:lstStyle/>
            <a:p>
              <a:endParaRPr lang="en-US"/>
            </a:p>
          </p:txBody>
        </p:sp>
        <p:sp>
          <p:nvSpPr>
            <p:cNvPr id="29" name="Line 1752"/>
            <p:cNvSpPr>
              <a:spLocks noChangeShapeType="1"/>
            </p:cNvSpPr>
            <p:nvPr/>
          </p:nvSpPr>
          <p:spPr bwMode="auto">
            <a:xfrm>
              <a:off x="1534" y="1615"/>
              <a:ext cx="1" cy="9"/>
            </a:xfrm>
            <a:prstGeom prst="line">
              <a:avLst/>
            </a:prstGeom>
            <a:noFill/>
            <a:ln w="1588">
              <a:solidFill>
                <a:srgbClr val="000000"/>
              </a:solidFill>
              <a:round/>
              <a:headEnd/>
              <a:tailEnd/>
            </a:ln>
          </p:spPr>
          <p:txBody>
            <a:bodyPr/>
            <a:lstStyle/>
            <a:p>
              <a:endParaRPr lang="en-US"/>
            </a:p>
          </p:txBody>
        </p:sp>
        <p:sp>
          <p:nvSpPr>
            <p:cNvPr id="30" name="Rectangle 1753"/>
            <p:cNvSpPr>
              <a:spLocks noChangeArrowheads="1"/>
            </p:cNvSpPr>
            <p:nvPr/>
          </p:nvSpPr>
          <p:spPr bwMode="auto">
            <a:xfrm>
              <a:off x="1511" y="2511"/>
              <a:ext cx="70" cy="95"/>
            </a:xfrm>
            <a:prstGeom prst="rect">
              <a:avLst/>
            </a:prstGeom>
            <a:noFill/>
            <a:ln w="9525">
              <a:noFill/>
              <a:miter lim="800000"/>
              <a:headEnd/>
              <a:tailEnd/>
            </a:ln>
          </p:spPr>
          <p:txBody>
            <a:bodyPr/>
            <a:lstStyle/>
            <a:p>
              <a:endParaRPr lang="en-US"/>
            </a:p>
          </p:txBody>
        </p:sp>
        <p:sp>
          <p:nvSpPr>
            <p:cNvPr id="31" name="Rectangle 1754"/>
            <p:cNvSpPr>
              <a:spLocks noChangeArrowheads="1"/>
            </p:cNvSpPr>
            <p:nvPr/>
          </p:nvSpPr>
          <p:spPr bwMode="auto">
            <a:xfrm>
              <a:off x="1533" y="2512"/>
              <a:ext cx="27" cy="96"/>
            </a:xfrm>
            <a:prstGeom prst="rect">
              <a:avLst/>
            </a:prstGeom>
            <a:noFill/>
            <a:ln w="9525">
              <a:noFill/>
              <a:miter lim="800000"/>
              <a:headEnd/>
              <a:tailEnd/>
            </a:ln>
          </p:spPr>
          <p:txBody>
            <a:bodyPr wrap="none" lIns="0" tIns="0" rIns="0" bIns="0">
              <a:spAutoFit/>
            </a:bodyPr>
            <a:lstStyle/>
            <a:p>
              <a:r>
                <a:rPr lang="en-US" sz="1000" i="0">
                  <a:solidFill>
                    <a:srgbClr val="000000"/>
                  </a:solidFill>
                </a:rPr>
                <a:t>-</a:t>
              </a:r>
              <a:endParaRPr lang="en-US" sz="1000"/>
            </a:p>
          </p:txBody>
        </p:sp>
        <p:sp>
          <p:nvSpPr>
            <p:cNvPr id="32" name="Rectangle 1755"/>
            <p:cNvSpPr>
              <a:spLocks noChangeArrowheads="1"/>
            </p:cNvSpPr>
            <p:nvPr/>
          </p:nvSpPr>
          <p:spPr bwMode="auto">
            <a:xfrm>
              <a:off x="1560" y="2512"/>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3</a:t>
              </a:r>
              <a:endParaRPr lang="en-US" sz="1000"/>
            </a:p>
          </p:txBody>
        </p:sp>
        <p:sp>
          <p:nvSpPr>
            <p:cNvPr id="33" name="Line 1756"/>
            <p:cNvSpPr>
              <a:spLocks noChangeShapeType="1"/>
            </p:cNvSpPr>
            <p:nvPr/>
          </p:nvSpPr>
          <p:spPr bwMode="auto">
            <a:xfrm flipV="1">
              <a:off x="1669" y="2491"/>
              <a:ext cx="1" cy="9"/>
            </a:xfrm>
            <a:prstGeom prst="line">
              <a:avLst/>
            </a:prstGeom>
            <a:noFill/>
            <a:ln w="1588">
              <a:solidFill>
                <a:srgbClr val="000000"/>
              </a:solidFill>
              <a:round/>
              <a:headEnd/>
              <a:tailEnd/>
            </a:ln>
          </p:spPr>
          <p:txBody>
            <a:bodyPr/>
            <a:lstStyle/>
            <a:p>
              <a:endParaRPr lang="en-US"/>
            </a:p>
          </p:txBody>
        </p:sp>
        <p:sp>
          <p:nvSpPr>
            <p:cNvPr id="34" name="Line 1757"/>
            <p:cNvSpPr>
              <a:spLocks noChangeShapeType="1"/>
            </p:cNvSpPr>
            <p:nvPr/>
          </p:nvSpPr>
          <p:spPr bwMode="auto">
            <a:xfrm>
              <a:off x="1669" y="1615"/>
              <a:ext cx="1" cy="9"/>
            </a:xfrm>
            <a:prstGeom prst="line">
              <a:avLst/>
            </a:prstGeom>
            <a:noFill/>
            <a:ln w="1588">
              <a:solidFill>
                <a:srgbClr val="000000"/>
              </a:solidFill>
              <a:round/>
              <a:headEnd/>
              <a:tailEnd/>
            </a:ln>
          </p:spPr>
          <p:txBody>
            <a:bodyPr/>
            <a:lstStyle/>
            <a:p>
              <a:endParaRPr lang="en-US"/>
            </a:p>
          </p:txBody>
        </p:sp>
        <p:sp>
          <p:nvSpPr>
            <p:cNvPr id="35" name="Rectangle 1758"/>
            <p:cNvSpPr>
              <a:spLocks noChangeArrowheads="1"/>
            </p:cNvSpPr>
            <p:nvPr/>
          </p:nvSpPr>
          <p:spPr bwMode="auto">
            <a:xfrm>
              <a:off x="1647" y="2511"/>
              <a:ext cx="70" cy="95"/>
            </a:xfrm>
            <a:prstGeom prst="rect">
              <a:avLst/>
            </a:prstGeom>
            <a:noFill/>
            <a:ln w="9525">
              <a:noFill/>
              <a:miter lim="800000"/>
              <a:headEnd/>
              <a:tailEnd/>
            </a:ln>
          </p:spPr>
          <p:txBody>
            <a:bodyPr/>
            <a:lstStyle/>
            <a:p>
              <a:endParaRPr lang="en-US"/>
            </a:p>
          </p:txBody>
        </p:sp>
        <p:sp>
          <p:nvSpPr>
            <p:cNvPr id="36" name="Rectangle 1759"/>
            <p:cNvSpPr>
              <a:spLocks noChangeArrowheads="1"/>
            </p:cNvSpPr>
            <p:nvPr/>
          </p:nvSpPr>
          <p:spPr bwMode="auto">
            <a:xfrm>
              <a:off x="1669" y="2512"/>
              <a:ext cx="27" cy="96"/>
            </a:xfrm>
            <a:prstGeom prst="rect">
              <a:avLst/>
            </a:prstGeom>
            <a:noFill/>
            <a:ln w="9525">
              <a:noFill/>
              <a:miter lim="800000"/>
              <a:headEnd/>
              <a:tailEnd/>
            </a:ln>
          </p:spPr>
          <p:txBody>
            <a:bodyPr wrap="none" lIns="0" tIns="0" rIns="0" bIns="0">
              <a:spAutoFit/>
            </a:bodyPr>
            <a:lstStyle/>
            <a:p>
              <a:r>
                <a:rPr lang="en-US" sz="1000" i="0">
                  <a:solidFill>
                    <a:srgbClr val="000000"/>
                  </a:solidFill>
                </a:rPr>
                <a:t>-</a:t>
              </a:r>
              <a:endParaRPr lang="en-US" sz="1000"/>
            </a:p>
          </p:txBody>
        </p:sp>
        <p:sp>
          <p:nvSpPr>
            <p:cNvPr id="37" name="Rectangle 1760"/>
            <p:cNvSpPr>
              <a:spLocks noChangeArrowheads="1"/>
            </p:cNvSpPr>
            <p:nvPr/>
          </p:nvSpPr>
          <p:spPr bwMode="auto">
            <a:xfrm>
              <a:off x="1696" y="2512"/>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2</a:t>
              </a:r>
              <a:endParaRPr lang="en-US" sz="1000"/>
            </a:p>
          </p:txBody>
        </p:sp>
        <p:sp>
          <p:nvSpPr>
            <p:cNvPr id="38" name="Line 1761"/>
            <p:cNvSpPr>
              <a:spLocks noChangeShapeType="1"/>
            </p:cNvSpPr>
            <p:nvPr/>
          </p:nvSpPr>
          <p:spPr bwMode="auto">
            <a:xfrm flipV="1">
              <a:off x="1805" y="2491"/>
              <a:ext cx="1" cy="9"/>
            </a:xfrm>
            <a:prstGeom prst="line">
              <a:avLst/>
            </a:prstGeom>
            <a:noFill/>
            <a:ln w="1588">
              <a:solidFill>
                <a:srgbClr val="000000"/>
              </a:solidFill>
              <a:round/>
              <a:headEnd/>
              <a:tailEnd/>
            </a:ln>
          </p:spPr>
          <p:txBody>
            <a:bodyPr/>
            <a:lstStyle/>
            <a:p>
              <a:endParaRPr lang="en-US"/>
            </a:p>
          </p:txBody>
        </p:sp>
        <p:sp>
          <p:nvSpPr>
            <p:cNvPr id="39" name="Line 1762"/>
            <p:cNvSpPr>
              <a:spLocks noChangeShapeType="1"/>
            </p:cNvSpPr>
            <p:nvPr/>
          </p:nvSpPr>
          <p:spPr bwMode="auto">
            <a:xfrm>
              <a:off x="1805" y="1615"/>
              <a:ext cx="1" cy="9"/>
            </a:xfrm>
            <a:prstGeom prst="line">
              <a:avLst/>
            </a:prstGeom>
            <a:noFill/>
            <a:ln w="1588">
              <a:solidFill>
                <a:srgbClr val="000000"/>
              </a:solidFill>
              <a:round/>
              <a:headEnd/>
              <a:tailEnd/>
            </a:ln>
          </p:spPr>
          <p:txBody>
            <a:bodyPr/>
            <a:lstStyle/>
            <a:p>
              <a:endParaRPr lang="en-US"/>
            </a:p>
          </p:txBody>
        </p:sp>
        <p:sp>
          <p:nvSpPr>
            <p:cNvPr id="40" name="Rectangle 1763"/>
            <p:cNvSpPr>
              <a:spLocks noChangeArrowheads="1"/>
            </p:cNvSpPr>
            <p:nvPr/>
          </p:nvSpPr>
          <p:spPr bwMode="auto">
            <a:xfrm>
              <a:off x="1783" y="2511"/>
              <a:ext cx="70" cy="95"/>
            </a:xfrm>
            <a:prstGeom prst="rect">
              <a:avLst/>
            </a:prstGeom>
            <a:noFill/>
            <a:ln w="9525">
              <a:noFill/>
              <a:miter lim="800000"/>
              <a:headEnd/>
              <a:tailEnd/>
            </a:ln>
          </p:spPr>
          <p:txBody>
            <a:bodyPr/>
            <a:lstStyle/>
            <a:p>
              <a:endParaRPr lang="en-US"/>
            </a:p>
          </p:txBody>
        </p:sp>
        <p:sp>
          <p:nvSpPr>
            <p:cNvPr id="41" name="Rectangle 1764"/>
            <p:cNvSpPr>
              <a:spLocks noChangeArrowheads="1"/>
            </p:cNvSpPr>
            <p:nvPr/>
          </p:nvSpPr>
          <p:spPr bwMode="auto">
            <a:xfrm>
              <a:off x="1805" y="2512"/>
              <a:ext cx="27" cy="96"/>
            </a:xfrm>
            <a:prstGeom prst="rect">
              <a:avLst/>
            </a:prstGeom>
            <a:noFill/>
            <a:ln w="9525">
              <a:noFill/>
              <a:miter lim="800000"/>
              <a:headEnd/>
              <a:tailEnd/>
            </a:ln>
          </p:spPr>
          <p:txBody>
            <a:bodyPr wrap="none" lIns="0" tIns="0" rIns="0" bIns="0">
              <a:spAutoFit/>
            </a:bodyPr>
            <a:lstStyle/>
            <a:p>
              <a:r>
                <a:rPr lang="en-US" sz="1000" i="0">
                  <a:solidFill>
                    <a:srgbClr val="000000"/>
                  </a:solidFill>
                </a:rPr>
                <a:t>-</a:t>
              </a:r>
              <a:endParaRPr lang="en-US" sz="1000"/>
            </a:p>
          </p:txBody>
        </p:sp>
        <p:sp>
          <p:nvSpPr>
            <p:cNvPr id="42" name="Rectangle 1765"/>
            <p:cNvSpPr>
              <a:spLocks noChangeArrowheads="1"/>
            </p:cNvSpPr>
            <p:nvPr/>
          </p:nvSpPr>
          <p:spPr bwMode="auto">
            <a:xfrm>
              <a:off x="1832" y="2512"/>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1</a:t>
              </a:r>
              <a:endParaRPr lang="en-US" sz="1000"/>
            </a:p>
          </p:txBody>
        </p:sp>
        <p:sp>
          <p:nvSpPr>
            <p:cNvPr id="43" name="Line 1766"/>
            <p:cNvSpPr>
              <a:spLocks noChangeShapeType="1"/>
            </p:cNvSpPr>
            <p:nvPr/>
          </p:nvSpPr>
          <p:spPr bwMode="auto">
            <a:xfrm flipV="1">
              <a:off x="1945" y="2491"/>
              <a:ext cx="1" cy="9"/>
            </a:xfrm>
            <a:prstGeom prst="line">
              <a:avLst/>
            </a:prstGeom>
            <a:noFill/>
            <a:ln w="1588">
              <a:solidFill>
                <a:srgbClr val="000000"/>
              </a:solidFill>
              <a:round/>
              <a:headEnd/>
              <a:tailEnd/>
            </a:ln>
          </p:spPr>
          <p:txBody>
            <a:bodyPr/>
            <a:lstStyle/>
            <a:p>
              <a:endParaRPr lang="en-US"/>
            </a:p>
          </p:txBody>
        </p:sp>
        <p:sp>
          <p:nvSpPr>
            <p:cNvPr id="44" name="Line 1767"/>
            <p:cNvSpPr>
              <a:spLocks noChangeShapeType="1"/>
            </p:cNvSpPr>
            <p:nvPr/>
          </p:nvSpPr>
          <p:spPr bwMode="auto">
            <a:xfrm>
              <a:off x="1945" y="1615"/>
              <a:ext cx="1" cy="9"/>
            </a:xfrm>
            <a:prstGeom prst="line">
              <a:avLst/>
            </a:prstGeom>
            <a:noFill/>
            <a:ln w="1588">
              <a:solidFill>
                <a:srgbClr val="000000"/>
              </a:solidFill>
              <a:round/>
              <a:headEnd/>
              <a:tailEnd/>
            </a:ln>
          </p:spPr>
          <p:txBody>
            <a:bodyPr/>
            <a:lstStyle/>
            <a:p>
              <a:endParaRPr lang="en-US"/>
            </a:p>
          </p:txBody>
        </p:sp>
        <p:sp>
          <p:nvSpPr>
            <p:cNvPr id="45" name="Rectangle 1768"/>
            <p:cNvSpPr>
              <a:spLocks noChangeArrowheads="1"/>
            </p:cNvSpPr>
            <p:nvPr/>
          </p:nvSpPr>
          <p:spPr bwMode="auto">
            <a:xfrm>
              <a:off x="1935" y="2511"/>
              <a:ext cx="44" cy="95"/>
            </a:xfrm>
            <a:prstGeom prst="rect">
              <a:avLst/>
            </a:prstGeom>
            <a:noFill/>
            <a:ln w="9525">
              <a:noFill/>
              <a:miter lim="800000"/>
              <a:headEnd/>
              <a:tailEnd/>
            </a:ln>
          </p:spPr>
          <p:txBody>
            <a:bodyPr/>
            <a:lstStyle/>
            <a:p>
              <a:endParaRPr lang="en-US"/>
            </a:p>
          </p:txBody>
        </p:sp>
        <p:sp>
          <p:nvSpPr>
            <p:cNvPr id="46" name="Rectangle 1769"/>
            <p:cNvSpPr>
              <a:spLocks noChangeArrowheads="1"/>
            </p:cNvSpPr>
            <p:nvPr/>
          </p:nvSpPr>
          <p:spPr bwMode="auto">
            <a:xfrm>
              <a:off x="1958" y="2512"/>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0</a:t>
              </a:r>
              <a:endParaRPr lang="en-US" sz="1000"/>
            </a:p>
          </p:txBody>
        </p:sp>
        <p:sp>
          <p:nvSpPr>
            <p:cNvPr id="47" name="Line 1770"/>
            <p:cNvSpPr>
              <a:spLocks noChangeShapeType="1"/>
            </p:cNvSpPr>
            <p:nvPr/>
          </p:nvSpPr>
          <p:spPr bwMode="auto">
            <a:xfrm flipV="1">
              <a:off x="2081" y="2491"/>
              <a:ext cx="1" cy="9"/>
            </a:xfrm>
            <a:prstGeom prst="line">
              <a:avLst/>
            </a:prstGeom>
            <a:noFill/>
            <a:ln w="1588">
              <a:solidFill>
                <a:srgbClr val="000000"/>
              </a:solidFill>
              <a:round/>
              <a:headEnd/>
              <a:tailEnd/>
            </a:ln>
          </p:spPr>
          <p:txBody>
            <a:bodyPr/>
            <a:lstStyle/>
            <a:p>
              <a:endParaRPr lang="en-US"/>
            </a:p>
          </p:txBody>
        </p:sp>
        <p:sp>
          <p:nvSpPr>
            <p:cNvPr id="48" name="Line 1771"/>
            <p:cNvSpPr>
              <a:spLocks noChangeShapeType="1"/>
            </p:cNvSpPr>
            <p:nvPr/>
          </p:nvSpPr>
          <p:spPr bwMode="auto">
            <a:xfrm>
              <a:off x="2081" y="1615"/>
              <a:ext cx="1" cy="9"/>
            </a:xfrm>
            <a:prstGeom prst="line">
              <a:avLst/>
            </a:prstGeom>
            <a:noFill/>
            <a:ln w="1588">
              <a:solidFill>
                <a:srgbClr val="000000"/>
              </a:solidFill>
              <a:round/>
              <a:headEnd/>
              <a:tailEnd/>
            </a:ln>
          </p:spPr>
          <p:txBody>
            <a:bodyPr/>
            <a:lstStyle/>
            <a:p>
              <a:endParaRPr lang="en-US"/>
            </a:p>
          </p:txBody>
        </p:sp>
        <p:sp>
          <p:nvSpPr>
            <p:cNvPr id="49" name="Rectangle 1772"/>
            <p:cNvSpPr>
              <a:spLocks noChangeArrowheads="1"/>
            </p:cNvSpPr>
            <p:nvPr/>
          </p:nvSpPr>
          <p:spPr bwMode="auto">
            <a:xfrm>
              <a:off x="2071" y="2511"/>
              <a:ext cx="44" cy="95"/>
            </a:xfrm>
            <a:prstGeom prst="rect">
              <a:avLst/>
            </a:prstGeom>
            <a:noFill/>
            <a:ln w="9525">
              <a:noFill/>
              <a:miter lim="800000"/>
              <a:headEnd/>
              <a:tailEnd/>
            </a:ln>
          </p:spPr>
          <p:txBody>
            <a:bodyPr/>
            <a:lstStyle/>
            <a:p>
              <a:endParaRPr lang="en-US"/>
            </a:p>
          </p:txBody>
        </p:sp>
        <p:sp>
          <p:nvSpPr>
            <p:cNvPr id="50" name="Rectangle 1773"/>
            <p:cNvSpPr>
              <a:spLocks noChangeArrowheads="1"/>
            </p:cNvSpPr>
            <p:nvPr/>
          </p:nvSpPr>
          <p:spPr bwMode="auto">
            <a:xfrm>
              <a:off x="2094" y="2512"/>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1</a:t>
              </a:r>
              <a:endParaRPr lang="en-US" sz="1000"/>
            </a:p>
          </p:txBody>
        </p:sp>
        <p:sp>
          <p:nvSpPr>
            <p:cNvPr id="51" name="Line 1774"/>
            <p:cNvSpPr>
              <a:spLocks noChangeShapeType="1"/>
            </p:cNvSpPr>
            <p:nvPr/>
          </p:nvSpPr>
          <p:spPr bwMode="auto">
            <a:xfrm flipV="1">
              <a:off x="2217" y="2491"/>
              <a:ext cx="1" cy="9"/>
            </a:xfrm>
            <a:prstGeom prst="line">
              <a:avLst/>
            </a:prstGeom>
            <a:noFill/>
            <a:ln w="1588">
              <a:solidFill>
                <a:srgbClr val="000000"/>
              </a:solidFill>
              <a:round/>
              <a:headEnd/>
              <a:tailEnd/>
            </a:ln>
          </p:spPr>
          <p:txBody>
            <a:bodyPr/>
            <a:lstStyle/>
            <a:p>
              <a:endParaRPr lang="en-US"/>
            </a:p>
          </p:txBody>
        </p:sp>
        <p:sp>
          <p:nvSpPr>
            <p:cNvPr id="52" name="Line 1775"/>
            <p:cNvSpPr>
              <a:spLocks noChangeShapeType="1"/>
            </p:cNvSpPr>
            <p:nvPr/>
          </p:nvSpPr>
          <p:spPr bwMode="auto">
            <a:xfrm>
              <a:off x="2217" y="1615"/>
              <a:ext cx="1" cy="9"/>
            </a:xfrm>
            <a:prstGeom prst="line">
              <a:avLst/>
            </a:prstGeom>
            <a:noFill/>
            <a:ln w="1588">
              <a:solidFill>
                <a:srgbClr val="000000"/>
              </a:solidFill>
              <a:round/>
              <a:headEnd/>
              <a:tailEnd/>
            </a:ln>
          </p:spPr>
          <p:txBody>
            <a:bodyPr/>
            <a:lstStyle/>
            <a:p>
              <a:endParaRPr lang="en-US"/>
            </a:p>
          </p:txBody>
        </p:sp>
        <p:sp>
          <p:nvSpPr>
            <p:cNvPr id="53" name="Rectangle 1776"/>
            <p:cNvSpPr>
              <a:spLocks noChangeArrowheads="1"/>
            </p:cNvSpPr>
            <p:nvPr/>
          </p:nvSpPr>
          <p:spPr bwMode="auto">
            <a:xfrm>
              <a:off x="2208" y="2511"/>
              <a:ext cx="44" cy="95"/>
            </a:xfrm>
            <a:prstGeom prst="rect">
              <a:avLst/>
            </a:prstGeom>
            <a:noFill/>
            <a:ln w="9525">
              <a:noFill/>
              <a:miter lim="800000"/>
              <a:headEnd/>
              <a:tailEnd/>
            </a:ln>
          </p:spPr>
          <p:txBody>
            <a:bodyPr/>
            <a:lstStyle/>
            <a:p>
              <a:endParaRPr lang="en-US"/>
            </a:p>
          </p:txBody>
        </p:sp>
        <p:sp>
          <p:nvSpPr>
            <p:cNvPr id="54" name="Rectangle 1777"/>
            <p:cNvSpPr>
              <a:spLocks noChangeArrowheads="1"/>
            </p:cNvSpPr>
            <p:nvPr/>
          </p:nvSpPr>
          <p:spPr bwMode="auto">
            <a:xfrm>
              <a:off x="2231" y="2512"/>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2</a:t>
              </a:r>
              <a:endParaRPr lang="en-US" sz="1000"/>
            </a:p>
          </p:txBody>
        </p:sp>
        <p:sp>
          <p:nvSpPr>
            <p:cNvPr id="55" name="Line 1778"/>
            <p:cNvSpPr>
              <a:spLocks noChangeShapeType="1"/>
            </p:cNvSpPr>
            <p:nvPr/>
          </p:nvSpPr>
          <p:spPr bwMode="auto">
            <a:xfrm flipV="1">
              <a:off x="2352" y="2491"/>
              <a:ext cx="1" cy="9"/>
            </a:xfrm>
            <a:prstGeom prst="line">
              <a:avLst/>
            </a:prstGeom>
            <a:noFill/>
            <a:ln w="1588">
              <a:solidFill>
                <a:srgbClr val="000000"/>
              </a:solidFill>
              <a:round/>
              <a:headEnd/>
              <a:tailEnd/>
            </a:ln>
          </p:spPr>
          <p:txBody>
            <a:bodyPr/>
            <a:lstStyle/>
            <a:p>
              <a:endParaRPr lang="en-US"/>
            </a:p>
          </p:txBody>
        </p:sp>
        <p:sp>
          <p:nvSpPr>
            <p:cNvPr id="56" name="Line 1779"/>
            <p:cNvSpPr>
              <a:spLocks noChangeShapeType="1"/>
            </p:cNvSpPr>
            <p:nvPr/>
          </p:nvSpPr>
          <p:spPr bwMode="auto">
            <a:xfrm>
              <a:off x="2352" y="1615"/>
              <a:ext cx="1" cy="9"/>
            </a:xfrm>
            <a:prstGeom prst="line">
              <a:avLst/>
            </a:prstGeom>
            <a:noFill/>
            <a:ln w="1588">
              <a:solidFill>
                <a:srgbClr val="000000"/>
              </a:solidFill>
              <a:round/>
              <a:headEnd/>
              <a:tailEnd/>
            </a:ln>
          </p:spPr>
          <p:txBody>
            <a:bodyPr/>
            <a:lstStyle/>
            <a:p>
              <a:endParaRPr lang="en-US"/>
            </a:p>
          </p:txBody>
        </p:sp>
        <p:sp>
          <p:nvSpPr>
            <p:cNvPr id="57" name="Rectangle 1780"/>
            <p:cNvSpPr>
              <a:spLocks noChangeArrowheads="1"/>
            </p:cNvSpPr>
            <p:nvPr/>
          </p:nvSpPr>
          <p:spPr bwMode="auto">
            <a:xfrm>
              <a:off x="2342" y="2511"/>
              <a:ext cx="44" cy="95"/>
            </a:xfrm>
            <a:prstGeom prst="rect">
              <a:avLst/>
            </a:prstGeom>
            <a:noFill/>
            <a:ln w="9525">
              <a:noFill/>
              <a:miter lim="800000"/>
              <a:headEnd/>
              <a:tailEnd/>
            </a:ln>
          </p:spPr>
          <p:txBody>
            <a:bodyPr/>
            <a:lstStyle/>
            <a:p>
              <a:endParaRPr lang="en-US"/>
            </a:p>
          </p:txBody>
        </p:sp>
        <p:sp>
          <p:nvSpPr>
            <p:cNvPr id="58" name="Rectangle 1781"/>
            <p:cNvSpPr>
              <a:spLocks noChangeArrowheads="1"/>
            </p:cNvSpPr>
            <p:nvPr/>
          </p:nvSpPr>
          <p:spPr bwMode="auto">
            <a:xfrm>
              <a:off x="2365" y="2512"/>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3</a:t>
              </a:r>
              <a:endParaRPr lang="en-US" sz="1000"/>
            </a:p>
          </p:txBody>
        </p:sp>
        <p:sp>
          <p:nvSpPr>
            <p:cNvPr id="59" name="Line 1782"/>
            <p:cNvSpPr>
              <a:spLocks noChangeShapeType="1"/>
            </p:cNvSpPr>
            <p:nvPr/>
          </p:nvSpPr>
          <p:spPr bwMode="auto">
            <a:xfrm flipV="1">
              <a:off x="2491" y="2491"/>
              <a:ext cx="1" cy="9"/>
            </a:xfrm>
            <a:prstGeom prst="line">
              <a:avLst/>
            </a:prstGeom>
            <a:noFill/>
            <a:ln w="1588">
              <a:solidFill>
                <a:srgbClr val="000000"/>
              </a:solidFill>
              <a:round/>
              <a:headEnd/>
              <a:tailEnd/>
            </a:ln>
          </p:spPr>
          <p:txBody>
            <a:bodyPr/>
            <a:lstStyle/>
            <a:p>
              <a:endParaRPr lang="en-US"/>
            </a:p>
          </p:txBody>
        </p:sp>
        <p:sp>
          <p:nvSpPr>
            <p:cNvPr id="60" name="Line 1783"/>
            <p:cNvSpPr>
              <a:spLocks noChangeShapeType="1"/>
            </p:cNvSpPr>
            <p:nvPr/>
          </p:nvSpPr>
          <p:spPr bwMode="auto">
            <a:xfrm>
              <a:off x="2491" y="1615"/>
              <a:ext cx="1" cy="9"/>
            </a:xfrm>
            <a:prstGeom prst="line">
              <a:avLst/>
            </a:prstGeom>
            <a:noFill/>
            <a:ln w="1588">
              <a:solidFill>
                <a:srgbClr val="000000"/>
              </a:solidFill>
              <a:round/>
              <a:headEnd/>
              <a:tailEnd/>
            </a:ln>
          </p:spPr>
          <p:txBody>
            <a:bodyPr/>
            <a:lstStyle/>
            <a:p>
              <a:endParaRPr lang="en-US"/>
            </a:p>
          </p:txBody>
        </p:sp>
        <p:sp>
          <p:nvSpPr>
            <p:cNvPr id="61" name="Rectangle 1784"/>
            <p:cNvSpPr>
              <a:spLocks noChangeArrowheads="1"/>
            </p:cNvSpPr>
            <p:nvPr/>
          </p:nvSpPr>
          <p:spPr bwMode="auto">
            <a:xfrm>
              <a:off x="2481" y="2511"/>
              <a:ext cx="44" cy="95"/>
            </a:xfrm>
            <a:prstGeom prst="rect">
              <a:avLst/>
            </a:prstGeom>
            <a:noFill/>
            <a:ln w="9525">
              <a:noFill/>
              <a:miter lim="800000"/>
              <a:headEnd/>
              <a:tailEnd/>
            </a:ln>
          </p:spPr>
          <p:txBody>
            <a:bodyPr/>
            <a:lstStyle/>
            <a:p>
              <a:endParaRPr lang="en-US"/>
            </a:p>
          </p:txBody>
        </p:sp>
        <p:sp>
          <p:nvSpPr>
            <p:cNvPr id="62" name="Rectangle 1785"/>
            <p:cNvSpPr>
              <a:spLocks noChangeArrowheads="1"/>
            </p:cNvSpPr>
            <p:nvPr/>
          </p:nvSpPr>
          <p:spPr bwMode="auto">
            <a:xfrm>
              <a:off x="2504" y="2512"/>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4</a:t>
              </a:r>
              <a:endParaRPr lang="en-US" sz="1000"/>
            </a:p>
          </p:txBody>
        </p:sp>
        <p:sp>
          <p:nvSpPr>
            <p:cNvPr id="63" name="Line 1786"/>
            <p:cNvSpPr>
              <a:spLocks noChangeShapeType="1"/>
            </p:cNvSpPr>
            <p:nvPr/>
          </p:nvSpPr>
          <p:spPr bwMode="auto">
            <a:xfrm flipV="1">
              <a:off x="2627" y="2491"/>
              <a:ext cx="1" cy="9"/>
            </a:xfrm>
            <a:prstGeom prst="line">
              <a:avLst/>
            </a:prstGeom>
            <a:noFill/>
            <a:ln w="1588">
              <a:solidFill>
                <a:srgbClr val="000000"/>
              </a:solidFill>
              <a:round/>
              <a:headEnd/>
              <a:tailEnd/>
            </a:ln>
          </p:spPr>
          <p:txBody>
            <a:bodyPr/>
            <a:lstStyle/>
            <a:p>
              <a:endParaRPr lang="en-US"/>
            </a:p>
          </p:txBody>
        </p:sp>
        <p:sp>
          <p:nvSpPr>
            <p:cNvPr id="64" name="Line 1787"/>
            <p:cNvSpPr>
              <a:spLocks noChangeShapeType="1"/>
            </p:cNvSpPr>
            <p:nvPr/>
          </p:nvSpPr>
          <p:spPr bwMode="auto">
            <a:xfrm>
              <a:off x="2627" y="1615"/>
              <a:ext cx="1" cy="9"/>
            </a:xfrm>
            <a:prstGeom prst="line">
              <a:avLst/>
            </a:prstGeom>
            <a:noFill/>
            <a:ln w="1588">
              <a:solidFill>
                <a:srgbClr val="000000"/>
              </a:solidFill>
              <a:round/>
              <a:headEnd/>
              <a:tailEnd/>
            </a:ln>
          </p:spPr>
          <p:txBody>
            <a:bodyPr/>
            <a:lstStyle/>
            <a:p>
              <a:endParaRPr lang="en-US"/>
            </a:p>
          </p:txBody>
        </p:sp>
        <p:sp>
          <p:nvSpPr>
            <p:cNvPr id="65" name="Rectangle 1788"/>
            <p:cNvSpPr>
              <a:spLocks noChangeArrowheads="1"/>
            </p:cNvSpPr>
            <p:nvPr/>
          </p:nvSpPr>
          <p:spPr bwMode="auto">
            <a:xfrm>
              <a:off x="2618" y="2511"/>
              <a:ext cx="44" cy="95"/>
            </a:xfrm>
            <a:prstGeom prst="rect">
              <a:avLst/>
            </a:prstGeom>
            <a:noFill/>
            <a:ln w="9525">
              <a:noFill/>
              <a:miter lim="800000"/>
              <a:headEnd/>
              <a:tailEnd/>
            </a:ln>
          </p:spPr>
          <p:txBody>
            <a:bodyPr/>
            <a:lstStyle/>
            <a:p>
              <a:endParaRPr lang="en-US"/>
            </a:p>
          </p:txBody>
        </p:sp>
        <p:sp>
          <p:nvSpPr>
            <p:cNvPr id="66" name="Rectangle 1789"/>
            <p:cNvSpPr>
              <a:spLocks noChangeArrowheads="1"/>
            </p:cNvSpPr>
            <p:nvPr/>
          </p:nvSpPr>
          <p:spPr bwMode="auto">
            <a:xfrm>
              <a:off x="2641" y="2512"/>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5</a:t>
              </a:r>
              <a:endParaRPr lang="en-US" sz="1000"/>
            </a:p>
          </p:txBody>
        </p:sp>
        <p:sp>
          <p:nvSpPr>
            <p:cNvPr id="67" name="Line 1790"/>
            <p:cNvSpPr>
              <a:spLocks noChangeShapeType="1"/>
            </p:cNvSpPr>
            <p:nvPr/>
          </p:nvSpPr>
          <p:spPr bwMode="auto">
            <a:xfrm>
              <a:off x="1259" y="2500"/>
              <a:ext cx="13" cy="1"/>
            </a:xfrm>
            <a:prstGeom prst="line">
              <a:avLst/>
            </a:prstGeom>
            <a:noFill/>
            <a:ln w="1588">
              <a:solidFill>
                <a:srgbClr val="000000"/>
              </a:solidFill>
              <a:round/>
              <a:headEnd/>
              <a:tailEnd/>
            </a:ln>
          </p:spPr>
          <p:txBody>
            <a:bodyPr/>
            <a:lstStyle/>
            <a:p>
              <a:endParaRPr lang="en-US"/>
            </a:p>
          </p:txBody>
        </p:sp>
        <p:sp>
          <p:nvSpPr>
            <p:cNvPr id="68" name="Line 1791"/>
            <p:cNvSpPr>
              <a:spLocks noChangeShapeType="1"/>
            </p:cNvSpPr>
            <p:nvPr/>
          </p:nvSpPr>
          <p:spPr bwMode="auto">
            <a:xfrm flipH="1">
              <a:off x="2614" y="2500"/>
              <a:ext cx="13" cy="1"/>
            </a:xfrm>
            <a:prstGeom prst="line">
              <a:avLst/>
            </a:prstGeom>
            <a:noFill/>
            <a:ln w="1588">
              <a:solidFill>
                <a:srgbClr val="000000"/>
              </a:solidFill>
              <a:round/>
              <a:headEnd/>
              <a:tailEnd/>
            </a:ln>
          </p:spPr>
          <p:txBody>
            <a:bodyPr/>
            <a:lstStyle/>
            <a:p>
              <a:endParaRPr lang="en-US"/>
            </a:p>
          </p:txBody>
        </p:sp>
        <p:sp>
          <p:nvSpPr>
            <p:cNvPr id="69" name="Rectangle 1792"/>
            <p:cNvSpPr>
              <a:spLocks noChangeArrowheads="1"/>
            </p:cNvSpPr>
            <p:nvPr/>
          </p:nvSpPr>
          <p:spPr bwMode="auto">
            <a:xfrm>
              <a:off x="1224" y="2480"/>
              <a:ext cx="44" cy="95"/>
            </a:xfrm>
            <a:prstGeom prst="rect">
              <a:avLst/>
            </a:prstGeom>
            <a:noFill/>
            <a:ln w="9525">
              <a:noFill/>
              <a:miter lim="800000"/>
              <a:headEnd/>
              <a:tailEnd/>
            </a:ln>
          </p:spPr>
          <p:txBody>
            <a:bodyPr/>
            <a:lstStyle/>
            <a:p>
              <a:endParaRPr lang="en-US"/>
            </a:p>
          </p:txBody>
        </p:sp>
        <p:sp>
          <p:nvSpPr>
            <p:cNvPr id="70" name="Rectangle 1793"/>
            <p:cNvSpPr>
              <a:spLocks noChangeArrowheads="1"/>
            </p:cNvSpPr>
            <p:nvPr/>
          </p:nvSpPr>
          <p:spPr bwMode="auto">
            <a:xfrm>
              <a:off x="1172" y="2448"/>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0</a:t>
              </a:r>
              <a:endParaRPr lang="en-US" sz="1000"/>
            </a:p>
          </p:txBody>
        </p:sp>
        <p:sp>
          <p:nvSpPr>
            <p:cNvPr id="71" name="Line 1794"/>
            <p:cNvSpPr>
              <a:spLocks noChangeShapeType="1"/>
            </p:cNvSpPr>
            <p:nvPr/>
          </p:nvSpPr>
          <p:spPr bwMode="auto">
            <a:xfrm>
              <a:off x="1259" y="2412"/>
              <a:ext cx="13" cy="1"/>
            </a:xfrm>
            <a:prstGeom prst="line">
              <a:avLst/>
            </a:prstGeom>
            <a:noFill/>
            <a:ln w="1588">
              <a:solidFill>
                <a:srgbClr val="000000"/>
              </a:solidFill>
              <a:round/>
              <a:headEnd/>
              <a:tailEnd/>
            </a:ln>
          </p:spPr>
          <p:txBody>
            <a:bodyPr/>
            <a:lstStyle/>
            <a:p>
              <a:endParaRPr lang="en-US"/>
            </a:p>
          </p:txBody>
        </p:sp>
        <p:sp>
          <p:nvSpPr>
            <p:cNvPr id="72" name="Line 1795"/>
            <p:cNvSpPr>
              <a:spLocks noChangeShapeType="1"/>
            </p:cNvSpPr>
            <p:nvPr/>
          </p:nvSpPr>
          <p:spPr bwMode="auto">
            <a:xfrm flipH="1">
              <a:off x="2614" y="2412"/>
              <a:ext cx="13" cy="1"/>
            </a:xfrm>
            <a:prstGeom prst="line">
              <a:avLst/>
            </a:prstGeom>
            <a:noFill/>
            <a:ln w="1588">
              <a:solidFill>
                <a:srgbClr val="000000"/>
              </a:solidFill>
              <a:round/>
              <a:headEnd/>
              <a:tailEnd/>
            </a:ln>
          </p:spPr>
          <p:txBody>
            <a:bodyPr/>
            <a:lstStyle/>
            <a:p>
              <a:endParaRPr lang="en-US"/>
            </a:p>
          </p:txBody>
        </p:sp>
        <p:sp>
          <p:nvSpPr>
            <p:cNvPr id="73" name="Line 1796"/>
            <p:cNvSpPr>
              <a:spLocks noChangeShapeType="1"/>
            </p:cNvSpPr>
            <p:nvPr/>
          </p:nvSpPr>
          <p:spPr bwMode="auto">
            <a:xfrm>
              <a:off x="1259" y="2324"/>
              <a:ext cx="13" cy="1"/>
            </a:xfrm>
            <a:prstGeom prst="line">
              <a:avLst/>
            </a:prstGeom>
            <a:noFill/>
            <a:ln w="1588">
              <a:solidFill>
                <a:srgbClr val="000000"/>
              </a:solidFill>
              <a:round/>
              <a:headEnd/>
              <a:tailEnd/>
            </a:ln>
          </p:spPr>
          <p:txBody>
            <a:bodyPr/>
            <a:lstStyle/>
            <a:p>
              <a:endParaRPr lang="en-US"/>
            </a:p>
          </p:txBody>
        </p:sp>
        <p:sp>
          <p:nvSpPr>
            <p:cNvPr id="74" name="Line 1797"/>
            <p:cNvSpPr>
              <a:spLocks noChangeShapeType="1"/>
            </p:cNvSpPr>
            <p:nvPr/>
          </p:nvSpPr>
          <p:spPr bwMode="auto">
            <a:xfrm flipH="1">
              <a:off x="2614" y="2324"/>
              <a:ext cx="13" cy="1"/>
            </a:xfrm>
            <a:prstGeom prst="line">
              <a:avLst/>
            </a:prstGeom>
            <a:noFill/>
            <a:ln w="1588">
              <a:solidFill>
                <a:srgbClr val="000000"/>
              </a:solidFill>
              <a:round/>
              <a:headEnd/>
              <a:tailEnd/>
            </a:ln>
          </p:spPr>
          <p:txBody>
            <a:bodyPr/>
            <a:lstStyle/>
            <a:p>
              <a:endParaRPr lang="en-US"/>
            </a:p>
          </p:txBody>
        </p:sp>
        <p:sp>
          <p:nvSpPr>
            <p:cNvPr id="75" name="Line 1798"/>
            <p:cNvSpPr>
              <a:spLocks noChangeShapeType="1"/>
            </p:cNvSpPr>
            <p:nvPr/>
          </p:nvSpPr>
          <p:spPr bwMode="auto">
            <a:xfrm>
              <a:off x="1259" y="2236"/>
              <a:ext cx="13" cy="1"/>
            </a:xfrm>
            <a:prstGeom prst="line">
              <a:avLst/>
            </a:prstGeom>
            <a:noFill/>
            <a:ln w="1588">
              <a:solidFill>
                <a:srgbClr val="000000"/>
              </a:solidFill>
              <a:round/>
              <a:headEnd/>
              <a:tailEnd/>
            </a:ln>
          </p:spPr>
          <p:txBody>
            <a:bodyPr/>
            <a:lstStyle/>
            <a:p>
              <a:endParaRPr lang="en-US"/>
            </a:p>
          </p:txBody>
        </p:sp>
        <p:sp>
          <p:nvSpPr>
            <p:cNvPr id="76" name="Line 1799"/>
            <p:cNvSpPr>
              <a:spLocks noChangeShapeType="1"/>
            </p:cNvSpPr>
            <p:nvPr/>
          </p:nvSpPr>
          <p:spPr bwMode="auto">
            <a:xfrm flipH="1">
              <a:off x="2614" y="2236"/>
              <a:ext cx="13" cy="1"/>
            </a:xfrm>
            <a:prstGeom prst="line">
              <a:avLst/>
            </a:prstGeom>
            <a:noFill/>
            <a:ln w="1588">
              <a:solidFill>
                <a:srgbClr val="000000"/>
              </a:solidFill>
              <a:round/>
              <a:headEnd/>
              <a:tailEnd/>
            </a:ln>
          </p:spPr>
          <p:txBody>
            <a:bodyPr/>
            <a:lstStyle/>
            <a:p>
              <a:endParaRPr lang="en-US"/>
            </a:p>
          </p:txBody>
        </p:sp>
        <p:sp>
          <p:nvSpPr>
            <p:cNvPr id="77" name="Line 1800"/>
            <p:cNvSpPr>
              <a:spLocks noChangeShapeType="1"/>
            </p:cNvSpPr>
            <p:nvPr/>
          </p:nvSpPr>
          <p:spPr bwMode="auto">
            <a:xfrm>
              <a:off x="1259" y="2148"/>
              <a:ext cx="13" cy="1"/>
            </a:xfrm>
            <a:prstGeom prst="line">
              <a:avLst/>
            </a:prstGeom>
            <a:noFill/>
            <a:ln w="1588">
              <a:solidFill>
                <a:srgbClr val="000000"/>
              </a:solidFill>
              <a:round/>
              <a:headEnd/>
              <a:tailEnd/>
            </a:ln>
          </p:spPr>
          <p:txBody>
            <a:bodyPr/>
            <a:lstStyle/>
            <a:p>
              <a:endParaRPr lang="en-US"/>
            </a:p>
          </p:txBody>
        </p:sp>
        <p:sp>
          <p:nvSpPr>
            <p:cNvPr id="78" name="Line 1801"/>
            <p:cNvSpPr>
              <a:spLocks noChangeShapeType="1"/>
            </p:cNvSpPr>
            <p:nvPr/>
          </p:nvSpPr>
          <p:spPr bwMode="auto">
            <a:xfrm flipH="1">
              <a:off x="2614" y="2148"/>
              <a:ext cx="13" cy="1"/>
            </a:xfrm>
            <a:prstGeom prst="line">
              <a:avLst/>
            </a:prstGeom>
            <a:noFill/>
            <a:ln w="1588">
              <a:solidFill>
                <a:srgbClr val="000000"/>
              </a:solidFill>
              <a:round/>
              <a:headEnd/>
              <a:tailEnd/>
            </a:ln>
          </p:spPr>
          <p:txBody>
            <a:bodyPr/>
            <a:lstStyle/>
            <a:p>
              <a:endParaRPr lang="en-US"/>
            </a:p>
          </p:txBody>
        </p:sp>
        <p:sp>
          <p:nvSpPr>
            <p:cNvPr id="79" name="Line 1802"/>
            <p:cNvSpPr>
              <a:spLocks noChangeShapeType="1"/>
            </p:cNvSpPr>
            <p:nvPr/>
          </p:nvSpPr>
          <p:spPr bwMode="auto">
            <a:xfrm>
              <a:off x="1259" y="2059"/>
              <a:ext cx="13" cy="1"/>
            </a:xfrm>
            <a:prstGeom prst="line">
              <a:avLst/>
            </a:prstGeom>
            <a:noFill/>
            <a:ln w="1588">
              <a:solidFill>
                <a:srgbClr val="000000"/>
              </a:solidFill>
              <a:round/>
              <a:headEnd/>
              <a:tailEnd/>
            </a:ln>
          </p:spPr>
          <p:txBody>
            <a:bodyPr/>
            <a:lstStyle/>
            <a:p>
              <a:endParaRPr lang="en-US"/>
            </a:p>
          </p:txBody>
        </p:sp>
        <p:sp>
          <p:nvSpPr>
            <p:cNvPr id="80" name="Line 1803"/>
            <p:cNvSpPr>
              <a:spLocks noChangeShapeType="1"/>
            </p:cNvSpPr>
            <p:nvPr/>
          </p:nvSpPr>
          <p:spPr bwMode="auto">
            <a:xfrm flipH="1">
              <a:off x="2614" y="2059"/>
              <a:ext cx="13" cy="1"/>
            </a:xfrm>
            <a:prstGeom prst="line">
              <a:avLst/>
            </a:prstGeom>
            <a:noFill/>
            <a:ln w="1588">
              <a:solidFill>
                <a:srgbClr val="000000"/>
              </a:solidFill>
              <a:round/>
              <a:headEnd/>
              <a:tailEnd/>
            </a:ln>
          </p:spPr>
          <p:txBody>
            <a:bodyPr/>
            <a:lstStyle/>
            <a:p>
              <a:endParaRPr lang="en-US"/>
            </a:p>
          </p:txBody>
        </p:sp>
        <p:sp>
          <p:nvSpPr>
            <p:cNvPr id="81" name="Rectangle 1804"/>
            <p:cNvSpPr>
              <a:spLocks noChangeArrowheads="1"/>
            </p:cNvSpPr>
            <p:nvPr/>
          </p:nvSpPr>
          <p:spPr bwMode="auto">
            <a:xfrm>
              <a:off x="1190" y="2038"/>
              <a:ext cx="108" cy="95"/>
            </a:xfrm>
            <a:prstGeom prst="rect">
              <a:avLst/>
            </a:prstGeom>
            <a:noFill/>
            <a:ln w="9525">
              <a:noFill/>
              <a:miter lim="800000"/>
              <a:headEnd/>
              <a:tailEnd/>
            </a:ln>
          </p:spPr>
          <p:txBody>
            <a:bodyPr/>
            <a:lstStyle/>
            <a:p>
              <a:endParaRPr lang="en-US"/>
            </a:p>
          </p:txBody>
        </p:sp>
        <p:sp>
          <p:nvSpPr>
            <p:cNvPr id="82" name="Rectangle 1805"/>
            <p:cNvSpPr>
              <a:spLocks noChangeArrowheads="1"/>
            </p:cNvSpPr>
            <p:nvPr/>
          </p:nvSpPr>
          <p:spPr bwMode="auto">
            <a:xfrm>
              <a:off x="1138" y="2006"/>
              <a:ext cx="110" cy="96"/>
            </a:xfrm>
            <a:prstGeom prst="rect">
              <a:avLst/>
            </a:prstGeom>
            <a:noFill/>
            <a:ln w="9525">
              <a:noFill/>
              <a:miter lim="800000"/>
              <a:headEnd/>
              <a:tailEnd/>
            </a:ln>
          </p:spPr>
          <p:txBody>
            <a:bodyPr wrap="none" lIns="0" tIns="0" rIns="0" bIns="0">
              <a:spAutoFit/>
            </a:bodyPr>
            <a:lstStyle/>
            <a:p>
              <a:r>
                <a:rPr lang="en-US" sz="1000" i="0">
                  <a:solidFill>
                    <a:srgbClr val="000000"/>
                  </a:solidFill>
                </a:rPr>
                <a:t>0.5</a:t>
              </a:r>
              <a:endParaRPr lang="en-US" sz="1000"/>
            </a:p>
          </p:txBody>
        </p:sp>
        <p:sp>
          <p:nvSpPr>
            <p:cNvPr id="83" name="Line 1806"/>
            <p:cNvSpPr>
              <a:spLocks noChangeShapeType="1"/>
            </p:cNvSpPr>
            <p:nvPr/>
          </p:nvSpPr>
          <p:spPr bwMode="auto">
            <a:xfrm>
              <a:off x="1259" y="1968"/>
              <a:ext cx="13" cy="1"/>
            </a:xfrm>
            <a:prstGeom prst="line">
              <a:avLst/>
            </a:prstGeom>
            <a:noFill/>
            <a:ln w="1588">
              <a:solidFill>
                <a:srgbClr val="000000"/>
              </a:solidFill>
              <a:round/>
              <a:headEnd/>
              <a:tailEnd/>
            </a:ln>
          </p:spPr>
          <p:txBody>
            <a:bodyPr/>
            <a:lstStyle/>
            <a:p>
              <a:endParaRPr lang="en-US"/>
            </a:p>
          </p:txBody>
        </p:sp>
        <p:sp>
          <p:nvSpPr>
            <p:cNvPr id="84" name="Line 1807"/>
            <p:cNvSpPr>
              <a:spLocks noChangeShapeType="1"/>
            </p:cNvSpPr>
            <p:nvPr/>
          </p:nvSpPr>
          <p:spPr bwMode="auto">
            <a:xfrm flipH="1">
              <a:off x="2614" y="1968"/>
              <a:ext cx="13" cy="1"/>
            </a:xfrm>
            <a:prstGeom prst="line">
              <a:avLst/>
            </a:prstGeom>
            <a:noFill/>
            <a:ln w="1588">
              <a:solidFill>
                <a:srgbClr val="000000"/>
              </a:solidFill>
              <a:round/>
              <a:headEnd/>
              <a:tailEnd/>
            </a:ln>
          </p:spPr>
          <p:txBody>
            <a:bodyPr/>
            <a:lstStyle/>
            <a:p>
              <a:endParaRPr lang="en-US"/>
            </a:p>
          </p:txBody>
        </p:sp>
        <p:sp>
          <p:nvSpPr>
            <p:cNvPr id="85" name="Line 1808"/>
            <p:cNvSpPr>
              <a:spLocks noChangeShapeType="1"/>
            </p:cNvSpPr>
            <p:nvPr/>
          </p:nvSpPr>
          <p:spPr bwMode="auto">
            <a:xfrm>
              <a:off x="1259" y="1880"/>
              <a:ext cx="13" cy="1"/>
            </a:xfrm>
            <a:prstGeom prst="line">
              <a:avLst/>
            </a:prstGeom>
            <a:noFill/>
            <a:ln w="1588">
              <a:solidFill>
                <a:srgbClr val="000000"/>
              </a:solidFill>
              <a:round/>
              <a:headEnd/>
              <a:tailEnd/>
            </a:ln>
          </p:spPr>
          <p:txBody>
            <a:bodyPr/>
            <a:lstStyle/>
            <a:p>
              <a:endParaRPr lang="en-US"/>
            </a:p>
          </p:txBody>
        </p:sp>
        <p:sp>
          <p:nvSpPr>
            <p:cNvPr id="86" name="Line 1809"/>
            <p:cNvSpPr>
              <a:spLocks noChangeShapeType="1"/>
            </p:cNvSpPr>
            <p:nvPr/>
          </p:nvSpPr>
          <p:spPr bwMode="auto">
            <a:xfrm flipH="1">
              <a:off x="2614" y="1880"/>
              <a:ext cx="13" cy="1"/>
            </a:xfrm>
            <a:prstGeom prst="line">
              <a:avLst/>
            </a:prstGeom>
            <a:noFill/>
            <a:ln w="1588">
              <a:solidFill>
                <a:srgbClr val="000000"/>
              </a:solidFill>
              <a:round/>
              <a:headEnd/>
              <a:tailEnd/>
            </a:ln>
          </p:spPr>
          <p:txBody>
            <a:bodyPr/>
            <a:lstStyle/>
            <a:p>
              <a:endParaRPr lang="en-US"/>
            </a:p>
          </p:txBody>
        </p:sp>
        <p:sp>
          <p:nvSpPr>
            <p:cNvPr id="87" name="Line 1810"/>
            <p:cNvSpPr>
              <a:spLocks noChangeShapeType="1"/>
            </p:cNvSpPr>
            <p:nvPr/>
          </p:nvSpPr>
          <p:spPr bwMode="auto">
            <a:xfrm>
              <a:off x="1259" y="1791"/>
              <a:ext cx="13" cy="1"/>
            </a:xfrm>
            <a:prstGeom prst="line">
              <a:avLst/>
            </a:prstGeom>
            <a:noFill/>
            <a:ln w="1588">
              <a:solidFill>
                <a:srgbClr val="000000"/>
              </a:solidFill>
              <a:round/>
              <a:headEnd/>
              <a:tailEnd/>
            </a:ln>
          </p:spPr>
          <p:txBody>
            <a:bodyPr/>
            <a:lstStyle/>
            <a:p>
              <a:endParaRPr lang="en-US"/>
            </a:p>
          </p:txBody>
        </p:sp>
        <p:sp>
          <p:nvSpPr>
            <p:cNvPr id="88" name="Line 1811"/>
            <p:cNvSpPr>
              <a:spLocks noChangeShapeType="1"/>
            </p:cNvSpPr>
            <p:nvPr/>
          </p:nvSpPr>
          <p:spPr bwMode="auto">
            <a:xfrm flipH="1">
              <a:off x="2614" y="1791"/>
              <a:ext cx="13" cy="1"/>
            </a:xfrm>
            <a:prstGeom prst="line">
              <a:avLst/>
            </a:prstGeom>
            <a:noFill/>
            <a:ln w="1588">
              <a:solidFill>
                <a:srgbClr val="000000"/>
              </a:solidFill>
              <a:round/>
              <a:headEnd/>
              <a:tailEnd/>
            </a:ln>
          </p:spPr>
          <p:txBody>
            <a:bodyPr/>
            <a:lstStyle/>
            <a:p>
              <a:endParaRPr lang="en-US"/>
            </a:p>
          </p:txBody>
        </p:sp>
        <p:sp>
          <p:nvSpPr>
            <p:cNvPr id="89" name="Line 1812"/>
            <p:cNvSpPr>
              <a:spLocks noChangeShapeType="1"/>
            </p:cNvSpPr>
            <p:nvPr/>
          </p:nvSpPr>
          <p:spPr bwMode="auto">
            <a:xfrm>
              <a:off x="1259" y="1703"/>
              <a:ext cx="13" cy="1"/>
            </a:xfrm>
            <a:prstGeom prst="line">
              <a:avLst/>
            </a:prstGeom>
            <a:noFill/>
            <a:ln w="1588">
              <a:solidFill>
                <a:srgbClr val="000000"/>
              </a:solidFill>
              <a:round/>
              <a:headEnd/>
              <a:tailEnd/>
            </a:ln>
          </p:spPr>
          <p:txBody>
            <a:bodyPr/>
            <a:lstStyle/>
            <a:p>
              <a:endParaRPr lang="en-US"/>
            </a:p>
          </p:txBody>
        </p:sp>
        <p:sp>
          <p:nvSpPr>
            <p:cNvPr id="90" name="Line 1813"/>
            <p:cNvSpPr>
              <a:spLocks noChangeShapeType="1"/>
            </p:cNvSpPr>
            <p:nvPr/>
          </p:nvSpPr>
          <p:spPr bwMode="auto">
            <a:xfrm flipH="1">
              <a:off x="2614" y="1703"/>
              <a:ext cx="13" cy="1"/>
            </a:xfrm>
            <a:prstGeom prst="line">
              <a:avLst/>
            </a:prstGeom>
            <a:noFill/>
            <a:ln w="1588">
              <a:solidFill>
                <a:srgbClr val="000000"/>
              </a:solidFill>
              <a:round/>
              <a:headEnd/>
              <a:tailEnd/>
            </a:ln>
          </p:spPr>
          <p:txBody>
            <a:bodyPr/>
            <a:lstStyle/>
            <a:p>
              <a:endParaRPr lang="en-US"/>
            </a:p>
          </p:txBody>
        </p:sp>
        <p:sp>
          <p:nvSpPr>
            <p:cNvPr id="91" name="Line 1814"/>
            <p:cNvSpPr>
              <a:spLocks noChangeShapeType="1"/>
            </p:cNvSpPr>
            <p:nvPr/>
          </p:nvSpPr>
          <p:spPr bwMode="auto">
            <a:xfrm>
              <a:off x="1259" y="1615"/>
              <a:ext cx="13" cy="1"/>
            </a:xfrm>
            <a:prstGeom prst="line">
              <a:avLst/>
            </a:prstGeom>
            <a:noFill/>
            <a:ln w="1588">
              <a:solidFill>
                <a:srgbClr val="000000"/>
              </a:solidFill>
              <a:round/>
              <a:headEnd/>
              <a:tailEnd/>
            </a:ln>
          </p:spPr>
          <p:txBody>
            <a:bodyPr/>
            <a:lstStyle/>
            <a:p>
              <a:endParaRPr lang="en-US"/>
            </a:p>
          </p:txBody>
        </p:sp>
        <p:sp>
          <p:nvSpPr>
            <p:cNvPr id="92" name="Line 1815"/>
            <p:cNvSpPr>
              <a:spLocks noChangeShapeType="1"/>
            </p:cNvSpPr>
            <p:nvPr/>
          </p:nvSpPr>
          <p:spPr bwMode="auto">
            <a:xfrm flipH="1">
              <a:off x="2614" y="1615"/>
              <a:ext cx="13" cy="1"/>
            </a:xfrm>
            <a:prstGeom prst="line">
              <a:avLst/>
            </a:prstGeom>
            <a:noFill/>
            <a:ln w="1588">
              <a:solidFill>
                <a:srgbClr val="000000"/>
              </a:solidFill>
              <a:round/>
              <a:headEnd/>
              <a:tailEnd/>
            </a:ln>
          </p:spPr>
          <p:txBody>
            <a:bodyPr/>
            <a:lstStyle/>
            <a:p>
              <a:endParaRPr lang="en-US"/>
            </a:p>
          </p:txBody>
        </p:sp>
        <p:sp>
          <p:nvSpPr>
            <p:cNvPr id="93" name="Rectangle 1816"/>
            <p:cNvSpPr>
              <a:spLocks noChangeArrowheads="1"/>
            </p:cNvSpPr>
            <p:nvPr/>
          </p:nvSpPr>
          <p:spPr bwMode="auto">
            <a:xfrm>
              <a:off x="1224" y="1594"/>
              <a:ext cx="44" cy="95"/>
            </a:xfrm>
            <a:prstGeom prst="rect">
              <a:avLst/>
            </a:prstGeom>
            <a:noFill/>
            <a:ln w="9525">
              <a:noFill/>
              <a:miter lim="800000"/>
              <a:headEnd/>
              <a:tailEnd/>
            </a:ln>
          </p:spPr>
          <p:txBody>
            <a:bodyPr/>
            <a:lstStyle/>
            <a:p>
              <a:endParaRPr lang="en-US"/>
            </a:p>
          </p:txBody>
        </p:sp>
        <p:sp>
          <p:nvSpPr>
            <p:cNvPr id="94" name="Rectangle 1817"/>
            <p:cNvSpPr>
              <a:spLocks noChangeArrowheads="1"/>
            </p:cNvSpPr>
            <p:nvPr/>
          </p:nvSpPr>
          <p:spPr bwMode="auto">
            <a:xfrm>
              <a:off x="1172" y="1562"/>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1</a:t>
              </a:r>
              <a:endParaRPr lang="en-US" sz="1000"/>
            </a:p>
          </p:txBody>
        </p:sp>
        <p:sp>
          <p:nvSpPr>
            <p:cNvPr id="95" name="Line 1818"/>
            <p:cNvSpPr>
              <a:spLocks noChangeShapeType="1"/>
            </p:cNvSpPr>
            <p:nvPr/>
          </p:nvSpPr>
          <p:spPr bwMode="auto">
            <a:xfrm>
              <a:off x="1259" y="1615"/>
              <a:ext cx="1368" cy="1"/>
            </a:xfrm>
            <a:prstGeom prst="line">
              <a:avLst/>
            </a:prstGeom>
            <a:noFill/>
            <a:ln w="1588">
              <a:solidFill>
                <a:srgbClr val="000000"/>
              </a:solidFill>
              <a:round/>
              <a:headEnd/>
              <a:tailEnd/>
            </a:ln>
          </p:spPr>
          <p:txBody>
            <a:bodyPr/>
            <a:lstStyle/>
            <a:p>
              <a:endParaRPr lang="en-US"/>
            </a:p>
          </p:txBody>
        </p:sp>
        <p:sp>
          <p:nvSpPr>
            <p:cNvPr id="96" name="Line 1819"/>
            <p:cNvSpPr>
              <a:spLocks noChangeShapeType="1"/>
            </p:cNvSpPr>
            <p:nvPr/>
          </p:nvSpPr>
          <p:spPr bwMode="auto">
            <a:xfrm>
              <a:off x="1259" y="2500"/>
              <a:ext cx="1368" cy="1"/>
            </a:xfrm>
            <a:prstGeom prst="line">
              <a:avLst/>
            </a:prstGeom>
            <a:noFill/>
            <a:ln w="1588">
              <a:solidFill>
                <a:srgbClr val="000000"/>
              </a:solidFill>
              <a:round/>
              <a:headEnd/>
              <a:tailEnd/>
            </a:ln>
          </p:spPr>
          <p:txBody>
            <a:bodyPr/>
            <a:lstStyle/>
            <a:p>
              <a:endParaRPr lang="en-US"/>
            </a:p>
          </p:txBody>
        </p:sp>
        <p:sp>
          <p:nvSpPr>
            <p:cNvPr id="97" name="Line 1820"/>
            <p:cNvSpPr>
              <a:spLocks noChangeShapeType="1"/>
            </p:cNvSpPr>
            <p:nvPr/>
          </p:nvSpPr>
          <p:spPr bwMode="auto">
            <a:xfrm flipV="1">
              <a:off x="2627" y="1615"/>
              <a:ext cx="1" cy="885"/>
            </a:xfrm>
            <a:prstGeom prst="line">
              <a:avLst/>
            </a:prstGeom>
            <a:noFill/>
            <a:ln w="12700">
              <a:solidFill>
                <a:srgbClr val="000000"/>
              </a:solidFill>
              <a:round/>
              <a:headEnd/>
              <a:tailEnd/>
            </a:ln>
          </p:spPr>
          <p:txBody>
            <a:bodyPr/>
            <a:lstStyle/>
            <a:p>
              <a:endParaRPr lang="en-US"/>
            </a:p>
          </p:txBody>
        </p:sp>
        <p:sp>
          <p:nvSpPr>
            <p:cNvPr id="98" name="Line 1821"/>
            <p:cNvSpPr>
              <a:spLocks noChangeShapeType="1"/>
            </p:cNvSpPr>
            <p:nvPr/>
          </p:nvSpPr>
          <p:spPr bwMode="auto">
            <a:xfrm flipV="1">
              <a:off x="1259" y="1615"/>
              <a:ext cx="1" cy="885"/>
            </a:xfrm>
            <a:prstGeom prst="line">
              <a:avLst/>
            </a:prstGeom>
            <a:noFill/>
            <a:ln w="1588">
              <a:solidFill>
                <a:srgbClr val="000000"/>
              </a:solidFill>
              <a:round/>
              <a:headEnd/>
              <a:tailEnd/>
            </a:ln>
          </p:spPr>
          <p:txBody>
            <a:bodyPr/>
            <a:lstStyle/>
            <a:p>
              <a:endParaRPr lang="en-US"/>
            </a:p>
          </p:txBody>
        </p:sp>
        <p:sp>
          <p:nvSpPr>
            <p:cNvPr id="99" name="Freeform 1822"/>
            <p:cNvSpPr>
              <a:spLocks/>
            </p:cNvSpPr>
            <p:nvPr/>
          </p:nvSpPr>
          <p:spPr bwMode="auto">
            <a:xfrm>
              <a:off x="1256" y="1612"/>
              <a:ext cx="1368" cy="892"/>
            </a:xfrm>
            <a:custGeom>
              <a:avLst/>
              <a:gdLst>
                <a:gd name="T0" fmla="*/ 145 w 2736"/>
                <a:gd name="T1" fmla="*/ 1777 h 1785"/>
                <a:gd name="T2" fmla="*/ 277 w 2736"/>
                <a:gd name="T3" fmla="*/ 1769 h 1785"/>
                <a:gd name="T4" fmla="*/ 385 w 2736"/>
                <a:gd name="T5" fmla="*/ 1753 h 1785"/>
                <a:gd name="T6" fmla="*/ 500 w 2736"/>
                <a:gd name="T7" fmla="*/ 1734 h 1785"/>
                <a:gd name="T8" fmla="*/ 563 w 2736"/>
                <a:gd name="T9" fmla="*/ 1722 h 1785"/>
                <a:gd name="T10" fmla="*/ 629 w 2736"/>
                <a:gd name="T11" fmla="*/ 1705 h 1785"/>
                <a:gd name="T12" fmla="*/ 696 w 2736"/>
                <a:gd name="T13" fmla="*/ 1671 h 1785"/>
                <a:gd name="T14" fmla="*/ 754 w 2736"/>
                <a:gd name="T15" fmla="*/ 1638 h 1785"/>
                <a:gd name="T16" fmla="*/ 825 w 2736"/>
                <a:gd name="T17" fmla="*/ 1576 h 1785"/>
                <a:gd name="T18" fmla="*/ 872 w 2736"/>
                <a:gd name="T19" fmla="*/ 1482 h 1785"/>
                <a:gd name="T20" fmla="*/ 965 w 2736"/>
                <a:gd name="T21" fmla="*/ 1355 h 1785"/>
                <a:gd name="T22" fmla="*/ 1053 w 2736"/>
                <a:gd name="T23" fmla="*/ 1114 h 1785"/>
                <a:gd name="T24" fmla="*/ 1149 w 2736"/>
                <a:gd name="T25" fmla="*/ 764 h 1785"/>
                <a:gd name="T26" fmla="*/ 1231 w 2736"/>
                <a:gd name="T27" fmla="*/ 391 h 1785"/>
                <a:gd name="T28" fmla="*/ 1317 w 2736"/>
                <a:gd name="T29" fmla="*/ 103 h 1785"/>
                <a:gd name="T30" fmla="*/ 1366 w 2736"/>
                <a:gd name="T31" fmla="*/ 31 h 1785"/>
                <a:gd name="T32" fmla="*/ 1438 w 2736"/>
                <a:gd name="T33" fmla="*/ 154 h 1785"/>
                <a:gd name="T34" fmla="*/ 1526 w 2736"/>
                <a:gd name="T35" fmla="*/ 481 h 1785"/>
                <a:gd name="T36" fmla="*/ 1614 w 2736"/>
                <a:gd name="T37" fmla="*/ 852 h 1785"/>
                <a:gd name="T38" fmla="*/ 1702 w 2736"/>
                <a:gd name="T39" fmla="*/ 1159 h 1785"/>
                <a:gd name="T40" fmla="*/ 1779 w 2736"/>
                <a:gd name="T41" fmla="*/ 1376 h 1785"/>
                <a:gd name="T42" fmla="*/ 1847 w 2736"/>
                <a:gd name="T43" fmla="*/ 1495 h 1785"/>
                <a:gd name="T44" fmla="*/ 1917 w 2736"/>
                <a:gd name="T45" fmla="*/ 1576 h 1785"/>
                <a:gd name="T46" fmla="*/ 1986 w 2736"/>
                <a:gd name="T47" fmla="*/ 1636 h 1785"/>
                <a:gd name="T48" fmla="*/ 2029 w 2736"/>
                <a:gd name="T49" fmla="*/ 1665 h 1785"/>
                <a:gd name="T50" fmla="*/ 2099 w 2736"/>
                <a:gd name="T51" fmla="*/ 1679 h 1785"/>
                <a:gd name="T52" fmla="*/ 2150 w 2736"/>
                <a:gd name="T53" fmla="*/ 1710 h 1785"/>
                <a:gd name="T54" fmla="*/ 2224 w 2736"/>
                <a:gd name="T55" fmla="*/ 1738 h 1785"/>
                <a:gd name="T56" fmla="*/ 2320 w 2736"/>
                <a:gd name="T57" fmla="*/ 1753 h 1785"/>
                <a:gd name="T58" fmla="*/ 2439 w 2736"/>
                <a:gd name="T59" fmla="*/ 1761 h 1785"/>
                <a:gd name="T60" fmla="*/ 2592 w 2736"/>
                <a:gd name="T61" fmla="*/ 1775 h 1785"/>
                <a:gd name="T62" fmla="*/ 2730 w 2736"/>
                <a:gd name="T63" fmla="*/ 1785 h 1785"/>
                <a:gd name="T64" fmla="*/ 2607 w 2736"/>
                <a:gd name="T65" fmla="*/ 1748 h 1785"/>
                <a:gd name="T66" fmla="*/ 2459 w 2736"/>
                <a:gd name="T67" fmla="*/ 1736 h 1785"/>
                <a:gd name="T68" fmla="*/ 2338 w 2736"/>
                <a:gd name="T69" fmla="*/ 1718 h 1785"/>
                <a:gd name="T70" fmla="*/ 2244 w 2736"/>
                <a:gd name="T71" fmla="*/ 1703 h 1785"/>
                <a:gd name="T72" fmla="*/ 2168 w 2736"/>
                <a:gd name="T73" fmla="*/ 1705 h 1785"/>
                <a:gd name="T74" fmla="*/ 2119 w 2736"/>
                <a:gd name="T75" fmla="*/ 1673 h 1785"/>
                <a:gd name="T76" fmla="*/ 2048 w 2736"/>
                <a:gd name="T77" fmla="*/ 1658 h 1785"/>
                <a:gd name="T78" fmla="*/ 2015 w 2736"/>
                <a:gd name="T79" fmla="*/ 1615 h 1785"/>
                <a:gd name="T80" fmla="*/ 1951 w 2736"/>
                <a:gd name="T81" fmla="*/ 1570 h 1785"/>
                <a:gd name="T82" fmla="*/ 1878 w 2736"/>
                <a:gd name="T83" fmla="*/ 1476 h 1785"/>
                <a:gd name="T84" fmla="*/ 1794 w 2736"/>
                <a:gd name="T85" fmla="*/ 1368 h 1785"/>
                <a:gd name="T86" fmla="*/ 1738 w 2736"/>
                <a:gd name="T87" fmla="*/ 1159 h 1785"/>
                <a:gd name="T88" fmla="*/ 1642 w 2736"/>
                <a:gd name="T89" fmla="*/ 817 h 1785"/>
                <a:gd name="T90" fmla="*/ 1536 w 2736"/>
                <a:gd name="T91" fmla="*/ 453 h 1785"/>
                <a:gd name="T92" fmla="*/ 1456 w 2736"/>
                <a:gd name="T93" fmla="*/ 107 h 1785"/>
                <a:gd name="T94" fmla="*/ 1366 w 2736"/>
                <a:gd name="T95" fmla="*/ 0 h 1785"/>
                <a:gd name="T96" fmla="*/ 1266 w 2736"/>
                <a:gd name="T97" fmla="*/ 136 h 1785"/>
                <a:gd name="T98" fmla="*/ 1186 w 2736"/>
                <a:gd name="T99" fmla="*/ 455 h 1785"/>
                <a:gd name="T100" fmla="*/ 1112 w 2736"/>
                <a:gd name="T101" fmla="*/ 833 h 1785"/>
                <a:gd name="T102" fmla="*/ 1008 w 2736"/>
                <a:gd name="T103" fmla="*/ 1138 h 1785"/>
                <a:gd name="T104" fmla="*/ 948 w 2736"/>
                <a:gd name="T105" fmla="*/ 1347 h 1785"/>
                <a:gd name="T106" fmla="*/ 858 w 2736"/>
                <a:gd name="T107" fmla="*/ 1474 h 1785"/>
                <a:gd name="T108" fmla="*/ 799 w 2736"/>
                <a:gd name="T109" fmla="*/ 1550 h 1785"/>
                <a:gd name="T110" fmla="*/ 729 w 2736"/>
                <a:gd name="T111" fmla="*/ 1613 h 1785"/>
                <a:gd name="T112" fmla="*/ 676 w 2736"/>
                <a:gd name="T113" fmla="*/ 1646 h 1785"/>
                <a:gd name="T114" fmla="*/ 620 w 2736"/>
                <a:gd name="T115" fmla="*/ 1671 h 1785"/>
                <a:gd name="T116" fmla="*/ 555 w 2736"/>
                <a:gd name="T117" fmla="*/ 1693 h 1785"/>
                <a:gd name="T118" fmla="*/ 481 w 2736"/>
                <a:gd name="T119" fmla="*/ 1726 h 1785"/>
                <a:gd name="T120" fmla="*/ 379 w 2736"/>
                <a:gd name="T121" fmla="*/ 1724 h 1785"/>
                <a:gd name="T122" fmla="*/ 266 w 2736"/>
                <a:gd name="T123" fmla="*/ 1734 h 1785"/>
                <a:gd name="T124" fmla="*/ 133 w 2736"/>
                <a:gd name="T125" fmla="*/ 1744 h 17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36"/>
                <a:gd name="T190" fmla="*/ 0 h 1785"/>
                <a:gd name="T191" fmla="*/ 2736 w 2736"/>
                <a:gd name="T192" fmla="*/ 1785 h 17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36" h="1785">
                  <a:moveTo>
                    <a:pt x="0" y="1750"/>
                  </a:moveTo>
                  <a:lnTo>
                    <a:pt x="0" y="1785"/>
                  </a:lnTo>
                  <a:lnTo>
                    <a:pt x="6" y="1785"/>
                  </a:lnTo>
                  <a:lnTo>
                    <a:pt x="12" y="1785"/>
                  </a:lnTo>
                  <a:lnTo>
                    <a:pt x="19" y="1785"/>
                  </a:lnTo>
                  <a:lnTo>
                    <a:pt x="25" y="1785"/>
                  </a:lnTo>
                  <a:lnTo>
                    <a:pt x="31" y="1785"/>
                  </a:lnTo>
                  <a:lnTo>
                    <a:pt x="37" y="1785"/>
                  </a:lnTo>
                  <a:lnTo>
                    <a:pt x="45" y="1785"/>
                  </a:lnTo>
                  <a:lnTo>
                    <a:pt x="51" y="1783"/>
                  </a:lnTo>
                  <a:lnTo>
                    <a:pt x="59" y="1781"/>
                  </a:lnTo>
                  <a:lnTo>
                    <a:pt x="64" y="1775"/>
                  </a:lnTo>
                  <a:lnTo>
                    <a:pt x="51" y="1761"/>
                  </a:lnTo>
                  <a:lnTo>
                    <a:pt x="51" y="1779"/>
                  </a:lnTo>
                  <a:lnTo>
                    <a:pt x="57" y="1777"/>
                  </a:lnTo>
                  <a:lnTo>
                    <a:pt x="51" y="1779"/>
                  </a:lnTo>
                  <a:lnTo>
                    <a:pt x="57" y="1779"/>
                  </a:lnTo>
                  <a:lnTo>
                    <a:pt x="62" y="1779"/>
                  </a:lnTo>
                  <a:lnTo>
                    <a:pt x="70" y="1779"/>
                  </a:lnTo>
                  <a:lnTo>
                    <a:pt x="76" y="1779"/>
                  </a:lnTo>
                  <a:lnTo>
                    <a:pt x="82" y="1779"/>
                  </a:lnTo>
                  <a:lnTo>
                    <a:pt x="88" y="1779"/>
                  </a:lnTo>
                  <a:lnTo>
                    <a:pt x="94" y="1779"/>
                  </a:lnTo>
                  <a:lnTo>
                    <a:pt x="102" y="1779"/>
                  </a:lnTo>
                  <a:lnTo>
                    <a:pt x="107" y="1779"/>
                  </a:lnTo>
                  <a:lnTo>
                    <a:pt x="113" y="1779"/>
                  </a:lnTo>
                  <a:lnTo>
                    <a:pt x="119" y="1779"/>
                  </a:lnTo>
                  <a:lnTo>
                    <a:pt x="127" y="1779"/>
                  </a:lnTo>
                  <a:lnTo>
                    <a:pt x="133" y="1779"/>
                  </a:lnTo>
                  <a:lnTo>
                    <a:pt x="139" y="1779"/>
                  </a:lnTo>
                  <a:lnTo>
                    <a:pt x="145" y="1777"/>
                  </a:lnTo>
                  <a:lnTo>
                    <a:pt x="148" y="1777"/>
                  </a:lnTo>
                  <a:lnTo>
                    <a:pt x="154" y="1773"/>
                  </a:lnTo>
                  <a:lnTo>
                    <a:pt x="145" y="1757"/>
                  </a:lnTo>
                  <a:lnTo>
                    <a:pt x="145" y="1775"/>
                  </a:lnTo>
                  <a:lnTo>
                    <a:pt x="152" y="1775"/>
                  </a:lnTo>
                  <a:lnTo>
                    <a:pt x="158" y="1775"/>
                  </a:lnTo>
                  <a:lnTo>
                    <a:pt x="164" y="1775"/>
                  </a:lnTo>
                  <a:lnTo>
                    <a:pt x="170" y="1775"/>
                  </a:lnTo>
                  <a:lnTo>
                    <a:pt x="176" y="1775"/>
                  </a:lnTo>
                  <a:lnTo>
                    <a:pt x="184" y="1775"/>
                  </a:lnTo>
                  <a:lnTo>
                    <a:pt x="190" y="1775"/>
                  </a:lnTo>
                  <a:lnTo>
                    <a:pt x="195" y="1775"/>
                  </a:lnTo>
                  <a:lnTo>
                    <a:pt x="201" y="1775"/>
                  </a:lnTo>
                  <a:lnTo>
                    <a:pt x="209" y="1775"/>
                  </a:lnTo>
                  <a:lnTo>
                    <a:pt x="215" y="1775"/>
                  </a:lnTo>
                  <a:lnTo>
                    <a:pt x="221" y="1773"/>
                  </a:lnTo>
                  <a:lnTo>
                    <a:pt x="229" y="1771"/>
                  </a:lnTo>
                  <a:lnTo>
                    <a:pt x="234" y="1765"/>
                  </a:lnTo>
                  <a:lnTo>
                    <a:pt x="221" y="1752"/>
                  </a:lnTo>
                  <a:lnTo>
                    <a:pt x="221" y="1769"/>
                  </a:lnTo>
                  <a:lnTo>
                    <a:pt x="227" y="1767"/>
                  </a:lnTo>
                  <a:lnTo>
                    <a:pt x="221" y="1769"/>
                  </a:lnTo>
                  <a:lnTo>
                    <a:pt x="227" y="1769"/>
                  </a:lnTo>
                  <a:lnTo>
                    <a:pt x="234" y="1769"/>
                  </a:lnTo>
                  <a:lnTo>
                    <a:pt x="240" y="1769"/>
                  </a:lnTo>
                  <a:lnTo>
                    <a:pt x="246" y="1769"/>
                  </a:lnTo>
                  <a:lnTo>
                    <a:pt x="252" y="1769"/>
                  </a:lnTo>
                  <a:lnTo>
                    <a:pt x="260" y="1769"/>
                  </a:lnTo>
                  <a:lnTo>
                    <a:pt x="266" y="1769"/>
                  </a:lnTo>
                  <a:lnTo>
                    <a:pt x="272" y="1769"/>
                  </a:lnTo>
                  <a:lnTo>
                    <a:pt x="277" y="1769"/>
                  </a:lnTo>
                  <a:lnTo>
                    <a:pt x="283" y="1767"/>
                  </a:lnTo>
                  <a:lnTo>
                    <a:pt x="291" y="1765"/>
                  </a:lnTo>
                  <a:lnTo>
                    <a:pt x="297" y="1759"/>
                  </a:lnTo>
                  <a:lnTo>
                    <a:pt x="283" y="1746"/>
                  </a:lnTo>
                  <a:lnTo>
                    <a:pt x="283" y="1763"/>
                  </a:lnTo>
                  <a:lnTo>
                    <a:pt x="289" y="1761"/>
                  </a:lnTo>
                  <a:lnTo>
                    <a:pt x="283" y="1763"/>
                  </a:lnTo>
                  <a:lnTo>
                    <a:pt x="291" y="1763"/>
                  </a:lnTo>
                  <a:lnTo>
                    <a:pt x="297" y="1763"/>
                  </a:lnTo>
                  <a:lnTo>
                    <a:pt x="303" y="1763"/>
                  </a:lnTo>
                  <a:lnTo>
                    <a:pt x="309" y="1763"/>
                  </a:lnTo>
                  <a:lnTo>
                    <a:pt x="317" y="1763"/>
                  </a:lnTo>
                  <a:lnTo>
                    <a:pt x="322" y="1763"/>
                  </a:lnTo>
                  <a:lnTo>
                    <a:pt x="328" y="1763"/>
                  </a:lnTo>
                  <a:lnTo>
                    <a:pt x="334" y="1763"/>
                  </a:lnTo>
                  <a:lnTo>
                    <a:pt x="340" y="1761"/>
                  </a:lnTo>
                  <a:lnTo>
                    <a:pt x="342" y="1761"/>
                  </a:lnTo>
                  <a:lnTo>
                    <a:pt x="350" y="1757"/>
                  </a:lnTo>
                  <a:lnTo>
                    <a:pt x="342" y="1742"/>
                  </a:lnTo>
                  <a:lnTo>
                    <a:pt x="342" y="1759"/>
                  </a:lnTo>
                  <a:lnTo>
                    <a:pt x="348" y="1759"/>
                  </a:lnTo>
                  <a:lnTo>
                    <a:pt x="354" y="1759"/>
                  </a:lnTo>
                  <a:lnTo>
                    <a:pt x="360" y="1759"/>
                  </a:lnTo>
                  <a:lnTo>
                    <a:pt x="365" y="1759"/>
                  </a:lnTo>
                  <a:lnTo>
                    <a:pt x="373" y="1759"/>
                  </a:lnTo>
                  <a:lnTo>
                    <a:pt x="379" y="1759"/>
                  </a:lnTo>
                  <a:lnTo>
                    <a:pt x="385" y="1757"/>
                  </a:lnTo>
                  <a:lnTo>
                    <a:pt x="393" y="1755"/>
                  </a:lnTo>
                  <a:lnTo>
                    <a:pt x="399" y="1750"/>
                  </a:lnTo>
                  <a:lnTo>
                    <a:pt x="385" y="1736"/>
                  </a:lnTo>
                  <a:lnTo>
                    <a:pt x="385" y="1753"/>
                  </a:lnTo>
                  <a:lnTo>
                    <a:pt x="391" y="1752"/>
                  </a:lnTo>
                  <a:lnTo>
                    <a:pt x="385" y="1753"/>
                  </a:lnTo>
                  <a:lnTo>
                    <a:pt x="391" y="1753"/>
                  </a:lnTo>
                  <a:lnTo>
                    <a:pt x="399" y="1753"/>
                  </a:lnTo>
                  <a:lnTo>
                    <a:pt x="405" y="1753"/>
                  </a:lnTo>
                  <a:lnTo>
                    <a:pt x="410" y="1753"/>
                  </a:lnTo>
                  <a:lnTo>
                    <a:pt x="416" y="1753"/>
                  </a:lnTo>
                  <a:lnTo>
                    <a:pt x="422" y="1752"/>
                  </a:lnTo>
                  <a:lnTo>
                    <a:pt x="428" y="1750"/>
                  </a:lnTo>
                  <a:lnTo>
                    <a:pt x="436" y="1744"/>
                  </a:lnTo>
                  <a:lnTo>
                    <a:pt x="424" y="1730"/>
                  </a:lnTo>
                  <a:lnTo>
                    <a:pt x="424" y="1748"/>
                  </a:lnTo>
                  <a:lnTo>
                    <a:pt x="430" y="1746"/>
                  </a:lnTo>
                  <a:lnTo>
                    <a:pt x="424" y="1748"/>
                  </a:lnTo>
                  <a:lnTo>
                    <a:pt x="430" y="1748"/>
                  </a:lnTo>
                  <a:lnTo>
                    <a:pt x="436" y="1748"/>
                  </a:lnTo>
                  <a:lnTo>
                    <a:pt x="442" y="1748"/>
                  </a:lnTo>
                  <a:lnTo>
                    <a:pt x="448" y="1748"/>
                  </a:lnTo>
                  <a:lnTo>
                    <a:pt x="455" y="1748"/>
                  </a:lnTo>
                  <a:lnTo>
                    <a:pt x="461" y="1746"/>
                  </a:lnTo>
                  <a:lnTo>
                    <a:pt x="465" y="1746"/>
                  </a:lnTo>
                  <a:lnTo>
                    <a:pt x="471" y="1742"/>
                  </a:lnTo>
                  <a:lnTo>
                    <a:pt x="461" y="1726"/>
                  </a:lnTo>
                  <a:lnTo>
                    <a:pt x="461" y="1744"/>
                  </a:lnTo>
                  <a:lnTo>
                    <a:pt x="467" y="1744"/>
                  </a:lnTo>
                  <a:lnTo>
                    <a:pt x="473" y="1744"/>
                  </a:lnTo>
                  <a:lnTo>
                    <a:pt x="481" y="1744"/>
                  </a:lnTo>
                  <a:lnTo>
                    <a:pt x="487" y="1742"/>
                  </a:lnTo>
                  <a:lnTo>
                    <a:pt x="494" y="1740"/>
                  </a:lnTo>
                  <a:lnTo>
                    <a:pt x="500" y="1734"/>
                  </a:lnTo>
                  <a:lnTo>
                    <a:pt x="487" y="1720"/>
                  </a:lnTo>
                  <a:lnTo>
                    <a:pt x="487" y="1738"/>
                  </a:lnTo>
                  <a:lnTo>
                    <a:pt x="492" y="1736"/>
                  </a:lnTo>
                  <a:lnTo>
                    <a:pt x="487" y="1738"/>
                  </a:lnTo>
                  <a:lnTo>
                    <a:pt x="492" y="1738"/>
                  </a:lnTo>
                  <a:lnTo>
                    <a:pt x="498" y="1738"/>
                  </a:lnTo>
                  <a:lnTo>
                    <a:pt x="506" y="1738"/>
                  </a:lnTo>
                  <a:lnTo>
                    <a:pt x="512" y="1736"/>
                  </a:lnTo>
                  <a:lnTo>
                    <a:pt x="520" y="1734"/>
                  </a:lnTo>
                  <a:lnTo>
                    <a:pt x="526" y="1728"/>
                  </a:lnTo>
                  <a:lnTo>
                    <a:pt x="512" y="1714"/>
                  </a:lnTo>
                  <a:lnTo>
                    <a:pt x="512" y="1732"/>
                  </a:lnTo>
                  <a:lnTo>
                    <a:pt x="518" y="1730"/>
                  </a:lnTo>
                  <a:lnTo>
                    <a:pt x="512" y="1732"/>
                  </a:lnTo>
                  <a:lnTo>
                    <a:pt x="518" y="1732"/>
                  </a:lnTo>
                  <a:lnTo>
                    <a:pt x="524" y="1732"/>
                  </a:lnTo>
                  <a:lnTo>
                    <a:pt x="530" y="1732"/>
                  </a:lnTo>
                  <a:lnTo>
                    <a:pt x="535" y="1730"/>
                  </a:lnTo>
                  <a:lnTo>
                    <a:pt x="537" y="1730"/>
                  </a:lnTo>
                  <a:lnTo>
                    <a:pt x="545" y="1726"/>
                  </a:lnTo>
                  <a:lnTo>
                    <a:pt x="537" y="1710"/>
                  </a:lnTo>
                  <a:lnTo>
                    <a:pt x="537" y="1728"/>
                  </a:lnTo>
                  <a:lnTo>
                    <a:pt x="543" y="1728"/>
                  </a:lnTo>
                  <a:lnTo>
                    <a:pt x="549" y="1728"/>
                  </a:lnTo>
                  <a:lnTo>
                    <a:pt x="555" y="1728"/>
                  </a:lnTo>
                  <a:lnTo>
                    <a:pt x="561" y="1726"/>
                  </a:lnTo>
                  <a:lnTo>
                    <a:pt x="567" y="1724"/>
                  </a:lnTo>
                  <a:lnTo>
                    <a:pt x="575" y="1718"/>
                  </a:lnTo>
                  <a:lnTo>
                    <a:pt x="563" y="1705"/>
                  </a:lnTo>
                  <a:lnTo>
                    <a:pt x="563" y="1722"/>
                  </a:lnTo>
                  <a:lnTo>
                    <a:pt x="569" y="1720"/>
                  </a:lnTo>
                  <a:lnTo>
                    <a:pt x="563" y="1722"/>
                  </a:lnTo>
                  <a:lnTo>
                    <a:pt x="569" y="1722"/>
                  </a:lnTo>
                  <a:lnTo>
                    <a:pt x="575" y="1720"/>
                  </a:lnTo>
                  <a:lnTo>
                    <a:pt x="582" y="1718"/>
                  </a:lnTo>
                  <a:lnTo>
                    <a:pt x="588" y="1712"/>
                  </a:lnTo>
                  <a:lnTo>
                    <a:pt x="575" y="1699"/>
                  </a:lnTo>
                  <a:lnTo>
                    <a:pt x="575" y="1716"/>
                  </a:lnTo>
                  <a:lnTo>
                    <a:pt x="580" y="1714"/>
                  </a:lnTo>
                  <a:lnTo>
                    <a:pt x="575" y="1716"/>
                  </a:lnTo>
                  <a:lnTo>
                    <a:pt x="580" y="1716"/>
                  </a:lnTo>
                  <a:lnTo>
                    <a:pt x="588" y="1716"/>
                  </a:lnTo>
                  <a:lnTo>
                    <a:pt x="594" y="1714"/>
                  </a:lnTo>
                  <a:lnTo>
                    <a:pt x="598" y="1714"/>
                  </a:lnTo>
                  <a:lnTo>
                    <a:pt x="604" y="1710"/>
                  </a:lnTo>
                  <a:lnTo>
                    <a:pt x="594" y="1695"/>
                  </a:lnTo>
                  <a:lnTo>
                    <a:pt x="594" y="1712"/>
                  </a:lnTo>
                  <a:lnTo>
                    <a:pt x="600" y="1712"/>
                  </a:lnTo>
                  <a:lnTo>
                    <a:pt x="606" y="1710"/>
                  </a:lnTo>
                  <a:lnTo>
                    <a:pt x="614" y="1709"/>
                  </a:lnTo>
                  <a:lnTo>
                    <a:pt x="620" y="1703"/>
                  </a:lnTo>
                  <a:lnTo>
                    <a:pt x="606" y="1689"/>
                  </a:lnTo>
                  <a:lnTo>
                    <a:pt x="606" y="1707"/>
                  </a:lnTo>
                  <a:lnTo>
                    <a:pt x="612" y="1705"/>
                  </a:lnTo>
                  <a:lnTo>
                    <a:pt x="606" y="1707"/>
                  </a:lnTo>
                  <a:lnTo>
                    <a:pt x="614" y="1707"/>
                  </a:lnTo>
                  <a:lnTo>
                    <a:pt x="620" y="1707"/>
                  </a:lnTo>
                  <a:lnTo>
                    <a:pt x="625" y="1705"/>
                  </a:lnTo>
                  <a:lnTo>
                    <a:pt x="629" y="1705"/>
                  </a:lnTo>
                  <a:lnTo>
                    <a:pt x="635" y="1701"/>
                  </a:lnTo>
                  <a:lnTo>
                    <a:pt x="639" y="1699"/>
                  </a:lnTo>
                  <a:lnTo>
                    <a:pt x="645" y="1693"/>
                  </a:lnTo>
                  <a:lnTo>
                    <a:pt x="631" y="1679"/>
                  </a:lnTo>
                  <a:lnTo>
                    <a:pt x="631" y="1697"/>
                  </a:lnTo>
                  <a:lnTo>
                    <a:pt x="637" y="1695"/>
                  </a:lnTo>
                  <a:lnTo>
                    <a:pt x="631" y="1697"/>
                  </a:lnTo>
                  <a:lnTo>
                    <a:pt x="637" y="1697"/>
                  </a:lnTo>
                  <a:lnTo>
                    <a:pt x="643" y="1695"/>
                  </a:lnTo>
                  <a:lnTo>
                    <a:pt x="649" y="1693"/>
                  </a:lnTo>
                  <a:lnTo>
                    <a:pt x="657" y="1687"/>
                  </a:lnTo>
                  <a:lnTo>
                    <a:pt x="645" y="1673"/>
                  </a:lnTo>
                  <a:lnTo>
                    <a:pt x="645" y="1691"/>
                  </a:lnTo>
                  <a:lnTo>
                    <a:pt x="651" y="1689"/>
                  </a:lnTo>
                  <a:lnTo>
                    <a:pt x="645" y="1691"/>
                  </a:lnTo>
                  <a:lnTo>
                    <a:pt x="651" y="1691"/>
                  </a:lnTo>
                  <a:lnTo>
                    <a:pt x="657" y="1691"/>
                  </a:lnTo>
                  <a:lnTo>
                    <a:pt x="663" y="1689"/>
                  </a:lnTo>
                  <a:lnTo>
                    <a:pt x="666" y="1689"/>
                  </a:lnTo>
                  <a:lnTo>
                    <a:pt x="672" y="1685"/>
                  </a:lnTo>
                  <a:lnTo>
                    <a:pt x="674" y="1683"/>
                  </a:lnTo>
                  <a:lnTo>
                    <a:pt x="682" y="1677"/>
                  </a:lnTo>
                  <a:lnTo>
                    <a:pt x="670" y="1664"/>
                  </a:lnTo>
                  <a:lnTo>
                    <a:pt x="670" y="1681"/>
                  </a:lnTo>
                  <a:lnTo>
                    <a:pt x="676" y="1679"/>
                  </a:lnTo>
                  <a:lnTo>
                    <a:pt x="670" y="1681"/>
                  </a:lnTo>
                  <a:lnTo>
                    <a:pt x="676" y="1681"/>
                  </a:lnTo>
                  <a:lnTo>
                    <a:pt x="682" y="1679"/>
                  </a:lnTo>
                  <a:lnTo>
                    <a:pt x="690" y="1677"/>
                  </a:lnTo>
                  <a:lnTo>
                    <a:pt x="696" y="1671"/>
                  </a:lnTo>
                  <a:lnTo>
                    <a:pt x="682" y="1658"/>
                  </a:lnTo>
                  <a:lnTo>
                    <a:pt x="682" y="1675"/>
                  </a:lnTo>
                  <a:lnTo>
                    <a:pt x="688" y="1673"/>
                  </a:lnTo>
                  <a:lnTo>
                    <a:pt x="682" y="1675"/>
                  </a:lnTo>
                  <a:lnTo>
                    <a:pt x="688" y="1675"/>
                  </a:lnTo>
                  <a:lnTo>
                    <a:pt x="694" y="1673"/>
                  </a:lnTo>
                  <a:lnTo>
                    <a:pt x="696" y="1673"/>
                  </a:lnTo>
                  <a:lnTo>
                    <a:pt x="704" y="1669"/>
                  </a:lnTo>
                  <a:lnTo>
                    <a:pt x="696" y="1654"/>
                  </a:lnTo>
                  <a:lnTo>
                    <a:pt x="696" y="1671"/>
                  </a:lnTo>
                  <a:lnTo>
                    <a:pt x="702" y="1671"/>
                  </a:lnTo>
                  <a:lnTo>
                    <a:pt x="707" y="1669"/>
                  </a:lnTo>
                  <a:lnTo>
                    <a:pt x="715" y="1667"/>
                  </a:lnTo>
                  <a:lnTo>
                    <a:pt x="721" y="1662"/>
                  </a:lnTo>
                  <a:lnTo>
                    <a:pt x="727" y="1656"/>
                  </a:lnTo>
                  <a:lnTo>
                    <a:pt x="713" y="1642"/>
                  </a:lnTo>
                  <a:lnTo>
                    <a:pt x="723" y="1658"/>
                  </a:lnTo>
                  <a:lnTo>
                    <a:pt x="729" y="1654"/>
                  </a:lnTo>
                  <a:lnTo>
                    <a:pt x="731" y="1652"/>
                  </a:lnTo>
                  <a:lnTo>
                    <a:pt x="739" y="1646"/>
                  </a:lnTo>
                  <a:lnTo>
                    <a:pt x="741" y="1646"/>
                  </a:lnTo>
                  <a:lnTo>
                    <a:pt x="747" y="1640"/>
                  </a:lnTo>
                  <a:lnTo>
                    <a:pt x="733" y="1626"/>
                  </a:lnTo>
                  <a:lnTo>
                    <a:pt x="733" y="1644"/>
                  </a:lnTo>
                  <a:lnTo>
                    <a:pt x="739" y="1642"/>
                  </a:lnTo>
                  <a:lnTo>
                    <a:pt x="733" y="1644"/>
                  </a:lnTo>
                  <a:lnTo>
                    <a:pt x="739" y="1644"/>
                  </a:lnTo>
                  <a:lnTo>
                    <a:pt x="745" y="1642"/>
                  </a:lnTo>
                  <a:lnTo>
                    <a:pt x="749" y="1642"/>
                  </a:lnTo>
                  <a:lnTo>
                    <a:pt x="754" y="1638"/>
                  </a:lnTo>
                  <a:lnTo>
                    <a:pt x="756" y="1636"/>
                  </a:lnTo>
                  <a:lnTo>
                    <a:pt x="764" y="1630"/>
                  </a:lnTo>
                  <a:lnTo>
                    <a:pt x="766" y="1630"/>
                  </a:lnTo>
                  <a:lnTo>
                    <a:pt x="772" y="1624"/>
                  </a:lnTo>
                  <a:lnTo>
                    <a:pt x="758" y="1611"/>
                  </a:lnTo>
                  <a:lnTo>
                    <a:pt x="768" y="1626"/>
                  </a:lnTo>
                  <a:lnTo>
                    <a:pt x="774" y="1622"/>
                  </a:lnTo>
                  <a:lnTo>
                    <a:pt x="778" y="1621"/>
                  </a:lnTo>
                  <a:lnTo>
                    <a:pt x="784" y="1615"/>
                  </a:lnTo>
                  <a:lnTo>
                    <a:pt x="770" y="1601"/>
                  </a:lnTo>
                  <a:lnTo>
                    <a:pt x="782" y="1615"/>
                  </a:lnTo>
                  <a:lnTo>
                    <a:pt x="790" y="1609"/>
                  </a:lnTo>
                  <a:lnTo>
                    <a:pt x="790" y="1607"/>
                  </a:lnTo>
                  <a:lnTo>
                    <a:pt x="793" y="1601"/>
                  </a:lnTo>
                  <a:lnTo>
                    <a:pt x="795" y="1595"/>
                  </a:lnTo>
                  <a:lnTo>
                    <a:pt x="795" y="1591"/>
                  </a:lnTo>
                  <a:lnTo>
                    <a:pt x="778" y="1591"/>
                  </a:lnTo>
                  <a:lnTo>
                    <a:pt x="790" y="1603"/>
                  </a:lnTo>
                  <a:lnTo>
                    <a:pt x="793" y="1597"/>
                  </a:lnTo>
                  <a:lnTo>
                    <a:pt x="792" y="1605"/>
                  </a:lnTo>
                  <a:lnTo>
                    <a:pt x="797" y="1599"/>
                  </a:lnTo>
                  <a:lnTo>
                    <a:pt x="803" y="1593"/>
                  </a:lnTo>
                  <a:lnTo>
                    <a:pt x="790" y="1579"/>
                  </a:lnTo>
                  <a:lnTo>
                    <a:pt x="799" y="1595"/>
                  </a:lnTo>
                  <a:lnTo>
                    <a:pt x="805" y="1591"/>
                  </a:lnTo>
                  <a:lnTo>
                    <a:pt x="809" y="1589"/>
                  </a:lnTo>
                  <a:lnTo>
                    <a:pt x="815" y="1583"/>
                  </a:lnTo>
                  <a:lnTo>
                    <a:pt x="801" y="1570"/>
                  </a:lnTo>
                  <a:lnTo>
                    <a:pt x="813" y="1583"/>
                  </a:lnTo>
                  <a:lnTo>
                    <a:pt x="821" y="1578"/>
                  </a:lnTo>
                  <a:lnTo>
                    <a:pt x="809" y="1564"/>
                  </a:lnTo>
                  <a:lnTo>
                    <a:pt x="819" y="1579"/>
                  </a:lnTo>
                  <a:lnTo>
                    <a:pt x="825" y="1576"/>
                  </a:lnTo>
                  <a:lnTo>
                    <a:pt x="827" y="1572"/>
                  </a:lnTo>
                  <a:lnTo>
                    <a:pt x="831" y="1570"/>
                  </a:lnTo>
                  <a:lnTo>
                    <a:pt x="836" y="1560"/>
                  </a:lnTo>
                  <a:lnTo>
                    <a:pt x="821" y="1550"/>
                  </a:lnTo>
                  <a:lnTo>
                    <a:pt x="835" y="1564"/>
                  </a:lnTo>
                  <a:lnTo>
                    <a:pt x="840" y="1558"/>
                  </a:lnTo>
                  <a:lnTo>
                    <a:pt x="827" y="1544"/>
                  </a:lnTo>
                  <a:lnTo>
                    <a:pt x="838" y="1558"/>
                  </a:lnTo>
                  <a:lnTo>
                    <a:pt x="846" y="1552"/>
                  </a:lnTo>
                  <a:lnTo>
                    <a:pt x="835" y="1538"/>
                  </a:lnTo>
                  <a:lnTo>
                    <a:pt x="844" y="1554"/>
                  </a:lnTo>
                  <a:lnTo>
                    <a:pt x="850" y="1550"/>
                  </a:lnTo>
                  <a:lnTo>
                    <a:pt x="852" y="1546"/>
                  </a:lnTo>
                  <a:lnTo>
                    <a:pt x="856" y="1542"/>
                  </a:lnTo>
                  <a:lnTo>
                    <a:pt x="862" y="1531"/>
                  </a:lnTo>
                  <a:lnTo>
                    <a:pt x="862" y="1529"/>
                  </a:lnTo>
                  <a:lnTo>
                    <a:pt x="864" y="1523"/>
                  </a:lnTo>
                  <a:lnTo>
                    <a:pt x="864" y="1519"/>
                  </a:lnTo>
                  <a:lnTo>
                    <a:pt x="846" y="1519"/>
                  </a:lnTo>
                  <a:lnTo>
                    <a:pt x="862" y="1525"/>
                  </a:lnTo>
                  <a:lnTo>
                    <a:pt x="862" y="1527"/>
                  </a:lnTo>
                  <a:lnTo>
                    <a:pt x="868" y="1515"/>
                  </a:lnTo>
                  <a:lnTo>
                    <a:pt x="852" y="1507"/>
                  </a:lnTo>
                  <a:lnTo>
                    <a:pt x="864" y="1519"/>
                  </a:lnTo>
                  <a:lnTo>
                    <a:pt x="860" y="1523"/>
                  </a:lnTo>
                  <a:lnTo>
                    <a:pt x="868" y="1519"/>
                  </a:lnTo>
                  <a:lnTo>
                    <a:pt x="872" y="1515"/>
                  </a:lnTo>
                  <a:lnTo>
                    <a:pt x="876" y="1511"/>
                  </a:lnTo>
                  <a:lnTo>
                    <a:pt x="881" y="1499"/>
                  </a:lnTo>
                  <a:lnTo>
                    <a:pt x="866" y="1491"/>
                  </a:lnTo>
                  <a:lnTo>
                    <a:pt x="881" y="1501"/>
                  </a:lnTo>
                  <a:lnTo>
                    <a:pt x="887" y="1491"/>
                  </a:lnTo>
                  <a:lnTo>
                    <a:pt x="872" y="1482"/>
                  </a:lnTo>
                  <a:lnTo>
                    <a:pt x="885" y="1495"/>
                  </a:lnTo>
                  <a:lnTo>
                    <a:pt x="891" y="1490"/>
                  </a:lnTo>
                  <a:lnTo>
                    <a:pt x="889" y="1488"/>
                  </a:lnTo>
                  <a:lnTo>
                    <a:pt x="893" y="1486"/>
                  </a:lnTo>
                  <a:lnTo>
                    <a:pt x="899" y="1476"/>
                  </a:lnTo>
                  <a:lnTo>
                    <a:pt x="883" y="1466"/>
                  </a:lnTo>
                  <a:lnTo>
                    <a:pt x="897" y="1478"/>
                  </a:lnTo>
                  <a:lnTo>
                    <a:pt x="905" y="1468"/>
                  </a:lnTo>
                  <a:lnTo>
                    <a:pt x="907" y="1464"/>
                  </a:lnTo>
                  <a:lnTo>
                    <a:pt x="913" y="1452"/>
                  </a:lnTo>
                  <a:lnTo>
                    <a:pt x="897" y="1445"/>
                  </a:lnTo>
                  <a:lnTo>
                    <a:pt x="913" y="1454"/>
                  </a:lnTo>
                  <a:lnTo>
                    <a:pt x="919" y="1445"/>
                  </a:lnTo>
                  <a:lnTo>
                    <a:pt x="924" y="1435"/>
                  </a:lnTo>
                  <a:lnTo>
                    <a:pt x="909" y="1425"/>
                  </a:lnTo>
                  <a:lnTo>
                    <a:pt x="924" y="1435"/>
                  </a:lnTo>
                  <a:lnTo>
                    <a:pt x="932" y="1423"/>
                  </a:lnTo>
                  <a:lnTo>
                    <a:pt x="938" y="1413"/>
                  </a:lnTo>
                  <a:lnTo>
                    <a:pt x="938" y="1409"/>
                  </a:lnTo>
                  <a:lnTo>
                    <a:pt x="940" y="1403"/>
                  </a:lnTo>
                  <a:lnTo>
                    <a:pt x="940" y="1394"/>
                  </a:lnTo>
                  <a:lnTo>
                    <a:pt x="922" y="1394"/>
                  </a:lnTo>
                  <a:lnTo>
                    <a:pt x="938" y="1400"/>
                  </a:lnTo>
                  <a:lnTo>
                    <a:pt x="938" y="1403"/>
                  </a:lnTo>
                  <a:lnTo>
                    <a:pt x="944" y="1394"/>
                  </a:lnTo>
                  <a:lnTo>
                    <a:pt x="944" y="1392"/>
                  </a:lnTo>
                  <a:lnTo>
                    <a:pt x="950" y="1380"/>
                  </a:lnTo>
                  <a:lnTo>
                    <a:pt x="958" y="1364"/>
                  </a:lnTo>
                  <a:lnTo>
                    <a:pt x="942" y="1357"/>
                  </a:lnTo>
                  <a:lnTo>
                    <a:pt x="958" y="1366"/>
                  </a:lnTo>
                  <a:lnTo>
                    <a:pt x="964" y="1357"/>
                  </a:lnTo>
                  <a:lnTo>
                    <a:pt x="965" y="1355"/>
                  </a:lnTo>
                  <a:lnTo>
                    <a:pt x="971" y="1339"/>
                  </a:lnTo>
                  <a:lnTo>
                    <a:pt x="954" y="1331"/>
                  </a:lnTo>
                  <a:lnTo>
                    <a:pt x="969" y="1341"/>
                  </a:lnTo>
                  <a:lnTo>
                    <a:pt x="975" y="1331"/>
                  </a:lnTo>
                  <a:lnTo>
                    <a:pt x="977" y="1329"/>
                  </a:lnTo>
                  <a:lnTo>
                    <a:pt x="983" y="1314"/>
                  </a:lnTo>
                  <a:lnTo>
                    <a:pt x="965" y="1306"/>
                  </a:lnTo>
                  <a:lnTo>
                    <a:pt x="981" y="1314"/>
                  </a:lnTo>
                  <a:lnTo>
                    <a:pt x="989" y="1298"/>
                  </a:lnTo>
                  <a:lnTo>
                    <a:pt x="995" y="1286"/>
                  </a:lnTo>
                  <a:lnTo>
                    <a:pt x="1001" y="1272"/>
                  </a:lnTo>
                  <a:lnTo>
                    <a:pt x="1003" y="1272"/>
                  </a:lnTo>
                  <a:lnTo>
                    <a:pt x="1008" y="1257"/>
                  </a:lnTo>
                  <a:lnTo>
                    <a:pt x="1008" y="1249"/>
                  </a:lnTo>
                  <a:lnTo>
                    <a:pt x="1008" y="1233"/>
                  </a:lnTo>
                  <a:lnTo>
                    <a:pt x="991" y="1233"/>
                  </a:lnTo>
                  <a:lnTo>
                    <a:pt x="1007" y="1239"/>
                  </a:lnTo>
                  <a:lnTo>
                    <a:pt x="1007" y="1241"/>
                  </a:lnTo>
                  <a:lnTo>
                    <a:pt x="1014" y="1226"/>
                  </a:lnTo>
                  <a:lnTo>
                    <a:pt x="1016" y="1224"/>
                  </a:lnTo>
                  <a:lnTo>
                    <a:pt x="1022" y="1202"/>
                  </a:lnTo>
                  <a:lnTo>
                    <a:pt x="1005" y="1196"/>
                  </a:lnTo>
                  <a:lnTo>
                    <a:pt x="1022" y="1204"/>
                  </a:lnTo>
                  <a:lnTo>
                    <a:pt x="1028" y="1188"/>
                  </a:lnTo>
                  <a:lnTo>
                    <a:pt x="1034" y="1173"/>
                  </a:lnTo>
                  <a:lnTo>
                    <a:pt x="1034" y="1171"/>
                  </a:lnTo>
                  <a:lnTo>
                    <a:pt x="1042" y="1149"/>
                  </a:lnTo>
                  <a:lnTo>
                    <a:pt x="1024" y="1143"/>
                  </a:lnTo>
                  <a:lnTo>
                    <a:pt x="1042" y="1151"/>
                  </a:lnTo>
                  <a:lnTo>
                    <a:pt x="1048" y="1136"/>
                  </a:lnTo>
                  <a:lnTo>
                    <a:pt x="1048" y="1134"/>
                  </a:lnTo>
                  <a:lnTo>
                    <a:pt x="1053" y="1114"/>
                  </a:lnTo>
                  <a:lnTo>
                    <a:pt x="1036" y="1108"/>
                  </a:lnTo>
                  <a:lnTo>
                    <a:pt x="1053" y="1116"/>
                  </a:lnTo>
                  <a:lnTo>
                    <a:pt x="1059" y="1100"/>
                  </a:lnTo>
                  <a:lnTo>
                    <a:pt x="1059" y="1098"/>
                  </a:lnTo>
                  <a:lnTo>
                    <a:pt x="1067" y="1077"/>
                  </a:lnTo>
                  <a:lnTo>
                    <a:pt x="1073" y="1057"/>
                  </a:lnTo>
                  <a:lnTo>
                    <a:pt x="1079" y="1036"/>
                  </a:lnTo>
                  <a:lnTo>
                    <a:pt x="1085" y="1014"/>
                  </a:lnTo>
                  <a:lnTo>
                    <a:pt x="1085" y="1008"/>
                  </a:lnTo>
                  <a:lnTo>
                    <a:pt x="1085" y="989"/>
                  </a:lnTo>
                  <a:lnTo>
                    <a:pt x="1067" y="989"/>
                  </a:lnTo>
                  <a:lnTo>
                    <a:pt x="1085" y="995"/>
                  </a:lnTo>
                  <a:lnTo>
                    <a:pt x="1091" y="973"/>
                  </a:lnTo>
                  <a:lnTo>
                    <a:pt x="1073" y="967"/>
                  </a:lnTo>
                  <a:lnTo>
                    <a:pt x="1091" y="975"/>
                  </a:lnTo>
                  <a:lnTo>
                    <a:pt x="1098" y="956"/>
                  </a:lnTo>
                  <a:lnTo>
                    <a:pt x="1098" y="954"/>
                  </a:lnTo>
                  <a:lnTo>
                    <a:pt x="1104" y="932"/>
                  </a:lnTo>
                  <a:lnTo>
                    <a:pt x="1104" y="930"/>
                  </a:lnTo>
                  <a:lnTo>
                    <a:pt x="1110" y="903"/>
                  </a:lnTo>
                  <a:lnTo>
                    <a:pt x="1093" y="899"/>
                  </a:lnTo>
                  <a:lnTo>
                    <a:pt x="1110" y="905"/>
                  </a:lnTo>
                  <a:lnTo>
                    <a:pt x="1116" y="885"/>
                  </a:lnTo>
                  <a:lnTo>
                    <a:pt x="1124" y="858"/>
                  </a:lnTo>
                  <a:lnTo>
                    <a:pt x="1130" y="838"/>
                  </a:lnTo>
                  <a:lnTo>
                    <a:pt x="1130" y="836"/>
                  </a:lnTo>
                  <a:lnTo>
                    <a:pt x="1136" y="809"/>
                  </a:lnTo>
                  <a:lnTo>
                    <a:pt x="1118" y="805"/>
                  </a:lnTo>
                  <a:lnTo>
                    <a:pt x="1136" y="811"/>
                  </a:lnTo>
                  <a:lnTo>
                    <a:pt x="1141" y="791"/>
                  </a:lnTo>
                  <a:lnTo>
                    <a:pt x="1149" y="766"/>
                  </a:lnTo>
                  <a:lnTo>
                    <a:pt x="1149" y="764"/>
                  </a:lnTo>
                  <a:lnTo>
                    <a:pt x="1155" y="737"/>
                  </a:lnTo>
                  <a:lnTo>
                    <a:pt x="1155" y="733"/>
                  </a:lnTo>
                  <a:lnTo>
                    <a:pt x="1155" y="713"/>
                  </a:lnTo>
                  <a:lnTo>
                    <a:pt x="1137" y="713"/>
                  </a:lnTo>
                  <a:lnTo>
                    <a:pt x="1155" y="717"/>
                  </a:lnTo>
                  <a:lnTo>
                    <a:pt x="1161" y="690"/>
                  </a:lnTo>
                  <a:lnTo>
                    <a:pt x="1167" y="664"/>
                  </a:lnTo>
                  <a:lnTo>
                    <a:pt x="1173" y="639"/>
                  </a:lnTo>
                  <a:lnTo>
                    <a:pt x="1155" y="635"/>
                  </a:lnTo>
                  <a:lnTo>
                    <a:pt x="1173" y="641"/>
                  </a:lnTo>
                  <a:lnTo>
                    <a:pt x="1180" y="615"/>
                  </a:lnTo>
                  <a:lnTo>
                    <a:pt x="1180" y="614"/>
                  </a:lnTo>
                  <a:lnTo>
                    <a:pt x="1186" y="586"/>
                  </a:lnTo>
                  <a:lnTo>
                    <a:pt x="1169" y="582"/>
                  </a:lnTo>
                  <a:lnTo>
                    <a:pt x="1186" y="588"/>
                  </a:lnTo>
                  <a:lnTo>
                    <a:pt x="1192" y="569"/>
                  </a:lnTo>
                  <a:lnTo>
                    <a:pt x="1192" y="567"/>
                  </a:lnTo>
                  <a:lnTo>
                    <a:pt x="1198" y="539"/>
                  </a:lnTo>
                  <a:lnTo>
                    <a:pt x="1180" y="535"/>
                  </a:lnTo>
                  <a:lnTo>
                    <a:pt x="1198" y="541"/>
                  </a:lnTo>
                  <a:lnTo>
                    <a:pt x="1206" y="516"/>
                  </a:lnTo>
                  <a:lnTo>
                    <a:pt x="1206" y="514"/>
                  </a:lnTo>
                  <a:lnTo>
                    <a:pt x="1212" y="488"/>
                  </a:lnTo>
                  <a:lnTo>
                    <a:pt x="1194" y="484"/>
                  </a:lnTo>
                  <a:lnTo>
                    <a:pt x="1212" y="490"/>
                  </a:lnTo>
                  <a:lnTo>
                    <a:pt x="1220" y="465"/>
                  </a:lnTo>
                  <a:lnTo>
                    <a:pt x="1225" y="443"/>
                  </a:lnTo>
                  <a:lnTo>
                    <a:pt x="1225" y="441"/>
                  </a:lnTo>
                  <a:lnTo>
                    <a:pt x="1231" y="416"/>
                  </a:lnTo>
                  <a:lnTo>
                    <a:pt x="1231" y="412"/>
                  </a:lnTo>
                  <a:lnTo>
                    <a:pt x="1231" y="385"/>
                  </a:lnTo>
                  <a:lnTo>
                    <a:pt x="1214" y="385"/>
                  </a:lnTo>
                  <a:lnTo>
                    <a:pt x="1231" y="391"/>
                  </a:lnTo>
                  <a:lnTo>
                    <a:pt x="1237" y="371"/>
                  </a:lnTo>
                  <a:lnTo>
                    <a:pt x="1245" y="346"/>
                  </a:lnTo>
                  <a:lnTo>
                    <a:pt x="1251" y="324"/>
                  </a:lnTo>
                  <a:lnTo>
                    <a:pt x="1251" y="322"/>
                  </a:lnTo>
                  <a:lnTo>
                    <a:pt x="1257" y="297"/>
                  </a:lnTo>
                  <a:lnTo>
                    <a:pt x="1239" y="293"/>
                  </a:lnTo>
                  <a:lnTo>
                    <a:pt x="1257" y="299"/>
                  </a:lnTo>
                  <a:lnTo>
                    <a:pt x="1263" y="277"/>
                  </a:lnTo>
                  <a:lnTo>
                    <a:pt x="1268" y="256"/>
                  </a:lnTo>
                  <a:lnTo>
                    <a:pt x="1251" y="250"/>
                  </a:lnTo>
                  <a:lnTo>
                    <a:pt x="1268" y="258"/>
                  </a:lnTo>
                  <a:lnTo>
                    <a:pt x="1276" y="238"/>
                  </a:lnTo>
                  <a:lnTo>
                    <a:pt x="1276" y="236"/>
                  </a:lnTo>
                  <a:lnTo>
                    <a:pt x="1282" y="215"/>
                  </a:lnTo>
                  <a:lnTo>
                    <a:pt x="1265" y="209"/>
                  </a:lnTo>
                  <a:lnTo>
                    <a:pt x="1282" y="217"/>
                  </a:lnTo>
                  <a:lnTo>
                    <a:pt x="1288" y="201"/>
                  </a:lnTo>
                  <a:lnTo>
                    <a:pt x="1288" y="199"/>
                  </a:lnTo>
                  <a:lnTo>
                    <a:pt x="1294" y="179"/>
                  </a:lnTo>
                  <a:lnTo>
                    <a:pt x="1276" y="174"/>
                  </a:lnTo>
                  <a:lnTo>
                    <a:pt x="1292" y="181"/>
                  </a:lnTo>
                  <a:lnTo>
                    <a:pt x="1300" y="166"/>
                  </a:lnTo>
                  <a:lnTo>
                    <a:pt x="1300" y="164"/>
                  </a:lnTo>
                  <a:lnTo>
                    <a:pt x="1302" y="158"/>
                  </a:lnTo>
                  <a:lnTo>
                    <a:pt x="1302" y="136"/>
                  </a:lnTo>
                  <a:lnTo>
                    <a:pt x="1284" y="136"/>
                  </a:lnTo>
                  <a:lnTo>
                    <a:pt x="1302" y="144"/>
                  </a:lnTo>
                  <a:lnTo>
                    <a:pt x="1308" y="129"/>
                  </a:lnTo>
                  <a:lnTo>
                    <a:pt x="1313" y="113"/>
                  </a:lnTo>
                  <a:lnTo>
                    <a:pt x="1296" y="105"/>
                  </a:lnTo>
                  <a:lnTo>
                    <a:pt x="1311" y="115"/>
                  </a:lnTo>
                  <a:lnTo>
                    <a:pt x="1317" y="105"/>
                  </a:lnTo>
                  <a:lnTo>
                    <a:pt x="1317" y="103"/>
                  </a:lnTo>
                  <a:lnTo>
                    <a:pt x="1325" y="88"/>
                  </a:lnTo>
                  <a:lnTo>
                    <a:pt x="1309" y="80"/>
                  </a:lnTo>
                  <a:lnTo>
                    <a:pt x="1325" y="89"/>
                  </a:lnTo>
                  <a:lnTo>
                    <a:pt x="1331" y="80"/>
                  </a:lnTo>
                  <a:lnTo>
                    <a:pt x="1331" y="78"/>
                  </a:lnTo>
                  <a:lnTo>
                    <a:pt x="1337" y="66"/>
                  </a:lnTo>
                  <a:lnTo>
                    <a:pt x="1321" y="58"/>
                  </a:lnTo>
                  <a:lnTo>
                    <a:pt x="1337" y="68"/>
                  </a:lnTo>
                  <a:lnTo>
                    <a:pt x="1343" y="58"/>
                  </a:lnTo>
                  <a:lnTo>
                    <a:pt x="1327" y="48"/>
                  </a:lnTo>
                  <a:lnTo>
                    <a:pt x="1341" y="62"/>
                  </a:lnTo>
                  <a:lnTo>
                    <a:pt x="1347" y="56"/>
                  </a:lnTo>
                  <a:lnTo>
                    <a:pt x="1347" y="54"/>
                  </a:lnTo>
                  <a:lnTo>
                    <a:pt x="1354" y="44"/>
                  </a:lnTo>
                  <a:lnTo>
                    <a:pt x="1341" y="33"/>
                  </a:lnTo>
                  <a:lnTo>
                    <a:pt x="1354" y="46"/>
                  </a:lnTo>
                  <a:lnTo>
                    <a:pt x="1360" y="41"/>
                  </a:lnTo>
                  <a:lnTo>
                    <a:pt x="1347" y="27"/>
                  </a:lnTo>
                  <a:lnTo>
                    <a:pt x="1356" y="43"/>
                  </a:lnTo>
                  <a:lnTo>
                    <a:pt x="1362" y="39"/>
                  </a:lnTo>
                  <a:lnTo>
                    <a:pt x="1366" y="37"/>
                  </a:lnTo>
                  <a:lnTo>
                    <a:pt x="1372" y="31"/>
                  </a:lnTo>
                  <a:lnTo>
                    <a:pt x="1358" y="17"/>
                  </a:lnTo>
                  <a:lnTo>
                    <a:pt x="1358" y="35"/>
                  </a:lnTo>
                  <a:lnTo>
                    <a:pt x="1364" y="33"/>
                  </a:lnTo>
                  <a:lnTo>
                    <a:pt x="1358" y="35"/>
                  </a:lnTo>
                  <a:lnTo>
                    <a:pt x="1366" y="35"/>
                  </a:lnTo>
                  <a:lnTo>
                    <a:pt x="1372" y="35"/>
                  </a:lnTo>
                  <a:lnTo>
                    <a:pt x="1378" y="35"/>
                  </a:lnTo>
                  <a:lnTo>
                    <a:pt x="1378" y="17"/>
                  </a:lnTo>
                  <a:lnTo>
                    <a:pt x="1366" y="29"/>
                  </a:lnTo>
                  <a:lnTo>
                    <a:pt x="1372" y="33"/>
                  </a:lnTo>
                  <a:lnTo>
                    <a:pt x="1366" y="31"/>
                  </a:lnTo>
                  <a:lnTo>
                    <a:pt x="1372" y="37"/>
                  </a:lnTo>
                  <a:lnTo>
                    <a:pt x="1372" y="35"/>
                  </a:lnTo>
                  <a:lnTo>
                    <a:pt x="1376" y="39"/>
                  </a:lnTo>
                  <a:lnTo>
                    <a:pt x="1384" y="43"/>
                  </a:lnTo>
                  <a:lnTo>
                    <a:pt x="1392" y="27"/>
                  </a:lnTo>
                  <a:lnTo>
                    <a:pt x="1380" y="41"/>
                  </a:lnTo>
                  <a:lnTo>
                    <a:pt x="1386" y="46"/>
                  </a:lnTo>
                  <a:lnTo>
                    <a:pt x="1392" y="52"/>
                  </a:lnTo>
                  <a:lnTo>
                    <a:pt x="1403" y="39"/>
                  </a:lnTo>
                  <a:lnTo>
                    <a:pt x="1390" y="48"/>
                  </a:lnTo>
                  <a:lnTo>
                    <a:pt x="1395" y="58"/>
                  </a:lnTo>
                  <a:lnTo>
                    <a:pt x="1397" y="60"/>
                  </a:lnTo>
                  <a:lnTo>
                    <a:pt x="1399" y="62"/>
                  </a:lnTo>
                  <a:lnTo>
                    <a:pt x="1407" y="68"/>
                  </a:lnTo>
                  <a:lnTo>
                    <a:pt x="1417" y="54"/>
                  </a:lnTo>
                  <a:lnTo>
                    <a:pt x="1403" y="64"/>
                  </a:lnTo>
                  <a:lnTo>
                    <a:pt x="1409" y="74"/>
                  </a:lnTo>
                  <a:lnTo>
                    <a:pt x="1415" y="84"/>
                  </a:lnTo>
                  <a:lnTo>
                    <a:pt x="1429" y="74"/>
                  </a:lnTo>
                  <a:lnTo>
                    <a:pt x="1411" y="74"/>
                  </a:lnTo>
                  <a:lnTo>
                    <a:pt x="1411" y="89"/>
                  </a:lnTo>
                  <a:lnTo>
                    <a:pt x="1413" y="95"/>
                  </a:lnTo>
                  <a:lnTo>
                    <a:pt x="1415" y="99"/>
                  </a:lnTo>
                  <a:lnTo>
                    <a:pt x="1421" y="109"/>
                  </a:lnTo>
                  <a:lnTo>
                    <a:pt x="1435" y="99"/>
                  </a:lnTo>
                  <a:lnTo>
                    <a:pt x="1419" y="107"/>
                  </a:lnTo>
                  <a:lnTo>
                    <a:pt x="1425" y="123"/>
                  </a:lnTo>
                  <a:lnTo>
                    <a:pt x="1433" y="138"/>
                  </a:lnTo>
                  <a:lnTo>
                    <a:pt x="1448" y="131"/>
                  </a:lnTo>
                  <a:lnTo>
                    <a:pt x="1433" y="138"/>
                  </a:lnTo>
                  <a:lnTo>
                    <a:pt x="1438" y="154"/>
                  </a:lnTo>
                  <a:lnTo>
                    <a:pt x="1454" y="146"/>
                  </a:lnTo>
                  <a:lnTo>
                    <a:pt x="1438" y="152"/>
                  </a:lnTo>
                  <a:lnTo>
                    <a:pt x="1444" y="174"/>
                  </a:lnTo>
                  <a:lnTo>
                    <a:pt x="1444" y="176"/>
                  </a:lnTo>
                  <a:lnTo>
                    <a:pt x="1450" y="191"/>
                  </a:lnTo>
                  <a:lnTo>
                    <a:pt x="1466" y="183"/>
                  </a:lnTo>
                  <a:lnTo>
                    <a:pt x="1450" y="189"/>
                  </a:lnTo>
                  <a:lnTo>
                    <a:pt x="1458" y="211"/>
                  </a:lnTo>
                  <a:lnTo>
                    <a:pt x="1474" y="205"/>
                  </a:lnTo>
                  <a:lnTo>
                    <a:pt x="1458" y="211"/>
                  </a:lnTo>
                  <a:lnTo>
                    <a:pt x="1464" y="230"/>
                  </a:lnTo>
                  <a:lnTo>
                    <a:pt x="1470" y="252"/>
                  </a:lnTo>
                  <a:lnTo>
                    <a:pt x="1476" y="271"/>
                  </a:lnTo>
                  <a:lnTo>
                    <a:pt x="1483" y="293"/>
                  </a:lnTo>
                  <a:lnTo>
                    <a:pt x="1499" y="287"/>
                  </a:lnTo>
                  <a:lnTo>
                    <a:pt x="1481" y="287"/>
                  </a:lnTo>
                  <a:lnTo>
                    <a:pt x="1481" y="308"/>
                  </a:lnTo>
                  <a:lnTo>
                    <a:pt x="1483" y="314"/>
                  </a:lnTo>
                  <a:lnTo>
                    <a:pt x="1489" y="334"/>
                  </a:lnTo>
                  <a:lnTo>
                    <a:pt x="1505" y="328"/>
                  </a:lnTo>
                  <a:lnTo>
                    <a:pt x="1489" y="332"/>
                  </a:lnTo>
                  <a:lnTo>
                    <a:pt x="1495" y="359"/>
                  </a:lnTo>
                  <a:lnTo>
                    <a:pt x="1501" y="385"/>
                  </a:lnTo>
                  <a:lnTo>
                    <a:pt x="1501" y="387"/>
                  </a:lnTo>
                  <a:lnTo>
                    <a:pt x="1507" y="406"/>
                  </a:lnTo>
                  <a:lnTo>
                    <a:pt x="1515" y="434"/>
                  </a:lnTo>
                  <a:lnTo>
                    <a:pt x="1530" y="428"/>
                  </a:lnTo>
                  <a:lnTo>
                    <a:pt x="1515" y="432"/>
                  </a:lnTo>
                  <a:lnTo>
                    <a:pt x="1521" y="457"/>
                  </a:lnTo>
                  <a:lnTo>
                    <a:pt x="1521" y="459"/>
                  </a:lnTo>
                  <a:lnTo>
                    <a:pt x="1526" y="481"/>
                  </a:lnTo>
                  <a:lnTo>
                    <a:pt x="1542" y="475"/>
                  </a:lnTo>
                  <a:lnTo>
                    <a:pt x="1526" y="479"/>
                  </a:lnTo>
                  <a:lnTo>
                    <a:pt x="1532" y="504"/>
                  </a:lnTo>
                  <a:lnTo>
                    <a:pt x="1532" y="506"/>
                  </a:lnTo>
                  <a:lnTo>
                    <a:pt x="1540" y="531"/>
                  </a:lnTo>
                  <a:lnTo>
                    <a:pt x="1556" y="526"/>
                  </a:lnTo>
                  <a:lnTo>
                    <a:pt x="1540" y="529"/>
                  </a:lnTo>
                  <a:lnTo>
                    <a:pt x="1546" y="555"/>
                  </a:lnTo>
                  <a:lnTo>
                    <a:pt x="1552" y="582"/>
                  </a:lnTo>
                  <a:lnTo>
                    <a:pt x="1552" y="584"/>
                  </a:lnTo>
                  <a:lnTo>
                    <a:pt x="1558" y="604"/>
                  </a:lnTo>
                  <a:lnTo>
                    <a:pt x="1573" y="598"/>
                  </a:lnTo>
                  <a:lnTo>
                    <a:pt x="1556" y="598"/>
                  </a:lnTo>
                  <a:lnTo>
                    <a:pt x="1556" y="625"/>
                  </a:lnTo>
                  <a:lnTo>
                    <a:pt x="1558" y="631"/>
                  </a:lnTo>
                  <a:lnTo>
                    <a:pt x="1566" y="657"/>
                  </a:lnTo>
                  <a:lnTo>
                    <a:pt x="1581" y="651"/>
                  </a:lnTo>
                  <a:lnTo>
                    <a:pt x="1566" y="655"/>
                  </a:lnTo>
                  <a:lnTo>
                    <a:pt x="1571" y="680"/>
                  </a:lnTo>
                  <a:lnTo>
                    <a:pt x="1577" y="705"/>
                  </a:lnTo>
                  <a:lnTo>
                    <a:pt x="1583" y="733"/>
                  </a:lnTo>
                  <a:lnTo>
                    <a:pt x="1583" y="735"/>
                  </a:lnTo>
                  <a:lnTo>
                    <a:pt x="1589" y="754"/>
                  </a:lnTo>
                  <a:lnTo>
                    <a:pt x="1597" y="782"/>
                  </a:lnTo>
                  <a:lnTo>
                    <a:pt x="1612" y="776"/>
                  </a:lnTo>
                  <a:lnTo>
                    <a:pt x="1597" y="780"/>
                  </a:lnTo>
                  <a:lnTo>
                    <a:pt x="1603" y="805"/>
                  </a:lnTo>
                  <a:lnTo>
                    <a:pt x="1603" y="807"/>
                  </a:lnTo>
                  <a:lnTo>
                    <a:pt x="1609" y="827"/>
                  </a:lnTo>
                  <a:lnTo>
                    <a:pt x="1624" y="821"/>
                  </a:lnTo>
                  <a:lnTo>
                    <a:pt x="1609" y="825"/>
                  </a:lnTo>
                  <a:lnTo>
                    <a:pt x="1614" y="852"/>
                  </a:lnTo>
                  <a:lnTo>
                    <a:pt x="1614" y="856"/>
                  </a:lnTo>
                  <a:lnTo>
                    <a:pt x="1622" y="876"/>
                  </a:lnTo>
                  <a:lnTo>
                    <a:pt x="1638" y="868"/>
                  </a:lnTo>
                  <a:lnTo>
                    <a:pt x="1622" y="872"/>
                  </a:lnTo>
                  <a:lnTo>
                    <a:pt x="1628" y="899"/>
                  </a:lnTo>
                  <a:lnTo>
                    <a:pt x="1644" y="895"/>
                  </a:lnTo>
                  <a:lnTo>
                    <a:pt x="1626" y="895"/>
                  </a:lnTo>
                  <a:lnTo>
                    <a:pt x="1626" y="915"/>
                  </a:lnTo>
                  <a:lnTo>
                    <a:pt x="1628" y="920"/>
                  </a:lnTo>
                  <a:lnTo>
                    <a:pt x="1634" y="942"/>
                  </a:lnTo>
                  <a:lnTo>
                    <a:pt x="1650" y="936"/>
                  </a:lnTo>
                  <a:lnTo>
                    <a:pt x="1634" y="940"/>
                  </a:lnTo>
                  <a:lnTo>
                    <a:pt x="1640" y="967"/>
                  </a:lnTo>
                  <a:lnTo>
                    <a:pt x="1640" y="971"/>
                  </a:lnTo>
                  <a:lnTo>
                    <a:pt x="1648" y="991"/>
                  </a:lnTo>
                  <a:lnTo>
                    <a:pt x="1663" y="983"/>
                  </a:lnTo>
                  <a:lnTo>
                    <a:pt x="1648" y="989"/>
                  </a:lnTo>
                  <a:lnTo>
                    <a:pt x="1653" y="1010"/>
                  </a:lnTo>
                  <a:lnTo>
                    <a:pt x="1659" y="1030"/>
                  </a:lnTo>
                  <a:lnTo>
                    <a:pt x="1665" y="1052"/>
                  </a:lnTo>
                  <a:lnTo>
                    <a:pt x="1671" y="1073"/>
                  </a:lnTo>
                  <a:lnTo>
                    <a:pt x="1671" y="1075"/>
                  </a:lnTo>
                  <a:lnTo>
                    <a:pt x="1679" y="1091"/>
                  </a:lnTo>
                  <a:lnTo>
                    <a:pt x="1695" y="1083"/>
                  </a:lnTo>
                  <a:lnTo>
                    <a:pt x="1679" y="1089"/>
                  </a:lnTo>
                  <a:lnTo>
                    <a:pt x="1685" y="1108"/>
                  </a:lnTo>
                  <a:lnTo>
                    <a:pt x="1691" y="1130"/>
                  </a:lnTo>
                  <a:lnTo>
                    <a:pt x="1691" y="1132"/>
                  </a:lnTo>
                  <a:lnTo>
                    <a:pt x="1696" y="1147"/>
                  </a:lnTo>
                  <a:lnTo>
                    <a:pt x="1704" y="1167"/>
                  </a:lnTo>
                  <a:lnTo>
                    <a:pt x="1720" y="1159"/>
                  </a:lnTo>
                  <a:lnTo>
                    <a:pt x="1702" y="1159"/>
                  </a:lnTo>
                  <a:lnTo>
                    <a:pt x="1702" y="1175"/>
                  </a:lnTo>
                  <a:lnTo>
                    <a:pt x="1704" y="1183"/>
                  </a:lnTo>
                  <a:lnTo>
                    <a:pt x="1710" y="1198"/>
                  </a:lnTo>
                  <a:lnTo>
                    <a:pt x="1716" y="1214"/>
                  </a:lnTo>
                  <a:lnTo>
                    <a:pt x="1732" y="1206"/>
                  </a:lnTo>
                  <a:lnTo>
                    <a:pt x="1716" y="1212"/>
                  </a:lnTo>
                  <a:lnTo>
                    <a:pt x="1722" y="1233"/>
                  </a:lnTo>
                  <a:lnTo>
                    <a:pt x="1722" y="1235"/>
                  </a:lnTo>
                  <a:lnTo>
                    <a:pt x="1730" y="1251"/>
                  </a:lnTo>
                  <a:lnTo>
                    <a:pt x="1745" y="1243"/>
                  </a:lnTo>
                  <a:lnTo>
                    <a:pt x="1730" y="1251"/>
                  </a:lnTo>
                  <a:lnTo>
                    <a:pt x="1736" y="1267"/>
                  </a:lnTo>
                  <a:lnTo>
                    <a:pt x="1741" y="1282"/>
                  </a:lnTo>
                  <a:lnTo>
                    <a:pt x="1743" y="1284"/>
                  </a:lnTo>
                  <a:lnTo>
                    <a:pt x="1749" y="1294"/>
                  </a:lnTo>
                  <a:lnTo>
                    <a:pt x="1763" y="1284"/>
                  </a:lnTo>
                  <a:lnTo>
                    <a:pt x="1747" y="1292"/>
                  </a:lnTo>
                  <a:lnTo>
                    <a:pt x="1755" y="1308"/>
                  </a:lnTo>
                  <a:lnTo>
                    <a:pt x="1771" y="1300"/>
                  </a:lnTo>
                  <a:lnTo>
                    <a:pt x="1755" y="1308"/>
                  </a:lnTo>
                  <a:lnTo>
                    <a:pt x="1761" y="1323"/>
                  </a:lnTo>
                  <a:lnTo>
                    <a:pt x="1763" y="1325"/>
                  </a:lnTo>
                  <a:lnTo>
                    <a:pt x="1769" y="1335"/>
                  </a:lnTo>
                  <a:lnTo>
                    <a:pt x="1782" y="1325"/>
                  </a:lnTo>
                  <a:lnTo>
                    <a:pt x="1767" y="1333"/>
                  </a:lnTo>
                  <a:lnTo>
                    <a:pt x="1773" y="1349"/>
                  </a:lnTo>
                  <a:lnTo>
                    <a:pt x="1788" y="1341"/>
                  </a:lnTo>
                  <a:lnTo>
                    <a:pt x="1771" y="1341"/>
                  </a:lnTo>
                  <a:lnTo>
                    <a:pt x="1771" y="1353"/>
                  </a:lnTo>
                  <a:lnTo>
                    <a:pt x="1773" y="1360"/>
                  </a:lnTo>
                  <a:lnTo>
                    <a:pt x="1779" y="1376"/>
                  </a:lnTo>
                  <a:lnTo>
                    <a:pt x="1779" y="1374"/>
                  </a:lnTo>
                  <a:lnTo>
                    <a:pt x="1781" y="1380"/>
                  </a:lnTo>
                  <a:lnTo>
                    <a:pt x="1788" y="1390"/>
                  </a:lnTo>
                  <a:lnTo>
                    <a:pt x="1802" y="1378"/>
                  </a:lnTo>
                  <a:lnTo>
                    <a:pt x="1788" y="1388"/>
                  </a:lnTo>
                  <a:lnTo>
                    <a:pt x="1794" y="1398"/>
                  </a:lnTo>
                  <a:lnTo>
                    <a:pt x="1808" y="1388"/>
                  </a:lnTo>
                  <a:lnTo>
                    <a:pt x="1792" y="1396"/>
                  </a:lnTo>
                  <a:lnTo>
                    <a:pt x="1798" y="1411"/>
                  </a:lnTo>
                  <a:lnTo>
                    <a:pt x="1800" y="1413"/>
                  </a:lnTo>
                  <a:lnTo>
                    <a:pt x="1806" y="1423"/>
                  </a:lnTo>
                  <a:lnTo>
                    <a:pt x="1814" y="1435"/>
                  </a:lnTo>
                  <a:lnTo>
                    <a:pt x="1827" y="1425"/>
                  </a:lnTo>
                  <a:lnTo>
                    <a:pt x="1814" y="1435"/>
                  </a:lnTo>
                  <a:lnTo>
                    <a:pt x="1820" y="1445"/>
                  </a:lnTo>
                  <a:lnTo>
                    <a:pt x="1825" y="1454"/>
                  </a:lnTo>
                  <a:lnTo>
                    <a:pt x="1839" y="1445"/>
                  </a:lnTo>
                  <a:lnTo>
                    <a:pt x="1824" y="1452"/>
                  </a:lnTo>
                  <a:lnTo>
                    <a:pt x="1829" y="1464"/>
                  </a:lnTo>
                  <a:lnTo>
                    <a:pt x="1833" y="1468"/>
                  </a:lnTo>
                  <a:lnTo>
                    <a:pt x="1837" y="1472"/>
                  </a:lnTo>
                  <a:lnTo>
                    <a:pt x="1845" y="1476"/>
                  </a:lnTo>
                  <a:lnTo>
                    <a:pt x="1853" y="1460"/>
                  </a:lnTo>
                  <a:lnTo>
                    <a:pt x="1841" y="1472"/>
                  </a:lnTo>
                  <a:lnTo>
                    <a:pt x="1837" y="1468"/>
                  </a:lnTo>
                  <a:lnTo>
                    <a:pt x="1843" y="1480"/>
                  </a:lnTo>
                  <a:lnTo>
                    <a:pt x="1859" y="1472"/>
                  </a:lnTo>
                  <a:lnTo>
                    <a:pt x="1841" y="1472"/>
                  </a:lnTo>
                  <a:lnTo>
                    <a:pt x="1841" y="1482"/>
                  </a:lnTo>
                  <a:lnTo>
                    <a:pt x="1843" y="1488"/>
                  </a:lnTo>
                  <a:lnTo>
                    <a:pt x="1847" y="1495"/>
                  </a:lnTo>
                  <a:lnTo>
                    <a:pt x="1853" y="1501"/>
                  </a:lnTo>
                  <a:lnTo>
                    <a:pt x="1865" y="1488"/>
                  </a:lnTo>
                  <a:lnTo>
                    <a:pt x="1851" y="1497"/>
                  </a:lnTo>
                  <a:lnTo>
                    <a:pt x="1857" y="1507"/>
                  </a:lnTo>
                  <a:lnTo>
                    <a:pt x="1863" y="1517"/>
                  </a:lnTo>
                  <a:lnTo>
                    <a:pt x="1865" y="1519"/>
                  </a:lnTo>
                  <a:lnTo>
                    <a:pt x="1867" y="1521"/>
                  </a:lnTo>
                  <a:lnTo>
                    <a:pt x="1874" y="1527"/>
                  </a:lnTo>
                  <a:lnTo>
                    <a:pt x="1884" y="1513"/>
                  </a:lnTo>
                  <a:lnTo>
                    <a:pt x="1870" y="1523"/>
                  </a:lnTo>
                  <a:lnTo>
                    <a:pt x="1876" y="1533"/>
                  </a:lnTo>
                  <a:lnTo>
                    <a:pt x="1878" y="1536"/>
                  </a:lnTo>
                  <a:lnTo>
                    <a:pt x="1884" y="1542"/>
                  </a:lnTo>
                  <a:lnTo>
                    <a:pt x="1890" y="1548"/>
                  </a:lnTo>
                  <a:lnTo>
                    <a:pt x="1902" y="1534"/>
                  </a:lnTo>
                  <a:lnTo>
                    <a:pt x="1888" y="1546"/>
                  </a:lnTo>
                  <a:lnTo>
                    <a:pt x="1896" y="1556"/>
                  </a:lnTo>
                  <a:lnTo>
                    <a:pt x="1898" y="1558"/>
                  </a:lnTo>
                  <a:lnTo>
                    <a:pt x="1904" y="1564"/>
                  </a:lnTo>
                  <a:lnTo>
                    <a:pt x="1904" y="1562"/>
                  </a:lnTo>
                  <a:lnTo>
                    <a:pt x="1906" y="1566"/>
                  </a:lnTo>
                  <a:lnTo>
                    <a:pt x="1911" y="1570"/>
                  </a:lnTo>
                  <a:lnTo>
                    <a:pt x="1921" y="1554"/>
                  </a:lnTo>
                  <a:lnTo>
                    <a:pt x="1910" y="1568"/>
                  </a:lnTo>
                  <a:lnTo>
                    <a:pt x="1915" y="1574"/>
                  </a:lnTo>
                  <a:lnTo>
                    <a:pt x="1927" y="1560"/>
                  </a:lnTo>
                  <a:lnTo>
                    <a:pt x="1913" y="1572"/>
                  </a:lnTo>
                  <a:lnTo>
                    <a:pt x="1921" y="1581"/>
                  </a:lnTo>
                  <a:lnTo>
                    <a:pt x="1935" y="1570"/>
                  </a:lnTo>
                  <a:lnTo>
                    <a:pt x="1917" y="1570"/>
                  </a:lnTo>
                  <a:lnTo>
                    <a:pt x="1919" y="1576"/>
                  </a:lnTo>
                  <a:lnTo>
                    <a:pt x="1917" y="1570"/>
                  </a:lnTo>
                  <a:lnTo>
                    <a:pt x="1917" y="1576"/>
                  </a:lnTo>
                  <a:lnTo>
                    <a:pt x="1919" y="1581"/>
                  </a:lnTo>
                  <a:lnTo>
                    <a:pt x="1923" y="1587"/>
                  </a:lnTo>
                  <a:lnTo>
                    <a:pt x="1925" y="1591"/>
                  </a:lnTo>
                  <a:lnTo>
                    <a:pt x="1931" y="1595"/>
                  </a:lnTo>
                  <a:lnTo>
                    <a:pt x="1941" y="1579"/>
                  </a:lnTo>
                  <a:lnTo>
                    <a:pt x="1929" y="1593"/>
                  </a:lnTo>
                  <a:lnTo>
                    <a:pt x="1935" y="1599"/>
                  </a:lnTo>
                  <a:lnTo>
                    <a:pt x="1941" y="1605"/>
                  </a:lnTo>
                  <a:lnTo>
                    <a:pt x="1941" y="1603"/>
                  </a:lnTo>
                  <a:lnTo>
                    <a:pt x="1943" y="1607"/>
                  </a:lnTo>
                  <a:lnTo>
                    <a:pt x="1949" y="1611"/>
                  </a:lnTo>
                  <a:lnTo>
                    <a:pt x="1958" y="1595"/>
                  </a:lnTo>
                  <a:lnTo>
                    <a:pt x="1949" y="1609"/>
                  </a:lnTo>
                  <a:lnTo>
                    <a:pt x="1956" y="1615"/>
                  </a:lnTo>
                  <a:lnTo>
                    <a:pt x="1966" y="1601"/>
                  </a:lnTo>
                  <a:lnTo>
                    <a:pt x="1954" y="1615"/>
                  </a:lnTo>
                  <a:lnTo>
                    <a:pt x="1960" y="1621"/>
                  </a:lnTo>
                  <a:lnTo>
                    <a:pt x="1960" y="1619"/>
                  </a:lnTo>
                  <a:lnTo>
                    <a:pt x="1962" y="1622"/>
                  </a:lnTo>
                  <a:lnTo>
                    <a:pt x="1968" y="1626"/>
                  </a:lnTo>
                  <a:lnTo>
                    <a:pt x="1978" y="1611"/>
                  </a:lnTo>
                  <a:lnTo>
                    <a:pt x="1966" y="1624"/>
                  </a:lnTo>
                  <a:lnTo>
                    <a:pt x="1972" y="1630"/>
                  </a:lnTo>
                  <a:lnTo>
                    <a:pt x="1972" y="1628"/>
                  </a:lnTo>
                  <a:lnTo>
                    <a:pt x="1978" y="1632"/>
                  </a:lnTo>
                  <a:lnTo>
                    <a:pt x="1984" y="1634"/>
                  </a:lnTo>
                  <a:lnTo>
                    <a:pt x="1992" y="1634"/>
                  </a:lnTo>
                  <a:lnTo>
                    <a:pt x="1992" y="1617"/>
                  </a:lnTo>
                  <a:lnTo>
                    <a:pt x="1980" y="1628"/>
                  </a:lnTo>
                  <a:lnTo>
                    <a:pt x="1986" y="1632"/>
                  </a:lnTo>
                  <a:lnTo>
                    <a:pt x="1980" y="1630"/>
                  </a:lnTo>
                  <a:lnTo>
                    <a:pt x="1986" y="1636"/>
                  </a:lnTo>
                  <a:lnTo>
                    <a:pt x="1986" y="1634"/>
                  </a:lnTo>
                  <a:lnTo>
                    <a:pt x="1988" y="1638"/>
                  </a:lnTo>
                  <a:lnTo>
                    <a:pt x="1994" y="1642"/>
                  </a:lnTo>
                  <a:lnTo>
                    <a:pt x="2003" y="1626"/>
                  </a:lnTo>
                  <a:lnTo>
                    <a:pt x="1986" y="1626"/>
                  </a:lnTo>
                  <a:lnTo>
                    <a:pt x="1988" y="1632"/>
                  </a:lnTo>
                  <a:lnTo>
                    <a:pt x="1992" y="1638"/>
                  </a:lnTo>
                  <a:lnTo>
                    <a:pt x="1986" y="1626"/>
                  </a:lnTo>
                  <a:lnTo>
                    <a:pt x="1986" y="1632"/>
                  </a:lnTo>
                  <a:lnTo>
                    <a:pt x="1988" y="1638"/>
                  </a:lnTo>
                  <a:lnTo>
                    <a:pt x="1992" y="1646"/>
                  </a:lnTo>
                  <a:lnTo>
                    <a:pt x="1997" y="1652"/>
                  </a:lnTo>
                  <a:lnTo>
                    <a:pt x="1997" y="1650"/>
                  </a:lnTo>
                  <a:lnTo>
                    <a:pt x="2003" y="1654"/>
                  </a:lnTo>
                  <a:lnTo>
                    <a:pt x="2009" y="1656"/>
                  </a:lnTo>
                  <a:lnTo>
                    <a:pt x="2017" y="1656"/>
                  </a:lnTo>
                  <a:lnTo>
                    <a:pt x="2017" y="1638"/>
                  </a:lnTo>
                  <a:lnTo>
                    <a:pt x="2007" y="1654"/>
                  </a:lnTo>
                  <a:lnTo>
                    <a:pt x="2013" y="1658"/>
                  </a:lnTo>
                  <a:lnTo>
                    <a:pt x="2023" y="1642"/>
                  </a:lnTo>
                  <a:lnTo>
                    <a:pt x="2011" y="1656"/>
                  </a:lnTo>
                  <a:lnTo>
                    <a:pt x="2017" y="1662"/>
                  </a:lnTo>
                  <a:lnTo>
                    <a:pt x="2017" y="1660"/>
                  </a:lnTo>
                  <a:lnTo>
                    <a:pt x="2023" y="1664"/>
                  </a:lnTo>
                  <a:lnTo>
                    <a:pt x="2029" y="1665"/>
                  </a:lnTo>
                  <a:lnTo>
                    <a:pt x="2035" y="1665"/>
                  </a:lnTo>
                  <a:lnTo>
                    <a:pt x="2035" y="1648"/>
                  </a:lnTo>
                  <a:lnTo>
                    <a:pt x="2023" y="1660"/>
                  </a:lnTo>
                  <a:lnTo>
                    <a:pt x="2029" y="1664"/>
                  </a:lnTo>
                  <a:lnTo>
                    <a:pt x="2023" y="1662"/>
                  </a:lnTo>
                  <a:lnTo>
                    <a:pt x="2029" y="1667"/>
                  </a:lnTo>
                  <a:lnTo>
                    <a:pt x="2029" y="1665"/>
                  </a:lnTo>
                  <a:lnTo>
                    <a:pt x="2033" y="1669"/>
                  </a:lnTo>
                  <a:lnTo>
                    <a:pt x="2040" y="1673"/>
                  </a:lnTo>
                  <a:lnTo>
                    <a:pt x="2042" y="1673"/>
                  </a:lnTo>
                  <a:lnTo>
                    <a:pt x="2048" y="1675"/>
                  </a:lnTo>
                  <a:lnTo>
                    <a:pt x="2054" y="1675"/>
                  </a:lnTo>
                  <a:lnTo>
                    <a:pt x="2054" y="1658"/>
                  </a:lnTo>
                  <a:lnTo>
                    <a:pt x="2042" y="1669"/>
                  </a:lnTo>
                  <a:lnTo>
                    <a:pt x="2048" y="1673"/>
                  </a:lnTo>
                  <a:lnTo>
                    <a:pt x="2042" y="1671"/>
                  </a:lnTo>
                  <a:lnTo>
                    <a:pt x="2048" y="1677"/>
                  </a:lnTo>
                  <a:lnTo>
                    <a:pt x="2048" y="1675"/>
                  </a:lnTo>
                  <a:lnTo>
                    <a:pt x="2054" y="1679"/>
                  </a:lnTo>
                  <a:lnTo>
                    <a:pt x="2060" y="1681"/>
                  </a:lnTo>
                  <a:lnTo>
                    <a:pt x="2066" y="1681"/>
                  </a:lnTo>
                  <a:lnTo>
                    <a:pt x="2066" y="1664"/>
                  </a:lnTo>
                  <a:lnTo>
                    <a:pt x="2060" y="1679"/>
                  </a:lnTo>
                  <a:lnTo>
                    <a:pt x="2056" y="1677"/>
                  </a:lnTo>
                  <a:lnTo>
                    <a:pt x="2064" y="1683"/>
                  </a:lnTo>
                  <a:lnTo>
                    <a:pt x="2064" y="1685"/>
                  </a:lnTo>
                  <a:lnTo>
                    <a:pt x="2070" y="1689"/>
                  </a:lnTo>
                  <a:lnTo>
                    <a:pt x="2074" y="1689"/>
                  </a:lnTo>
                  <a:lnTo>
                    <a:pt x="2080" y="1691"/>
                  </a:lnTo>
                  <a:lnTo>
                    <a:pt x="2085" y="1691"/>
                  </a:lnTo>
                  <a:lnTo>
                    <a:pt x="2085" y="1673"/>
                  </a:lnTo>
                  <a:lnTo>
                    <a:pt x="2074" y="1685"/>
                  </a:lnTo>
                  <a:lnTo>
                    <a:pt x="2080" y="1689"/>
                  </a:lnTo>
                  <a:lnTo>
                    <a:pt x="2074" y="1687"/>
                  </a:lnTo>
                  <a:lnTo>
                    <a:pt x="2080" y="1693"/>
                  </a:lnTo>
                  <a:lnTo>
                    <a:pt x="2080" y="1691"/>
                  </a:lnTo>
                  <a:lnTo>
                    <a:pt x="2085" y="1695"/>
                  </a:lnTo>
                  <a:lnTo>
                    <a:pt x="2091" y="1697"/>
                  </a:lnTo>
                  <a:lnTo>
                    <a:pt x="2099" y="1697"/>
                  </a:lnTo>
                  <a:lnTo>
                    <a:pt x="2099" y="1679"/>
                  </a:lnTo>
                  <a:lnTo>
                    <a:pt x="2087" y="1691"/>
                  </a:lnTo>
                  <a:lnTo>
                    <a:pt x="2093" y="1695"/>
                  </a:lnTo>
                  <a:lnTo>
                    <a:pt x="2087" y="1693"/>
                  </a:lnTo>
                  <a:lnTo>
                    <a:pt x="2093" y="1699"/>
                  </a:lnTo>
                  <a:lnTo>
                    <a:pt x="2093" y="1697"/>
                  </a:lnTo>
                  <a:lnTo>
                    <a:pt x="2099" y="1701"/>
                  </a:lnTo>
                  <a:lnTo>
                    <a:pt x="2105" y="1703"/>
                  </a:lnTo>
                  <a:lnTo>
                    <a:pt x="2111" y="1703"/>
                  </a:lnTo>
                  <a:lnTo>
                    <a:pt x="2111" y="1685"/>
                  </a:lnTo>
                  <a:lnTo>
                    <a:pt x="2101" y="1701"/>
                  </a:lnTo>
                  <a:lnTo>
                    <a:pt x="2107" y="1705"/>
                  </a:lnTo>
                  <a:lnTo>
                    <a:pt x="2111" y="1705"/>
                  </a:lnTo>
                  <a:lnTo>
                    <a:pt x="2117" y="1707"/>
                  </a:lnTo>
                  <a:lnTo>
                    <a:pt x="2123" y="1707"/>
                  </a:lnTo>
                  <a:lnTo>
                    <a:pt x="2130" y="1707"/>
                  </a:lnTo>
                  <a:lnTo>
                    <a:pt x="2130" y="1689"/>
                  </a:lnTo>
                  <a:lnTo>
                    <a:pt x="2119" y="1701"/>
                  </a:lnTo>
                  <a:lnTo>
                    <a:pt x="2125" y="1705"/>
                  </a:lnTo>
                  <a:lnTo>
                    <a:pt x="2119" y="1703"/>
                  </a:lnTo>
                  <a:lnTo>
                    <a:pt x="2125" y="1709"/>
                  </a:lnTo>
                  <a:lnTo>
                    <a:pt x="2125" y="1707"/>
                  </a:lnTo>
                  <a:lnTo>
                    <a:pt x="2130" y="1710"/>
                  </a:lnTo>
                  <a:lnTo>
                    <a:pt x="2136" y="1712"/>
                  </a:lnTo>
                  <a:lnTo>
                    <a:pt x="2142" y="1712"/>
                  </a:lnTo>
                  <a:lnTo>
                    <a:pt x="2142" y="1695"/>
                  </a:lnTo>
                  <a:lnTo>
                    <a:pt x="2132" y="1710"/>
                  </a:lnTo>
                  <a:lnTo>
                    <a:pt x="2138" y="1714"/>
                  </a:lnTo>
                  <a:lnTo>
                    <a:pt x="2142" y="1714"/>
                  </a:lnTo>
                  <a:lnTo>
                    <a:pt x="2148" y="1716"/>
                  </a:lnTo>
                  <a:lnTo>
                    <a:pt x="2156" y="1716"/>
                  </a:lnTo>
                  <a:lnTo>
                    <a:pt x="2162" y="1716"/>
                  </a:lnTo>
                  <a:lnTo>
                    <a:pt x="2162" y="1699"/>
                  </a:lnTo>
                  <a:lnTo>
                    <a:pt x="2150" y="1710"/>
                  </a:lnTo>
                  <a:lnTo>
                    <a:pt x="2156" y="1714"/>
                  </a:lnTo>
                  <a:lnTo>
                    <a:pt x="2150" y="1712"/>
                  </a:lnTo>
                  <a:lnTo>
                    <a:pt x="2156" y="1718"/>
                  </a:lnTo>
                  <a:lnTo>
                    <a:pt x="2156" y="1716"/>
                  </a:lnTo>
                  <a:lnTo>
                    <a:pt x="2162" y="1720"/>
                  </a:lnTo>
                  <a:lnTo>
                    <a:pt x="2168" y="1722"/>
                  </a:lnTo>
                  <a:lnTo>
                    <a:pt x="2173" y="1722"/>
                  </a:lnTo>
                  <a:lnTo>
                    <a:pt x="2181" y="1722"/>
                  </a:lnTo>
                  <a:lnTo>
                    <a:pt x="2181" y="1705"/>
                  </a:lnTo>
                  <a:lnTo>
                    <a:pt x="2169" y="1716"/>
                  </a:lnTo>
                  <a:lnTo>
                    <a:pt x="2175" y="1720"/>
                  </a:lnTo>
                  <a:lnTo>
                    <a:pt x="2169" y="1718"/>
                  </a:lnTo>
                  <a:lnTo>
                    <a:pt x="2175" y="1724"/>
                  </a:lnTo>
                  <a:lnTo>
                    <a:pt x="2175" y="1722"/>
                  </a:lnTo>
                  <a:lnTo>
                    <a:pt x="2181" y="1726"/>
                  </a:lnTo>
                  <a:lnTo>
                    <a:pt x="2187" y="1728"/>
                  </a:lnTo>
                  <a:lnTo>
                    <a:pt x="2193" y="1728"/>
                  </a:lnTo>
                  <a:lnTo>
                    <a:pt x="2199" y="1728"/>
                  </a:lnTo>
                  <a:lnTo>
                    <a:pt x="2199" y="1710"/>
                  </a:lnTo>
                  <a:lnTo>
                    <a:pt x="2191" y="1726"/>
                  </a:lnTo>
                  <a:lnTo>
                    <a:pt x="2199" y="1730"/>
                  </a:lnTo>
                  <a:lnTo>
                    <a:pt x="2201" y="1730"/>
                  </a:lnTo>
                  <a:lnTo>
                    <a:pt x="2207" y="1732"/>
                  </a:lnTo>
                  <a:lnTo>
                    <a:pt x="2212" y="1732"/>
                  </a:lnTo>
                  <a:lnTo>
                    <a:pt x="2218" y="1732"/>
                  </a:lnTo>
                  <a:lnTo>
                    <a:pt x="2218" y="1714"/>
                  </a:lnTo>
                  <a:lnTo>
                    <a:pt x="2207" y="1726"/>
                  </a:lnTo>
                  <a:lnTo>
                    <a:pt x="2212" y="1730"/>
                  </a:lnTo>
                  <a:lnTo>
                    <a:pt x="2207" y="1728"/>
                  </a:lnTo>
                  <a:lnTo>
                    <a:pt x="2212" y="1734"/>
                  </a:lnTo>
                  <a:lnTo>
                    <a:pt x="2212" y="1732"/>
                  </a:lnTo>
                  <a:lnTo>
                    <a:pt x="2218" y="1736"/>
                  </a:lnTo>
                  <a:lnTo>
                    <a:pt x="2224" y="1738"/>
                  </a:lnTo>
                  <a:lnTo>
                    <a:pt x="2230" y="1738"/>
                  </a:lnTo>
                  <a:lnTo>
                    <a:pt x="2238" y="1738"/>
                  </a:lnTo>
                  <a:lnTo>
                    <a:pt x="2244" y="1738"/>
                  </a:lnTo>
                  <a:lnTo>
                    <a:pt x="2250" y="1738"/>
                  </a:lnTo>
                  <a:lnTo>
                    <a:pt x="2250" y="1720"/>
                  </a:lnTo>
                  <a:lnTo>
                    <a:pt x="2238" y="1732"/>
                  </a:lnTo>
                  <a:lnTo>
                    <a:pt x="2244" y="1736"/>
                  </a:lnTo>
                  <a:lnTo>
                    <a:pt x="2238" y="1734"/>
                  </a:lnTo>
                  <a:lnTo>
                    <a:pt x="2244" y="1740"/>
                  </a:lnTo>
                  <a:lnTo>
                    <a:pt x="2244" y="1738"/>
                  </a:lnTo>
                  <a:lnTo>
                    <a:pt x="2250" y="1742"/>
                  </a:lnTo>
                  <a:lnTo>
                    <a:pt x="2255" y="1744"/>
                  </a:lnTo>
                  <a:lnTo>
                    <a:pt x="2263" y="1744"/>
                  </a:lnTo>
                  <a:lnTo>
                    <a:pt x="2269" y="1744"/>
                  </a:lnTo>
                  <a:lnTo>
                    <a:pt x="2275" y="1744"/>
                  </a:lnTo>
                  <a:lnTo>
                    <a:pt x="2281" y="1744"/>
                  </a:lnTo>
                  <a:lnTo>
                    <a:pt x="2281" y="1726"/>
                  </a:lnTo>
                  <a:lnTo>
                    <a:pt x="2273" y="1742"/>
                  </a:lnTo>
                  <a:lnTo>
                    <a:pt x="2281" y="1746"/>
                  </a:lnTo>
                  <a:lnTo>
                    <a:pt x="2283" y="1746"/>
                  </a:lnTo>
                  <a:lnTo>
                    <a:pt x="2289" y="1748"/>
                  </a:lnTo>
                  <a:lnTo>
                    <a:pt x="2295" y="1748"/>
                  </a:lnTo>
                  <a:lnTo>
                    <a:pt x="2300" y="1748"/>
                  </a:lnTo>
                  <a:lnTo>
                    <a:pt x="2306" y="1748"/>
                  </a:lnTo>
                  <a:lnTo>
                    <a:pt x="2306" y="1730"/>
                  </a:lnTo>
                  <a:lnTo>
                    <a:pt x="2295" y="1742"/>
                  </a:lnTo>
                  <a:lnTo>
                    <a:pt x="2300" y="1746"/>
                  </a:lnTo>
                  <a:lnTo>
                    <a:pt x="2295" y="1744"/>
                  </a:lnTo>
                  <a:lnTo>
                    <a:pt x="2300" y="1750"/>
                  </a:lnTo>
                  <a:lnTo>
                    <a:pt x="2300" y="1748"/>
                  </a:lnTo>
                  <a:lnTo>
                    <a:pt x="2306" y="1752"/>
                  </a:lnTo>
                  <a:lnTo>
                    <a:pt x="2312" y="1753"/>
                  </a:lnTo>
                  <a:lnTo>
                    <a:pt x="2320" y="1753"/>
                  </a:lnTo>
                  <a:lnTo>
                    <a:pt x="2326" y="1753"/>
                  </a:lnTo>
                  <a:lnTo>
                    <a:pt x="2332" y="1753"/>
                  </a:lnTo>
                  <a:lnTo>
                    <a:pt x="2338" y="1753"/>
                  </a:lnTo>
                  <a:lnTo>
                    <a:pt x="2345" y="1753"/>
                  </a:lnTo>
                  <a:lnTo>
                    <a:pt x="2351" y="1753"/>
                  </a:lnTo>
                  <a:lnTo>
                    <a:pt x="2351" y="1736"/>
                  </a:lnTo>
                  <a:lnTo>
                    <a:pt x="2340" y="1748"/>
                  </a:lnTo>
                  <a:lnTo>
                    <a:pt x="2345" y="1752"/>
                  </a:lnTo>
                  <a:lnTo>
                    <a:pt x="2340" y="1750"/>
                  </a:lnTo>
                  <a:lnTo>
                    <a:pt x="2345" y="1755"/>
                  </a:lnTo>
                  <a:lnTo>
                    <a:pt x="2345" y="1753"/>
                  </a:lnTo>
                  <a:lnTo>
                    <a:pt x="2351" y="1757"/>
                  </a:lnTo>
                  <a:lnTo>
                    <a:pt x="2357" y="1759"/>
                  </a:lnTo>
                  <a:lnTo>
                    <a:pt x="2363" y="1759"/>
                  </a:lnTo>
                  <a:lnTo>
                    <a:pt x="2371" y="1759"/>
                  </a:lnTo>
                  <a:lnTo>
                    <a:pt x="2377" y="1759"/>
                  </a:lnTo>
                  <a:lnTo>
                    <a:pt x="2383" y="1759"/>
                  </a:lnTo>
                  <a:lnTo>
                    <a:pt x="2388" y="1759"/>
                  </a:lnTo>
                  <a:lnTo>
                    <a:pt x="2394" y="1759"/>
                  </a:lnTo>
                  <a:lnTo>
                    <a:pt x="2394" y="1742"/>
                  </a:lnTo>
                  <a:lnTo>
                    <a:pt x="2386" y="1757"/>
                  </a:lnTo>
                  <a:lnTo>
                    <a:pt x="2394" y="1761"/>
                  </a:lnTo>
                  <a:lnTo>
                    <a:pt x="2396" y="1761"/>
                  </a:lnTo>
                  <a:lnTo>
                    <a:pt x="2402" y="1763"/>
                  </a:lnTo>
                  <a:lnTo>
                    <a:pt x="2408" y="1763"/>
                  </a:lnTo>
                  <a:lnTo>
                    <a:pt x="2414" y="1763"/>
                  </a:lnTo>
                  <a:lnTo>
                    <a:pt x="2420" y="1763"/>
                  </a:lnTo>
                  <a:lnTo>
                    <a:pt x="2427" y="1763"/>
                  </a:lnTo>
                  <a:lnTo>
                    <a:pt x="2433" y="1763"/>
                  </a:lnTo>
                  <a:lnTo>
                    <a:pt x="2439" y="1763"/>
                  </a:lnTo>
                  <a:lnTo>
                    <a:pt x="2445" y="1763"/>
                  </a:lnTo>
                  <a:lnTo>
                    <a:pt x="2445" y="1746"/>
                  </a:lnTo>
                  <a:lnTo>
                    <a:pt x="2439" y="1761"/>
                  </a:lnTo>
                  <a:lnTo>
                    <a:pt x="2435" y="1759"/>
                  </a:lnTo>
                  <a:lnTo>
                    <a:pt x="2443" y="1765"/>
                  </a:lnTo>
                  <a:lnTo>
                    <a:pt x="2447" y="1767"/>
                  </a:lnTo>
                  <a:lnTo>
                    <a:pt x="2453" y="1769"/>
                  </a:lnTo>
                  <a:lnTo>
                    <a:pt x="2459" y="1769"/>
                  </a:lnTo>
                  <a:lnTo>
                    <a:pt x="2465" y="1769"/>
                  </a:lnTo>
                  <a:lnTo>
                    <a:pt x="2470" y="1769"/>
                  </a:lnTo>
                  <a:lnTo>
                    <a:pt x="2476" y="1769"/>
                  </a:lnTo>
                  <a:lnTo>
                    <a:pt x="2484" y="1769"/>
                  </a:lnTo>
                  <a:lnTo>
                    <a:pt x="2490" y="1769"/>
                  </a:lnTo>
                  <a:lnTo>
                    <a:pt x="2496" y="1769"/>
                  </a:lnTo>
                  <a:lnTo>
                    <a:pt x="2502" y="1769"/>
                  </a:lnTo>
                  <a:lnTo>
                    <a:pt x="2510" y="1769"/>
                  </a:lnTo>
                  <a:lnTo>
                    <a:pt x="2510" y="1752"/>
                  </a:lnTo>
                  <a:lnTo>
                    <a:pt x="2498" y="1763"/>
                  </a:lnTo>
                  <a:lnTo>
                    <a:pt x="2504" y="1767"/>
                  </a:lnTo>
                  <a:lnTo>
                    <a:pt x="2498" y="1765"/>
                  </a:lnTo>
                  <a:lnTo>
                    <a:pt x="2504" y="1771"/>
                  </a:lnTo>
                  <a:lnTo>
                    <a:pt x="2504" y="1769"/>
                  </a:lnTo>
                  <a:lnTo>
                    <a:pt x="2510" y="1773"/>
                  </a:lnTo>
                  <a:lnTo>
                    <a:pt x="2515" y="1775"/>
                  </a:lnTo>
                  <a:lnTo>
                    <a:pt x="2521" y="1775"/>
                  </a:lnTo>
                  <a:lnTo>
                    <a:pt x="2527" y="1775"/>
                  </a:lnTo>
                  <a:lnTo>
                    <a:pt x="2535" y="1775"/>
                  </a:lnTo>
                  <a:lnTo>
                    <a:pt x="2541" y="1775"/>
                  </a:lnTo>
                  <a:lnTo>
                    <a:pt x="2547" y="1775"/>
                  </a:lnTo>
                  <a:lnTo>
                    <a:pt x="2553" y="1775"/>
                  </a:lnTo>
                  <a:lnTo>
                    <a:pt x="2560" y="1775"/>
                  </a:lnTo>
                  <a:lnTo>
                    <a:pt x="2566" y="1775"/>
                  </a:lnTo>
                  <a:lnTo>
                    <a:pt x="2572" y="1775"/>
                  </a:lnTo>
                  <a:lnTo>
                    <a:pt x="2578" y="1775"/>
                  </a:lnTo>
                  <a:lnTo>
                    <a:pt x="2584" y="1775"/>
                  </a:lnTo>
                  <a:lnTo>
                    <a:pt x="2592" y="1775"/>
                  </a:lnTo>
                  <a:lnTo>
                    <a:pt x="2592" y="1757"/>
                  </a:lnTo>
                  <a:lnTo>
                    <a:pt x="2582" y="1773"/>
                  </a:lnTo>
                  <a:lnTo>
                    <a:pt x="2588" y="1777"/>
                  </a:lnTo>
                  <a:lnTo>
                    <a:pt x="2592" y="1777"/>
                  </a:lnTo>
                  <a:lnTo>
                    <a:pt x="2598" y="1779"/>
                  </a:lnTo>
                  <a:lnTo>
                    <a:pt x="2603" y="1779"/>
                  </a:lnTo>
                  <a:lnTo>
                    <a:pt x="2609" y="1779"/>
                  </a:lnTo>
                  <a:lnTo>
                    <a:pt x="2617" y="1779"/>
                  </a:lnTo>
                  <a:lnTo>
                    <a:pt x="2623" y="1779"/>
                  </a:lnTo>
                  <a:lnTo>
                    <a:pt x="2629" y="1779"/>
                  </a:lnTo>
                  <a:lnTo>
                    <a:pt x="2635" y="1779"/>
                  </a:lnTo>
                  <a:lnTo>
                    <a:pt x="2642" y="1779"/>
                  </a:lnTo>
                  <a:lnTo>
                    <a:pt x="2648" y="1779"/>
                  </a:lnTo>
                  <a:lnTo>
                    <a:pt x="2654" y="1779"/>
                  </a:lnTo>
                  <a:lnTo>
                    <a:pt x="2660" y="1779"/>
                  </a:lnTo>
                  <a:lnTo>
                    <a:pt x="2666" y="1779"/>
                  </a:lnTo>
                  <a:lnTo>
                    <a:pt x="2674" y="1779"/>
                  </a:lnTo>
                  <a:lnTo>
                    <a:pt x="2680" y="1779"/>
                  </a:lnTo>
                  <a:lnTo>
                    <a:pt x="2685" y="1779"/>
                  </a:lnTo>
                  <a:lnTo>
                    <a:pt x="2685" y="1761"/>
                  </a:lnTo>
                  <a:lnTo>
                    <a:pt x="2674" y="1773"/>
                  </a:lnTo>
                  <a:lnTo>
                    <a:pt x="2680" y="1777"/>
                  </a:lnTo>
                  <a:lnTo>
                    <a:pt x="2674" y="1775"/>
                  </a:lnTo>
                  <a:lnTo>
                    <a:pt x="2680" y="1781"/>
                  </a:lnTo>
                  <a:lnTo>
                    <a:pt x="2680" y="1779"/>
                  </a:lnTo>
                  <a:lnTo>
                    <a:pt x="2685" y="1783"/>
                  </a:lnTo>
                  <a:lnTo>
                    <a:pt x="2691" y="1785"/>
                  </a:lnTo>
                  <a:lnTo>
                    <a:pt x="2699" y="1785"/>
                  </a:lnTo>
                  <a:lnTo>
                    <a:pt x="2705" y="1785"/>
                  </a:lnTo>
                  <a:lnTo>
                    <a:pt x="2711" y="1785"/>
                  </a:lnTo>
                  <a:lnTo>
                    <a:pt x="2717" y="1785"/>
                  </a:lnTo>
                  <a:lnTo>
                    <a:pt x="2725" y="1785"/>
                  </a:lnTo>
                  <a:lnTo>
                    <a:pt x="2730" y="1785"/>
                  </a:lnTo>
                  <a:lnTo>
                    <a:pt x="2736" y="1785"/>
                  </a:lnTo>
                  <a:lnTo>
                    <a:pt x="2736" y="1750"/>
                  </a:lnTo>
                  <a:lnTo>
                    <a:pt x="2730" y="1750"/>
                  </a:lnTo>
                  <a:lnTo>
                    <a:pt x="2725" y="1750"/>
                  </a:lnTo>
                  <a:lnTo>
                    <a:pt x="2717" y="1750"/>
                  </a:lnTo>
                  <a:lnTo>
                    <a:pt x="2711" y="1750"/>
                  </a:lnTo>
                  <a:lnTo>
                    <a:pt x="2705" y="1750"/>
                  </a:lnTo>
                  <a:lnTo>
                    <a:pt x="2699" y="1750"/>
                  </a:lnTo>
                  <a:lnTo>
                    <a:pt x="2691" y="1750"/>
                  </a:lnTo>
                  <a:lnTo>
                    <a:pt x="2703" y="1755"/>
                  </a:lnTo>
                  <a:lnTo>
                    <a:pt x="2697" y="1752"/>
                  </a:lnTo>
                  <a:lnTo>
                    <a:pt x="2691" y="1767"/>
                  </a:lnTo>
                  <a:lnTo>
                    <a:pt x="2705" y="1755"/>
                  </a:lnTo>
                  <a:lnTo>
                    <a:pt x="2699" y="1750"/>
                  </a:lnTo>
                  <a:lnTo>
                    <a:pt x="2697" y="1750"/>
                  </a:lnTo>
                  <a:lnTo>
                    <a:pt x="2691" y="1746"/>
                  </a:lnTo>
                  <a:lnTo>
                    <a:pt x="2685" y="1744"/>
                  </a:lnTo>
                  <a:lnTo>
                    <a:pt x="2680" y="1744"/>
                  </a:lnTo>
                  <a:lnTo>
                    <a:pt x="2674" y="1744"/>
                  </a:lnTo>
                  <a:lnTo>
                    <a:pt x="2666" y="1744"/>
                  </a:lnTo>
                  <a:lnTo>
                    <a:pt x="2660" y="1744"/>
                  </a:lnTo>
                  <a:lnTo>
                    <a:pt x="2654" y="1744"/>
                  </a:lnTo>
                  <a:lnTo>
                    <a:pt x="2648" y="1744"/>
                  </a:lnTo>
                  <a:lnTo>
                    <a:pt x="2642" y="1744"/>
                  </a:lnTo>
                  <a:lnTo>
                    <a:pt x="2635" y="1744"/>
                  </a:lnTo>
                  <a:lnTo>
                    <a:pt x="2629" y="1744"/>
                  </a:lnTo>
                  <a:lnTo>
                    <a:pt x="2623" y="1744"/>
                  </a:lnTo>
                  <a:lnTo>
                    <a:pt x="2617" y="1744"/>
                  </a:lnTo>
                  <a:lnTo>
                    <a:pt x="2609" y="1744"/>
                  </a:lnTo>
                  <a:lnTo>
                    <a:pt x="2603" y="1744"/>
                  </a:lnTo>
                  <a:lnTo>
                    <a:pt x="2598" y="1744"/>
                  </a:lnTo>
                  <a:lnTo>
                    <a:pt x="2598" y="1761"/>
                  </a:lnTo>
                  <a:lnTo>
                    <a:pt x="2607" y="1748"/>
                  </a:lnTo>
                  <a:lnTo>
                    <a:pt x="2601" y="1744"/>
                  </a:lnTo>
                  <a:lnTo>
                    <a:pt x="2598" y="1742"/>
                  </a:lnTo>
                  <a:lnTo>
                    <a:pt x="2592" y="1740"/>
                  </a:lnTo>
                  <a:lnTo>
                    <a:pt x="2584" y="1740"/>
                  </a:lnTo>
                  <a:lnTo>
                    <a:pt x="2578" y="1740"/>
                  </a:lnTo>
                  <a:lnTo>
                    <a:pt x="2572" y="1740"/>
                  </a:lnTo>
                  <a:lnTo>
                    <a:pt x="2566" y="1740"/>
                  </a:lnTo>
                  <a:lnTo>
                    <a:pt x="2560" y="1740"/>
                  </a:lnTo>
                  <a:lnTo>
                    <a:pt x="2553" y="1740"/>
                  </a:lnTo>
                  <a:lnTo>
                    <a:pt x="2547" y="1740"/>
                  </a:lnTo>
                  <a:lnTo>
                    <a:pt x="2541" y="1740"/>
                  </a:lnTo>
                  <a:lnTo>
                    <a:pt x="2535" y="1740"/>
                  </a:lnTo>
                  <a:lnTo>
                    <a:pt x="2527" y="1740"/>
                  </a:lnTo>
                  <a:lnTo>
                    <a:pt x="2521" y="1740"/>
                  </a:lnTo>
                  <a:lnTo>
                    <a:pt x="2515" y="1740"/>
                  </a:lnTo>
                  <a:lnTo>
                    <a:pt x="2527" y="1746"/>
                  </a:lnTo>
                  <a:lnTo>
                    <a:pt x="2521" y="1742"/>
                  </a:lnTo>
                  <a:lnTo>
                    <a:pt x="2515" y="1757"/>
                  </a:lnTo>
                  <a:lnTo>
                    <a:pt x="2529" y="1746"/>
                  </a:lnTo>
                  <a:lnTo>
                    <a:pt x="2523" y="1740"/>
                  </a:lnTo>
                  <a:lnTo>
                    <a:pt x="2521" y="1740"/>
                  </a:lnTo>
                  <a:lnTo>
                    <a:pt x="2515" y="1736"/>
                  </a:lnTo>
                  <a:lnTo>
                    <a:pt x="2510" y="1734"/>
                  </a:lnTo>
                  <a:lnTo>
                    <a:pt x="2502" y="1734"/>
                  </a:lnTo>
                  <a:lnTo>
                    <a:pt x="2496" y="1734"/>
                  </a:lnTo>
                  <a:lnTo>
                    <a:pt x="2490" y="1734"/>
                  </a:lnTo>
                  <a:lnTo>
                    <a:pt x="2484" y="1734"/>
                  </a:lnTo>
                  <a:lnTo>
                    <a:pt x="2476" y="1734"/>
                  </a:lnTo>
                  <a:lnTo>
                    <a:pt x="2470" y="1734"/>
                  </a:lnTo>
                  <a:lnTo>
                    <a:pt x="2465" y="1734"/>
                  </a:lnTo>
                  <a:lnTo>
                    <a:pt x="2459" y="1734"/>
                  </a:lnTo>
                  <a:lnTo>
                    <a:pt x="2453" y="1734"/>
                  </a:lnTo>
                  <a:lnTo>
                    <a:pt x="2459" y="1736"/>
                  </a:lnTo>
                  <a:lnTo>
                    <a:pt x="2453" y="1752"/>
                  </a:lnTo>
                  <a:lnTo>
                    <a:pt x="2465" y="1738"/>
                  </a:lnTo>
                  <a:lnTo>
                    <a:pt x="2457" y="1732"/>
                  </a:lnTo>
                  <a:lnTo>
                    <a:pt x="2451" y="1730"/>
                  </a:lnTo>
                  <a:lnTo>
                    <a:pt x="2445" y="1728"/>
                  </a:lnTo>
                  <a:lnTo>
                    <a:pt x="2439" y="1728"/>
                  </a:lnTo>
                  <a:lnTo>
                    <a:pt x="2433" y="1728"/>
                  </a:lnTo>
                  <a:lnTo>
                    <a:pt x="2427" y="1728"/>
                  </a:lnTo>
                  <a:lnTo>
                    <a:pt x="2420" y="1728"/>
                  </a:lnTo>
                  <a:lnTo>
                    <a:pt x="2414" y="1728"/>
                  </a:lnTo>
                  <a:lnTo>
                    <a:pt x="2408" y="1728"/>
                  </a:lnTo>
                  <a:lnTo>
                    <a:pt x="2402" y="1728"/>
                  </a:lnTo>
                  <a:lnTo>
                    <a:pt x="2402" y="1746"/>
                  </a:lnTo>
                  <a:lnTo>
                    <a:pt x="2410" y="1730"/>
                  </a:lnTo>
                  <a:lnTo>
                    <a:pt x="2402" y="1726"/>
                  </a:lnTo>
                  <a:lnTo>
                    <a:pt x="2400" y="1726"/>
                  </a:lnTo>
                  <a:lnTo>
                    <a:pt x="2394" y="1724"/>
                  </a:lnTo>
                  <a:lnTo>
                    <a:pt x="2388" y="1724"/>
                  </a:lnTo>
                  <a:lnTo>
                    <a:pt x="2383" y="1724"/>
                  </a:lnTo>
                  <a:lnTo>
                    <a:pt x="2377" y="1724"/>
                  </a:lnTo>
                  <a:lnTo>
                    <a:pt x="2371" y="1724"/>
                  </a:lnTo>
                  <a:lnTo>
                    <a:pt x="2363" y="1724"/>
                  </a:lnTo>
                  <a:lnTo>
                    <a:pt x="2357" y="1724"/>
                  </a:lnTo>
                  <a:lnTo>
                    <a:pt x="2369" y="1730"/>
                  </a:lnTo>
                  <a:lnTo>
                    <a:pt x="2363" y="1726"/>
                  </a:lnTo>
                  <a:lnTo>
                    <a:pt x="2357" y="1742"/>
                  </a:lnTo>
                  <a:lnTo>
                    <a:pt x="2371" y="1730"/>
                  </a:lnTo>
                  <a:lnTo>
                    <a:pt x="2365" y="1724"/>
                  </a:lnTo>
                  <a:lnTo>
                    <a:pt x="2363" y="1724"/>
                  </a:lnTo>
                  <a:lnTo>
                    <a:pt x="2357" y="1720"/>
                  </a:lnTo>
                  <a:lnTo>
                    <a:pt x="2351" y="1718"/>
                  </a:lnTo>
                  <a:lnTo>
                    <a:pt x="2345" y="1718"/>
                  </a:lnTo>
                  <a:lnTo>
                    <a:pt x="2338" y="1718"/>
                  </a:lnTo>
                  <a:lnTo>
                    <a:pt x="2332" y="1718"/>
                  </a:lnTo>
                  <a:lnTo>
                    <a:pt x="2326" y="1718"/>
                  </a:lnTo>
                  <a:lnTo>
                    <a:pt x="2320" y="1718"/>
                  </a:lnTo>
                  <a:lnTo>
                    <a:pt x="2312" y="1718"/>
                  </a:lnTo>
                  <a:lnTo>
                    <a:pt x="2324" y="1724"/>
                  </a:lnTo>
                  <a:lnTo>
                    <a:pt x="2318" y="1720"/>
                  </a:lnTo>
                  <a:lnTo>
                    <a:pt x="2312" y="1736"/>
                  </a:lnTo>
                  <a:lnTo>
                    <a:pt x="2326" y="1724"/>
                  </a:lnTo>
                  <a:lnTo>
                    <a:pt x="2320" y="1718"/>
                  </a:lnTo>
                  <a:lnTo>
                    <a:pt x="2318" y="1718"/>
                  </a:lnTo>
                  <a:lnTo>
                    <a:pt x="2312" y="1714"/>
                  </a:lnTo>
                  <a:lnTo>
                    <a:pt x="2306" y="1712"/>
                  </a:lnTo>
                  <a:lnTo>
                    <a:pt x="2300" y="1712"/>
                  </a:lnTo>
                  <a:lnTo>
                    <a:pt x="2295" y="1712"/>
                  </a:lnTo>
                  <a:lnTo>
                    <a:pt x="2289" y="1712"/>
                  </a:lnTo>
                  <a:lnTo>
                    <a:pt x="2289" y="1730"/>
                  </a:lnTo>
                  <a:lnTo>
                    <a:pt x="2297" y="1714"/>
                  </a:lnTo>
                  <a:lnTo>
                    <a:pt x="2289" y="1710"/>
                  </a:lnTo>
                  <a:lnTo>
                    <a:pt x="2287" y="1710"/>
                  </a:lnTo>
                  <a:lnTo>
                    <a:pt x="2281" y="1709"/>
                  </a:lnTo>
                  <a:lnTo>
                    <a:pt x="2275" y="1709"/>
                  </a:lnTo>
                  <a:lnTo>
                    <a:pt x="2269" y="1709"/>
                  </a:lnTo>
                  <a:lnTo>
                    <a:pt x="2263" y="1709"/>
                  </a:lnTo>
                  <a:lnTo>
                    <a:pt x="2255" y="1709"/>
                  </a:lnTo>
                  <a:lnTo>
                    <a:pt x="2267" y="1714"/>
                  </a:lnTo>
                  <a:lnTo>
                    <a:pt x="2261" y="1710"/>
                  </a:lnTo>
                  <a:lnTo>
                    <a:pt x="2255" y="1726"/>
                  </a:lnTo>
                  <a:lnTo>
                    <a:pt x="2269" y="1714"/>
                  </a:lnTo>
                  <a:lnTo>
                    <a:pt x="2263" y="1709"/>
                  </a:lnTo>
                  <a:lnTo>
                    <a:pt x="2261" y="1709"/>
                  </a:lnTo>
                  <a:lnTo>
                    <a:pt x="2255" y="1705"/>
                  </a:lnTo>
                  <a:lnTo>
                    <a:pt x="2250" y="1703"/>
                  </a:lnTo>
                  <a:lnTo>
                    <a:pt x="2244" y="1703"/>
                  </a:lnTo>
                  <a:lnTo>
                    <a:pt x="2238" y="1703"/>
                  </a:lnTo>
                  <a:lnTo>
                    <a:pt x="2230" y="1703"/>
                  </a:lnTo>
                  <a:lnTo>
                    <a:pt x="2224" y="1703"/>
                  </a:lnTo>
                  <a:lnTo>
                    <a:pt x="2236" y="1709"/>
                  </a:lnTo>
                  <a:lnTo>
                    <a:pt x="2230" y="1705"/>
                  </a:lnTo>
                  <a:lnTo>
                    <a:pt x="2224" y="1720"/>
                  </a:lnTo>
                  <a:lnTo>
                    <a:pt x="2238" y="1709"/>
                  </a:lnTo>
                  <a:lnTo>
                    <a:pt x="2232" y="1703"/>
                  </a:lnTo>
                  <a:lnTo>
                    <a:pt x="2230" y="1703"/>
                  </a:lnTo>
                  <a:lnTo>
                    <a:pt x="2224" y="1699"/>
                  </a:lnTo>
                  <a:lnTo>
                    <a:pt x="2218" y="1697"/>
                  </a:lnTo>
                  <a:lnTo>
                    <a:pt x="2212" y="1697"/>
                  </a:lnTo>
                  <a:lnTo>
                    <a:pt x="2207" y="1697"/>
                  </a:lnTo>
                  <a:lnTo>
                    <a:pt x="2207" y="1714"/>
                  </a:lnTo>
                  <a:lnTo>
                    <a:pt x="2214" y="1699"/>
                  </a:lnTo>
                  <a:lnTo>
                    <a:pt x="2207" y="1695"/>
                  </a:lnTo>
                  <a:lnTo>
                    <a:pt x="2205" y="1695"/>
                  </a:lnTo>
                  <a:lnTo>
                    <a:pt x="2199" y="1693"/>
                  </a:lnTo>
                  <a:lnTo>
                    <a:pt x="2193" y="1693"/>
                  </a:lnTo>
                  <a:lnTo>
                    <a:pt x="2187" y="1693"/>
                  </a:lnTo>
                  <a:lnTo>
                    <a:pt x="2199" y="1699"/>
                  </a:lnTo>
                  <a:lnTo>
                    <a:pt x="2193" y="1695"/>
                  </a:lnTo>
                  <a:lnTo>
                    <a:pt x="2187" y="1710"/>
                  </a:lnTo>
                  <a:lnTo>
                    <a:pt x="2201" y="1699"/>
                  </a:lnTo>
                  <a:lnTo>
                    <a:pt x="2195" y="1693"/>
                  </a:lnTo>
                  <a:lnTo>
                    <a:pt x="2193" y="1693"/>
                  </a:lnTo>
                  <a:lnTo>
                    <a:pt x="2187" y="1689"/>
                  </a:lnTo>
                  <a:lnTo>
                    <a:pt x="2181" y="1687"/>
                  </a:lnTo>
                  <a:lnTo>
                    <a:pt x="2173" y="1687"/>
                  </a:lnTo>
                  <a:lnTo>
                    <a:pt x="2168" y="1687"/>
                  </a:lnTo>
                  <a:lnTo>
                    <a:pt x="2179" y="1693"/>
                  </a:lnTo>
                  <a:lnTo>
                    <a:pt x="2173" y="1689"/>
                  </a:lnTo>
                  <a:lnTo>
                    <a:pt x="2168" y="1705"/>
                  </a:lnTo>
                  <a:lnTo>
                    <a:pt x="2181" y="1693"/>
                  </a:lnTo>
                  <a:lnTo>
                    <a:pt x="2175" y="1687"/>
                  </a:lnTo>
                  <a:lnTo>
                    <a:pt x="2173" y="1687"/>
                  </a:lnTo>
                  <a:lnTo>
                    <a:pt x="2168" y="1683"/>
                  </a:lnTo>
                  <a:lnTo>
                    <a:pt x="2162" y="1681"/>
                  </a:lnTo>
                  <a:lnTo>
                    <a:pt x="2156" y="1681"/>
                  </a:lnTo>
                  <a:lnTo>
                    <a:pt x="2148" y="1681"/>
                  </a:lnTo>
                  <a:lnTo>
                    <a:pt x="2148" y="1699"/>
                  </a:lnTo>
                  <a:lnTo>
                    <a:pt x="2158" y="1685"/>
                  </a:lnTo>
                  <a:lnTo>
                    <a:pt x="2152" y="1681"/>
                  </a:lnTo>
                  <a:lnTo>
                    <a:pt x="2148" y="1679"/>
                  </a:lnTo>
                  <a:lnTo>
                    <a:pt x="2142" y="1677"/>
                  </a:lnTo>
                  <a:lnTo>
                    <a:pt x="2136" y="1677"/>
                  </a:lnTo>
                  <a:lnTo>
                    <a:pt x="2148" y="1683"/>
                  </a:lnTo>
                  <a:lnTo>
                    <a:pt x="2142" y="1679"/>
                  </a:lnTo>
                  <a:lnTo>
                    <a:pt x="2136" y="1695"/>
                  </a:lnTo>
                  <a:lnTo>
                    <a:pt x="2150" y="1683"/>
                  </a:lnTo>
                  <a:lnTo>
                    <a:pt x="2144" y="1677"/>
                  </a:lnTo>
                  <a:lnTo>
                    <a:pt x="2142" y="1677"/>
                  </a:lnTo>
                  <a:lnTo>
                    <a:pt x="2136" y="1673"/>
                  </a:lnTo>
                  <a:lnTo>
                    <a:pt x="2130" y="1671"/>
                  </a:lnTo>
                  <a:lnTo>
                    <a:pt x="2123" y="1671"/>
                  </a:lnTo>
                  <a:lnTo>
                    <a:pt x="2117" y="1671"/>
                  </a:lnTo>
                  <a:lnTo>
                    <a:pt x="2117" y="1689"/>
                  </a:lnTo>
                  <a:lnTo>
                    <a:pt x="2126" y="1675"/>
                  </a:lnTo>
                  <a:lnTo>
                    <a:pt x="2121" y="1671"/>
                  </a:lnTo>
                  <a:lnTo>
                    <a:pt x="2117" y="1669"/>
                  </a:lnTo>
                  <a:lnTo>
                    <a:pt x="2111" y="1667"/>
                  </a:lnTo>
                  <a:lnTo>
                    <a:pt x="2105" y="1667"/>
                  </a:lnTo>
                  <a:lnTo>
                    <a:pt x="2117" y="1673"/>
                  </a:lnTo>
                  <a:lnTo>
                    <a:pt x="2111" y="1669"/>
                  </a:lnTo>
                  <a:lnTo>
                    <a:pt x="2105" y="1685"/>
                  </a:lnTo>
                  <a:lnTo>
                    <a:pt x="2119" y="1673"/>
                  </a:lnTo>
                  <a:lnTo>
                    <a:pt x="2113" y="1667"/>
                  </a:lnTo>
                  <a:lnTo>
                    <a:pt x="2111" y="1667"/>
                  </a:lnTo>
                  <a:lnTo>
                    <a:pt x="2105" y="1664"/>
                  </a:lnTo>
                  <a:lnTo>
                    <a:pt x="2099" y="1662"/>
                  </a:lnTo>
                  <a:lnTo>
                    <a:pt x="2091" y="1662"/>
                  </a:lnTo>
                  <a:lnTo>
                    <a:pt x="2103" y="1667"/>
                  </a:lnTo>
                  <a:lnTo>
                    <a:pt x="2097" y="1664"/>
                  </a:lnTo>
                  <a:lnTo>
                    <a:pt x="2091" y="1679"/>
                  </a:lnTo>
                  <a:lnTo>
                    <a:pt x="2105" y="1667"/>
                  </a:lnTo>
                  <a:lnTo>
                    <a:pt x="2099" y="1662"/>
                  </a:lnTo>
                  <a:lnTo>
                    <a:pt x="2097" y="1662"/>
                  </a:lnTo>
                  <a:lnTo>
                    <a:pt x="2091" y="1658"/>
                  </a:lnTo>
                  <a:lnTo>
                    <a:pt x="2085" y="1656"/>
                  </a:lnTo>
                  <a:lnTo>
                    <a:pt x="2080" y="1656"/>
                  </a:lnTo>
                  <a:lnTo>
                    <a:pt x="2080" y="1673"/>
                  </a:lnTo>
                  <a:lnTo>
                    <a:pt x="2089" y="1660"/>
                  </a:lnTo>
                  <a:lnTo>
                    <a:pt x="2083" y="1656"/>
                  </a:lnTo>
                  <a:lnTo>
                    <a:pt x="2074" y="1669"/>
                  </a:lnTo>
                  <a:lnTo>
                    <a:pt x="2085" y="1656"/>
                  </a:lnTo>
                  <a:lnTo>
                    <a:pt x="2078" y="1650"/>
                  </a:lnTo>
                  <a:lnTo>
                    <a:pt x="2072" y="1648"/>
                  </a:lnTo>
                  <a:lnTo>
                    <a:pt x="2066" y="1646"/>
                  </a:lnTo>
                  <a:lnTo>
                    <a:pt x="2060" y="1646"/>
                  </a:lnTo>
                  <a:lnTo>
                    <a:pt x="2072" y="1652"/>
                  </a:lnTo>
                  <a:lnTo>
                    <a:pt x="2066" y="1648"/>
                  </a:lnTo>
                  <a:lnTo>
                    <a:pt x="2060" y="1664"/>
                  </a:lnTo>
                  <a:lnTo>
                    <a:pt x="2074" y="1652"/>
                  </a:lnTo>
                  <a:lnTo>
                    <a:pt x="2068" y="1646"/>
                  </a:lnTo>
                  <a:lnTo>
                    <a:pt x="2066" y="1646"/>
                  </a:lnTo>
                  <a:lnTo>
                    <a:pt x="2060" y="1642"/>
                  </a:lnTo>
                  <a:lnTo>
                    <a:pt x="2054" y="1640"/>
                  </a:lnTo>
                  <a:lnTo>
                    <a:pt x="2048" y="1640"/>
                  </a:lnTo>
                  <a:lnTo>
                    <a:pt x="2048" y="1658"/>
                  </a:lnTo>
                  <a:lnTo>
                    <a:pt x="2056" y="1642"/>
                  </a:lnTo>
                  <a:lnTo>
                    <a:pt x="2048" y="1638"/>
                  </a:lnTo>
                  <a:lnTo>
                    <a:pt x="2040" y="1654"/>
                  </a:lnTo>
                  <a:lnTo>
                    <a:pt x="2054" y="1642"/>
                  </a:lnTo>
                  <a:lnTo>
                    <a:pt x="2048" y="1636"/>
                  </a:lnTo>
                  <a:lnTo>
                    <a:pt x="2046" y="1636"/>
                  </a:lnTo>
                  <a:lnTo>
                    <a:pt x="2040" y="1632"/>
                  </a:lnTo>
                  <a:lnTo>
                    <a:pt x="2035" y="1630"/>
                  </a:lnTo>
                  <a:lnTo>
                    <a:pt x="2029" y="1630"/>
                  </a:lnTo>
                  <a:lnTo>
                    <a:pt x="2040" y="1636"/>
                  </a:lnTo>
                  <a:lnTo>
                    <a:pt x="2035" y="1632"/>
                  </a:lnTo>
                  <a:lnTo>
                    <a:pt x="2029" y="1648"/>
                  </a:lnTo>
                  <a:lnTo>
                    <a:pt x="2042" y="1636"/>
                  </a:lnTo>
                  <a:lnTo>
                    <a:pt x="2037" y="1630"/>
                  </a:lnTo>
                  <a:lnTo>
                    <a:pt x="2035" y="1630"/>
                  </a:lnTo>
                  <a:lnTo>
                    <a:pt x="2033" y="1628"/>
                  </a:lnTo>
                  <a:lnTo>
                    <a:pt x="2027" y="1624"/>
                  </a:lnTo>
                  <a:lnTo>
                    <a:pt x="2023" y="1622"/>
                  </a:lnTo>
                  <a:lnTo>
                    <a:pt x="2017" y="1621"/>
                  </a:lnTo>
                  <a:lnTo>
                    <a:pt x="2009" y="1621"/>
                  </a:lnTo>
                  <a:lnTo>
                    <a:pt x="2021" y="1626"/>
                  </a:lnTo>
                  <a:lnTo>
                    <a:pt x="2015" y="1622"/>
                  </a:lnTo>
                  <a:lnTo>
                    <a:pt x="2009" y="1638"/>
                  </a:lnTo>
                  <a:lnTo>
                    <a:pt x="2023" y="1626"/>
                  </a:lnTo>
                  <a:lnTo>
                    <a:pt x="2017" y="1621"/>
                  </a:lnTo>
                  <a:lnTo>
                    <a:pt x="2021" y="1632"/>
                  </a:lnTo>
                  <a:lnTo>
                    <a:pt x="2019" y="1626"/>
                  </a:lnTo>
                  <a:lnTo>
                    <a:pt x="2003" y="1632"/>
                  </a:lnTo>
                  <a:lnTo>
                    <a:pt x="2021" y="1632"/>
                  </a:lnTo>
                  <a:lnTo>
                    <a:pt x="2021" y="1626"/>
                  </a:lnTo>
                  <a:lnTo>
                    <a:pt x="2019" y="1621"/>
                  </a:lnTo>
                  <a:lnTo>
                    <a:pt x="2015" y="1615"/>
                  </a:lnTo>
                  <a:lnTo>
                    <a:pt x="2013" y="1613"/>
                  </a:lnTo>
                  <a:lnTo>
                    <a:pt x="2007" y="1609"/>
                  </a:lnTo>
                  <a:lnTo>
                    <a:pt x="1997" y="1622"/>
                  </a:lnTo>
                  <a:lnTo>
                    <a:pt x="2011" y="1611"/>
                  </a:lnTo>
                  <a:lnTo>
                    <a:pt x="2005" y="1605"/>
                  </a:lnTo>
                  <a:lnTo>
                    <a:pt x="2003" y="1605"/>
                  </a:lnTo>
                  <a:lnTo>
                    <a:pt x="1997" y="1601"/>
                  </a:lnTo>
                  <a:lnTo>
                    <a:pt x="1992" y="1599"/>
                  </a:lnTo>
                  <a:lnTo>
                    <a:pt x="1984" y="1599"/>
                  </a:lnTo>
                  <a:lnTo>
                    <a:pt x="1996" y="1605"/>
                  </a:lnTo>
                  <a:lnTo>
                    <a:pt x="1990" y="1601"/>
                  </a:lnTo>
                  <a:lnTo>
                    <a:pt x="1984" y="1617"/>
                  </a:lnTo>
                  <a:lnTo>
                    <a:pt x="1997" y="1605"/>
                  </a:lnTo>
                  <a:lnTo>
                    <a:pt x="1992" y="1599"/>
                  </a:lnTo>
                  <a:lnTo>
                    <a:pt x="1990" y="1599"/>
                  </a:lnTo>
                  <a:lnTo>
                    <a:pt x="1988" y="1597"/>
                  </a:lnTo>
                  <a:lnTo>
                    <a:pt x="1982" y="1593"/>
                  </a:lnTo>
                  <a:lnTo>
                    <a:pt x="1972" y="1607"/>
                  </a:lnTo>
                  <a:lnTo>
                    <a:pt x="1986" y="1595"/>
                  </a:lnTo>
                  <a:lnTo>
                    <a:pt x="1980" y="1589"/>
                  </a:lnTo>
                  <a:lnTo>
                    <a:pt x="1978" y="1587"/>
                  </a:lnTo>
                  <a:lnTo>
                    <a:pt x="1970" y="1581"/>
                  </a:lnTo>
                  <a:lnTo>
                    <a:pt x="1968" y="1581"/>
                  </a:lnTo>
                  <a:lnTo>
                    <a:pt x="1962" y="1578"/>
                  </a:lnTo>
                  <a:lnTo>
                    <a:pt x="1953" y="1591"/>
                  </a:lnTo>
                  <a:lnTo>
                    <a:pt x="1966" y="1579"/>
                  </a:lnTo>
                  <a:lnTo>
                    <a:pt x="1960" y="1574"/>
                  </a:lnTo>
                  <a:lnTo>
                    <a:pt x="1954" y="1568"/>
                  </a:lnTo>
                  <a:lnTo>
                    <a:pt x="1953" y="1568"/>
                  </a:lnTo>
                  <a:lnTo>
                    <a:pt x="1951" y="1566"/>
                  </a:lnTo>
                  <a:lnTo>
                    <a:pt x="1945" y="1562"/>
                  </a:lnTo>
                  <a:lnTo>
                    <a:pt x="1953" y="1576"/>
                  </a:lnTo>
                  <a:lnTo>
                    <a:pt x="1951" y="1570"/>
                  </a:lnTo>
                  <a:lnTo>
                    <a:pt x="1947" y="1564"/>
                  </a:lnTo>
                  <a:lnTo>
                    <a:pt x="1935" y="1576"/>
                  </a:lnTo>
                  <a:lnTo>
                    <a:pt x="1953" y="1576"/>
                  </a:lnTo>
                  <a:lnTo>
                    <a:pt x="1953" y="1570"/>
                  </a:lnTo>
                  <a:lnTo>
                    <a:pt x="1951" y="1564"/>
                  </a:lnTo>
                  <a:lnTo>
                    <a:pt x="1949" y="1560"/>
                  </a:lnTo>
                  <a:lnTo>
                    <a:pt x="1941" y="1550"/>
                  </a:lnTo>
                  <a:lnTo>
                    <a:pt x="1941" y="1548"/>
                  </a:lnTo>
                  <a:lnTo>
                    <a:pt x="1935" y="1542"/>
                  </a:lnTo>
                  <a:lnTo>
                    <a:pt x="1933" y="1542"/>
                  </a:lnTo>
                  <a:lnTo>
                    <a:pt x="1931" y="1540"/>
                  </a:lnTo>
                  <a:lnTo>
                    <a:pt x="1925" y="1536"/>
                  </a:lnTo>
                  <a:lnTo>
                    <a:pt x="1915" y="1550"/>
                  </a:lnTo>
                  <a:lnTo>
                    <a:pt x="1929" y="1538"/>
                  </a:lnTo>
                  <a:lnTo>
                    <a:pt x="1923" y="1533"/>
                  </a:lnTo>
                  <a:lnTo>
                    <a:pt x="1910" y="1544"/>
                  </a:lnTo>
                  <a:lnTo>
                    <a:pt x="1923" y="1534"/>
                  </a:lnTo>
                  <a:lnTo>
                    <a:pt x="1915" y="1525"/>
                  </a:lnTo>
                  <a:lnTo>
                    <a:pt x="1915" y="1523"/>
                  </a:lnTo>
                  <a:lnTo>
                    <a:pt x="1910" y="1517"/>
                  </a:lnTo>
                  <a:lnTo>
                    <a:pt x="1904" y="1511"/>
                  </a:lnTo>
                  <a:lnTo>
                    <a:pt x="1890" y="1523"/>
                  </a:lnTo>
                  <a:lnTo>
                    <a:pt x="1906" y="1515"/>
                  </a:lnTo>
                  <a:lnTo>
                    <a:pt x="1900" y="1505"/>
                  </a:lnTo>
                  <a:lnTo>
                    <a:pt x="1896" y="1501"/>
                  </a:lnTo>
                  <a:lnTo>
                    <a:pt x="1896" y="1499"/>
                  </a:lnTo>
                  <a:lnTo>
                    <a:pt x="1888" y="1493"/>
                  </a:lnTo>
                  <a:lnTo>
                    <a:pt x="1876" y="1507"/>
                  </a:lnTo>
                  <a:lnTo>
                    <a:pt x="1892" y="1499"/>
                  </a:lnTo>
                  <a:lnTo>
                    <a:pt x="1886" y="1490"/>
                  </a:lnTo>
                  <a:lnTo>
                    <a:pt x="1880" y="1480"/>
                  </a:lnTo>
                  <a:lnTo>
                    <a:pt x="1878" y="1476"/>
                  </a:lnTo>
                  <a:lnTo>
                    <a:pt x="1872" y="1470"/>
                  </a:lnTo>
                  <a:lnTo>
                    <a:pt x="1876" y="1482"/>
                  </a:lnTo>
                  <a:lnTo>
                    <a:pt x="1874" y="1476"/>
                  </a:lnTo>
                  <a:lnTo>
                    <a:pt x="1859" y="1482"/>
                  </a:lnTo>
                  <a:lnTo>
                    <a:pt x="1876" y="1482"/>
                  </a:lnTo>
                  <a:lnTo>
                    <a:pt x="1876" y="1472"/>
                  </a:lnTo>
                  <a:lnTo>
                    <a:pt x="1874" y="1466"/>
                  </a:lnTo>
                  <a:lnTo>
                    <a:pt x="1874" y="1464"/>
                  </a:lnTo>
                  <a:lnTo>
                    <a:pt x="1868" y="1452"/>
                  </a:lnTo>
                  <a:lnTo>
                    <a:pt x="1865" y="1448"/>
                  </a:lnTo>
                  <a:lnTo>
                    <a:pt x="1861" y="1445"/>
                  </a:lnTo>
                  <a:lnTo>
                    <a:pt x="1853" y="1441"/>
                  </a:lnTo>
                  <a:lnTo>
                    <a:pt x="1857" y="1445"/>
                  </a:lnTo>
                  <a:lnTo>
                    <a:pt x="1845" y="1456"/>
                  </a:lnTo>
                  <a:lnTo>
                    <a:pt x="1861" y="1448"/>
                  </a:lnTo>
                  <a:lnTo>
                    <a:pt x="1855" y="1437"/>
                  </a:lnTo>
                  <a:lnTo>
                    <a:pt x="1849" y="1427"/>
                  </a:lnTo>
                  <a:lnTo>
                    <a:pt x="1843" y="1417"/>
                  </a:lnTo>
                  <a:lnTo>
                    <a:pt x="1843" y="1415"/>
                  </a:lnTo>
                  <a:lnTo>
                    <a:pt x="1835" y="1403"/>
                  </a:lnTo>
                  <a:lnTo>
                    <a:pt x="1820" y="1413"/>
                  </a:lnTo>
                  <a:lnTo>
                    <a:pt x="1835" y="1405"/>
                  </a:lnTo>
                  <a:lnTo>
                    <a:pt x="1829" y="1396"/>
                  </a:lnTo>
                  <a:lnTo>
                    <a:pt x="1814" y="1403"/>
                  </a:lnTo>
                  <a:lnTo>
                    <a:pt x="1831" y="1398"/>
                  </a:lnTo>
                  <a:lnTo>
                    <a:pt x="1825" y="1382"/>
                  </a:lnTo>
                  <a:lnTo>
                    <a:pt x="1824" y="1380"/>
                  </a:lnTo>
                  <a:lnTo>
                    <a:pt x="1818" y="1370"/>
                  </a:lnTo>
                  <a:lnTo>
                    <a:pt x="1816" y="1368"/>
                  </a:lnTo>
                  <a:lnTo>
                    <a:pt x="1808" y="1359"/>
                  </a:lnTo>
                  <a:lnTo>
                    <a:pt x="1794" y="1368"/>
                  </a:lnTo>
                  <a:lnTo>
                    <a:pt x="1812" y="1362"/>
                  </a:lnTo>
                  <a:lnTo>
                    <a:pt x="1806" y="1347"/>
                  </a:lnTo>
                  <a:lnTo>
                    <a:pt x="1788" y="1353"/>
                  </a:lnTo>
                  <a:lnTo>
                    <a:pt x="1806" y="1353"/>
                  </a:lnTo>
                  <a:lnTo>
                    <a:pt x="1806" y="1341"/>
                  </a:lnTo>
                  <a:lnTo>
                    <a:pt x="1806" y="1335"/>
                  </a:lnTo>
                  <a:lnTo>
                    <a:pt x="1800" y="1319"/>
                  </a:lnTo>
                  <a:lnTo>
                    <a:pt x="1798" y="1317"/>
                  </a:lnTo>
                  <a:lnTo>
                    <a:pt x="1792" y="1308"/>
                  </a:lnTo>
                  <a:lnTo>
                    <a:pt x="1777" y="1315"/>
                  </a:lnTo>
                  <a:lnTo>
                    <a:pt x="1794" y="1310"/>
                  </a:lnTo>
                  <a:lnTo>
                    <a:pt x="1788" y="1294"/>
                  </a:lnTo>
                  <a:lnTo>
                    <a:pt x="1786" y="1292"/>
                  </a:lnTo>
                  <a:lnTo>
                    <a:pt x="1779" y="1276"/>
                  </a:lnTo>
                  <a:lnTo>
                    <a:pt x="1773" y="1267"/>
                  </a:lnTo>
                  <a:lnTo>
                    <a:pt x="1757" y="1274"/>
                  </a:lnTo>
                  <a:lnTo>
                    <a:pt x="1775" y="1269"/>
                  </a:lnTo>
                  <a:lnTo>
                    <a:pt x="1769" y="1253"/>
                  </a:lnTo>
                  <a:lnTo>
                    <a:pt x="1763" y="1237"/>
                  </a:lnTo>
                  <a:lnTo>
                    <a:pt x="1761" y="1235"/>
                  </a:lnTo>
                  <a:lnTo>
                    <a:pt x="1753" y="1220"/>
                  </a:lnTo>
                  <a:lnTo>
                    <a:pt x="1738" y="1227"/>
                  </a:lnTo>
                  <a:lnTo>
                    <a:pt x="1755" y="1224"/>
                  </a:lnTo>
                  <a:lnTo>
                    <a:pt x="1749" y="1202"/>
                  </a:lnTo>
                  <a:lnTo>
                    <a:pt x="1749" y="1200"/>
                  </a:lnTo>
                  <a:lnTo>
                    <a:pt x="1743" y="1184"/>
                  </a:lnTo>
                  <a:lnTo>
                    <a:pt x="1738" y="1169"/>
                  </a:lnTo>
                  <a:lnTo>
                    <a:pt x="1720" y="1175"/>
                  </a:lnTo>
                  <a:lnTo>
                    <a:pt x="1738" y="1175"/>
                  </a:lnTo>
                  <a:lnTo>
                    <a:pt x="1738" y="1159"/>
                  </a:lnTo>
                  <a:lnTo>
                    <a:pt x="1738" y="1153"/>
                  </a:lnTo>
                  <a:lnTo>
                    <a:pt x="1730" y="1134"/>
                  </a:lnTo>
                  <a:lnTo>
                    <a:pt x="1724" y="1118"/>
                  </a:lnTo>
                  <a:lnTo>
                    <a:pt x="1706" y="1124"/>
                  </a:lnTo>
                  <a:lnTo>
                    <a:pt x="1724" y="1120"/>
                  </a:lnTo>
                  <a:lnTo>
                    <a:pt x="1718" y="1098"/>
                  </a:lnTo>
                  <a:lnTo>
                    <a:pt x="1712" y="1079"/>
                  </a:lnTo>
                  <a:lnTo>
                    <a:pt x="1710" y="1075"/>
                  </a:lnTo>
                  <a:lnTo>
                    <a:pt x="1702" y="1059"/>
                  </a:lnTo>
                  <a:lnTo>
                    <a:pt x="1687" y="1067"/>
                  </a:lnTo>
                  <a:lnTo>
                    <a:pt x="1704" y="1063"/>
                  </a:lnTo>
                  <a:lnTo>
                    <a:pt x="1698" y="1042"/>
                  </a:lnTo>
                  <a:lnTo>
                    <a:pt x="1693" y="1020"/>
                  </a:lnTo>
                  <a:lnTo>
                    <a:pt x="1687" y="1001"/>
                  </a:lnTo>
                  <a:lnTo>
                    <a:pt x="1681" y="979"/>
                  </a:lnTo>
                  <a:lnTo>
                    <a:pt x="1681" y="977"/>
                  </a:lnTo>
                  <a:lnTo>
                    <a:pt x="1673" y="958"/>
                  </a:lnTo>
                  <a:lnTo>
                    <a:pt x="1655" y="964"/>
                  </a:lnTo>
                  <a:lnTo>
                    <a:pt x="1673" y="960"/>
                  </a:lnTo>
                  <a:lnTo>
                    <a:pt x="1667" y="932"/>
                  </a:lnTo>
                  <a:lnTo>
                    <a:pt x="1661" y="911"/>
                  </a:lnTo>
                  <a:lnTo>
                    <a:pt x="1644" y="915"/>
                  </a:lnTo>
                  <a:lnTo>
                    <a:pt x="1661" y="915"/>
                  </a:lnTo>
                  <a:lnTo>
                    <a:pt x="1661" y="895"/>
                  </a:lnTo>
                  <a:lnTo>
                    <a:pt x="1661" y="891"/>
                  </a:lnTo>
                  <a:lnTo>
                    <a:pt x="1655" y="864"/>
                  </a:lnTo>
                  <a:lnTo>
                    <a:pt x="1655" y="862"/>
                  </a:lnTo>
                  <a:lnTo>
                    <a:pt x="1648" y="842"/>
                  </a:lnTo>
                  <a:lnTo>
                    <a:pt x="1630" y="848"/>
                  </a:lnTo>
                  <a:lnTo>
                    <a:pt x="1648" y="844"/>
                  </a:lnTo>
                  <a:lnTo>
                    <a:pt x="1642" y="817"/>
                  </a:lnTo>
                  <a:lnTo>
                    <a:pt x="1636" y="797"/>
                  </a:lnTo>
                  <a:lnTo>
                    <a:pt x="1618" y="801"/>
                  </a:lnTo>
                  <a:lnTo>
                    <a:pt x="1636" y="797"/>
                  </a:lnTo>
                  <a:lnTo>
                    <a:pt x="1630" y="772"/>
                  </a:lnTo>
                  <a:lnTo>
                    <a:pt x="1622" y="745"/>
                  </a:lnTo>
                  <a:lnTo>
                    <a:pt x="1616" y="725"/>
                  </a:lnTo>
                  <a:lnTo>
                    <a:pt x="1599" y="729"/>
                  </a:lnTo>
                  <a:lnTo>
                    <a:pt x="1616" y="725"/>
                  </a:lnTo>
                  <a:lnTo>
                    <a:pt x="1610" y="698"/>
                  </a:lnTo>
                  <a:lnTo>
                    <a:pt x="1605" y="672"/>
                  </a:lnTo>
                  <a:lnTo>
                    <a:pt x="1599" y="647"/>
                  </a:lnTo>
                  <a:lnTo>
                    <a:pt x="1591" y="621"/>
                  </a:lnTo>
                  <a:lnTo>
                    <a:pt x="1573" y="625"/>
                  </a:lnTo>
                  <a:lnTo>
                    <a:pt x="1591" y="625"/>
                  </a:lnTo>
                  <a:lnTo>
                    <a:pt x="1591" y="598"/>
                  </a:lnTo>
                  <a:lnTo>
                    <a:pt x="1591" y="594"/>
                  </a:lnTo>
                  <a:lnTo>
                    <a:pt x="1585" y="574"/>
                  </a:lnTo>
                  <a:lnTo>
                    <a:pt x="1567" y="578"/>
                  </a:lnTo>
                  <a:lnTo>
                    <a:pt x="1585" y="574"/>
                  </a:lnTo>
                  <a:lnTo>
                    <a:pt x="1579" y="547"/>
                  </a:lnTo>
                  <a:lnTo>
                    <a:pt x="1573" y="522"/>
                  </a:lnTo>
                  <a:lnTo>
                    <a:pt x="1566" y="496"/>
                  </a:lnTo>
                  <a:lnTo>
                    <a:pt x="1548" y="500"/>
                  </a:lnTo>
                  <a:lnTo>
                    <a:pt x="1566" y="496"/>
                  </a:lnTo>
                  <a:lnTo>
                    <a:pt x="1560" y="471"/>
                  </a:lnTo>
                  <a:lnTo>
                    <a:pt x="1554" y="449"/>
                  </a:lnTo>
                  <a:lnTo>
                    <a:pt x="1536" y="453"/>
                  </a:lnTo>
                  <a:lnTo>
                    <a:pt x="1554" y="449"/>
                  </a:lnTo>
                  <a:lnTo>
                    <a:pt x="1548" y="424"/>
                  </a:lnTo>
                  <a:lnTo>
                    <a:pt x="1540" y="396"/>
                  </a:lnTo>
                  <a:lnTo>
                    <a:pt x="1534" y="377"/>
                  </a:lnTo>
                  <a:lnTo>
                    <a:pt x="1517" y="381"/>
                  </a:lnTo>
                  <a:lnTo>
                    <a:pt x="1534" y="377"/>
                  </a:lnTo>
                  <a:lnTo>
                    <a:pt x="1528" y="351"/>
                  </a:lnTo>
                  <a:lnTo>
                    <a:pt x="1523" y="324"/>
                  </a:lnTo>
                  <a:lnTo>
                    <a:pt x="1517" y="305"/>
                  </a:lnTo>
                  <a:lnTo>
                    <a:pt x="1499" y="308"/>
                  </a:lnTo>
                  <a:lnTo>
                    <a:pt x="1517" y="308"/>
                  </a:lnTo>
                  <a:lnTo>
                    <a:pt x="1517" y="287"/>
                  </a:lnTo>
                  <a:lnTo>
                    <a:pt x="1517" y="281"/>
                  </a:lnTo>
                  <a:lnTo>
                    <a:pt x="1509" y="260"/>
                  </a:lnTo>
                  <a:lnTo>
                    <a:pt x="1491" y="265"/>
                  </a:lnTo>
                  <a:lnTo>
                    <a:pt x="1509" y="262"/>
                  </a:lnTo>
                  <a:lnTo>
                    <a:pt x="1503" y="242"/>
                  </a:lnTo>
                  <a:lnTo>
                    <a:pt x="1497" y="220"/>
                  </a:lnTo>
                  <a:lnTo>
                    <a:pt x="1491" y="201"/>
                  </a:lnTo>
                  <a:lnTo>
                    <a:pt x="1491" y="199"/>
                  </a:lnTo>
                  <a:lnTo>
                    <a:pt x="1483" y="177"/>
                  </a:lnTo>
                  <a:lnTo>
                    <a:pt x="1478" y="162"/>
                  </a:lnTo>
                  <a:lnTo>
                    <a:pt x="1460" y="168"/>
                  </a:lnTo>
                  <a:lnTo>
                    <a:pt x="1478" y="164"/>
                  </a:lnTo>
                  <a:lnTo>
                    <a:pt x="1472" y="142"/>
                  </a:lnTo>
                  <a:lnTo>
                    <a:pt x="1472" y="140"/>
                  </a:lnTo>
                  <a:lnTo>
                    <a:pt x="1466" y="125"/>
                  </a:lnTo>
                  <a:lnTo>
                    <a:pt x="1464" y="123"/>
                  </a:lnTo>
                  <a:lnTo>
                    <a:pt x="1456" y="107"/>
                  </a:lnTo>
                  <a:lnTo>
                    <a:pt x="1440" y="115"/>
                  </a:lnTo>
                  <a:lnTo>
                    <a:pt x="1458" y="109"/>
                  </a:lnTo>
                  <a:lnTo>
                    <a:pt x="1452" y="93"/>
                  </a:lnTo>
                  <a:lnTo>
                    <a:pt x="1450" y="91"/>
                  </a:lnTo>
                  <a:lnTo>
                    <a:pt x="1444" y="82"/>
                  </a:lnTo>
                  <a:lnTo>
                    <a:pt x="1429" y="89"/>
                  </a:lnTo>
                  <a:lnTo>
                    <a:pt x="1446" y="89"/>
                  </a:lnTo>
                  <a:lnTo>
                    <a:pt x="1446" y="74"/>
                  </a:lnTo>
                  <a:lnTo>
                    <a:pt x="1444" y="68"/>
                  </a:lnTo>
                  <a:lnTo>
                    <a:pt x="1444" y="66"/>
                  </a:lnTo>
                  <a:lnTo>
                    <a:pt x="1438" y="56"/>
                  </a:lnTo>
                  <a:lnTo>
                    <a:pt x="1433" y="46"/>
                  </a:lnTo>
                  <a:lnTo>
                    <a:pt x="1429" y="43"/>
                  </a:lnTo>
                  <a:lnTo>
                    <a:pt x="1429" y="41"/>
                  </a:lnTo>
                  <a:lnTo>
                    <a:pt x="1421" y="35"/>
                  </a:lnTo>
                  <a:lnTo>
                    <a:pt x="1409" y="48"/>
                  </a:lnTo>
                  <a:lnTo>
                    <a:pt x="1425" y="41"/>
                  </a:lnTo>
                  <a:lnTo>
                    <a:pt x="1419" y="31"/>
                  </a:lnTo>
                  <a:lnTo>
                    <a:pt x="1417" y="27"/>
                  </a:lnTo>
                  <a:lnTo>
                    <a:pt x="1411" y="21"/>
                  </a:lnTo>
                  <a:lnTo>
                    <a:pt x="1405" y="15"/>
                  </a:lnTo>
                  <a:lnTo>
                    <a:pt x="1403" y="15"/>
                  </a:lnTo>
                  <a:lnTo>
                    <a:pt x="1399" y="11"/>
                  </a:lnTo>
                  <a:lnTo>
                    <a:pt x="1392" y="7"/>
                  </a:lnTo>
                  <a:lnTo>
                    <a:pt x="1384" y="23"/>
                  </a:lnTo>
                  <a:lnTo>
                    <a:pt x="1397" y="11"/>
                  </a:lnTo>
                  <a:lnTo>
                    <a:pt x="1392" y="5"/>
                  </a:lnTo>
                  <a:lnTo>
                    <a:pt x="1390" y="5"/>
                  </a:lnTo>
                  <a:lnTo>
                    <a:pt x="1384" y="1"/>
                  </a:lnTo>
                  <a:lnTo>
                    <a:pt x="1378" y="0"/>
                  </a:lnTo>
                  <a:lnTo>
                    <a:pt x="1372" y="0"/>
                  </a:lnTo>
                  <a:lnTo>
                    <a:pt x="1366" y="0"/>
                  </a:lnTo>
                  <a:lnTo>
                    <a:pt x="1358" y="0"/>
                  </a:lnTo>
                  <a:lnTo>
                    <a:pt x="1352" y="1"/>
                  </a:lnTo>
                  <a:lnTo>
                    <a:pt x="1347" y="5"/>
                  </a:lnTo>
                  <a:lnTo>
                    <a:pt x="1341" y="11"/>
                  </a:lnTo>
                  <a:lnTo>
                    <a:pt x="1352" y="23"/>
                  </a:lnTo>
                  <a:lnTo>
                    <a:pt x="1343" y="9"/>
                  </a:lnTo>
                  <a:lnTo>
                    <a:pt x="1337" y="13"/>
                  </a:lnTo>
                  <a:lnTo>
                    <a:pt x="1335" y="15"/>
                  </a:lnTo>
                  <a:lnTo>
                    <a:pt x="1329" y="21"/>
                  </a:lnTo>
                  <a:lnTo>
                    <a:pt x="1327" y="23"/>
                  </a:lnTo>
                  <a:lnTo>
                    <a:pt x="1319" y="33"/>
                  </a:lnTo>
                  <a:lnTo>
                    <a:pt x="1333" y="43"/>
                  </a:lnTo>
                  <a:lnTo>
                    <a:pt x="1321" y="31"/>
                  </a:lnTo>
                  <a:lnTo>
                    <a:pt x="1315" y="37"/>
                  </a:lnTo>
                  <a:lnTo>
                    <a:pt x="1313" y="41"/>
                  </a:lnTo>
                  <a:lnTo>
                    <a:pt x="1308" y="50"/>
                  </a:lnTo>
                  <a:lnTo>
                    <a:pt x="1306" y="50"/>
                  </a:lnTo>
                  <a:lnTo>
                    <a:pt x="1300" y="62"/>
                  </a:lnTo>
                  <a:lnTo>
                    <a:pt x="1315" y="70"/>
                  </a:lnTo>
                  <a:lnTo>
                    <a:pt x="1302" y="62"/>
                  </a:lnTo>
                  <a:lnTo>
                    <a:pt x="1296" y="72"/>
                  </a:lnTo>
                  <a:lnTo>
                    <a:pt x="1294" y="72"/>
                  </a:lnTo>
                  <a:lnTo>
                    <a:pt x="1286" y="88"/>
                  </a:lnTo>
                  <a:lnTo>
                    <a:pt x="1302" y="95"/>
                  </a:lnTo>
                  <a:lnTo>
                    <a:pt x="1288" y="88"/>
                  </a:lnTo>
                  <a:lnTo>
                    <a:pt x="1282" y="97"/>
                  </a:lnTo>
                  <a:lnTo>
                    <a:pt x="1280" y="99"/>
                  </a:lnTo>
                  <a:lnTo>
                    <a:pt x="1274" y="115"/>
                  </a:lnTo>
                  <a:lnTo>
                    <a:pt x="1268" y="131"/>
                  </a:lnTo>
                  <a:lnTo>
                    <a:pt x="1266" y="136"/>
                  </a:lnTo>
                  <a:lnTo>
                    <a:pt x="1266" y="158"/>
                  </a:lnTo>
                  <a:lnTo>
                    <a:pt x="1284" y="158"/>
                  </a:lnTo>
                  <a:lnTo>
                    <a:pt x="1268" y="150"/>
                  </a:lnTo>
                  <a:lnTo>
                    <a:pt x="1261" y="166"/>
                  </a:lnTo>
                  <a:lnTo>
                    <a:pt x="1261" y="170"/>
                  </a:lnTo>
                  <a:lnTo>
                    <a:pt x="1255" y="189"/>
                  </a:lnTo>
                  <a:lnTo>
                    <a:pt x="1270" y="193"/>
                  </a:lnTo>
                  <a:lnTo>
                    <a:pt x="1255" y="187"/>
                  </a:lnTo>
                  <a:lnTo>
                    <a:pt x="1249" y="203"/>
                  </a:lnTo>
                  <a:lnTo>
                    <a:pt x="1249" y="205"/>
                  </a:lnTo>
                  <a:lnTo>
                    <a:pt x="1243" y="226"/>
                  </a:lnTo>
                  <a:lnTo>
                    <a:pt x="1259" y="230"/>
                  </a:lnTo>
                  <a:lnTo>
                    <a:pt x="1243" y="224"/>
                  </a:lnTo>
                  <a:lnTo>
                    <a:pt x="1235" y="244"/>
                  </a:lnTo>
                  <a:lnTo>
                    <a:pt x="1235" y="246"/>
                  </a:lnTo>
                  <a:lnTo>
                    <a:pt x="1229" y="267"/>
                  </a:lnTo>
                  <a:lnTo>
                    <a:pt x="1223" y="289"/>
                  </a:lnTo>
                  <a:lnTo>
                    <a:pt x="1218" y="314"/>
                  </a:lnTo>
                  <a:lnTo>
                    <a:pt x="1233" y="318"/>
                  </a:lnTo>
                  <a:lnTo>
                    <a:pt x="1218" y="314"/>
                  </a:lnTo>
                  <a:lnTo>
                    <a:pt x="1212" y="336"/>
                  </a:lnTo>
                  <a:lnTo>
                    <a:pt x="1204" y="361"/>
                  </a:lnTo>
                  <a:lnTo>
                    <a:pt x="1198" y="381"/>
                  </a:lnTo>
                  <a:lnTo>
                    <a:pt x="1196" y="385"/>
                  </a:lnTo>
                  <a:lnTo>
                    <a:pt x="1196" y="412"/>
                  </a:lnTo>
                  <a:lnTo>
                    <a:pt x="1214" y="412"/>
                  </a:lnTo>
                  <a:lnTo>
                    <a:pt x="1198" y="408"/>
                  </a:lnTo>
                  <a:lnTo>
                    <a:pt x="1192" y="434"/>
                  </a:lnTo>
                  <a:lnTo>
                    <a:pt x="1208" y="438"/>
                  </a:lnTo>
                  <a:lnTo>
                    <a:pt x="1192" y="434"/>
                  </a:lnTo>
                  <a:lnTo>
                    <a:pt x="1186" y="455"/>
                  </a:lnTo>
                  <a:lnTo>
                    <a:pt x="1179" y="481"/>
                  </a:lnTo>
                  <a:lnTo>
                    <a:pt x="1173" y="506"/>
                  </a:lnTo>
                  <a:lnTo>
                    <a:pt x="1188" y="510"/>
                  </a:lnTo>
                  <a:lnTo>
                    <a:pt x="1173" y="506"/>
                  </a:lnTo>
                  <a:lnTo>
                    <a:pt x="1165" y="531"/>
                  </a:lnTo>
                  <a:lnTo>
                    <a:pt x="1159" y="559"/>
                  </a:lnTo>
                  <a:lnTo>
                    <a:pt x="1175" y="563"/>
                  </a:lnTo>
                  <a:lnTo>
                    <a:pt x="1159" y="559"/>
                  </a:lnTo>
                  <a:lnTo>
                    <a:pt x="1153" y="578"/>
                  </a:lnTo>
                  <a:lnTo>
                    <a:pt x="1147" y="606"/>
                  </a:lnTo>
                  <a:lnTo>
                    <a:pt x="1163" y="610"/>
                  </a:lnTo>
                  <a:lnTo>
                    <a:pt x="1147" y="606"/>
                  </a:lnTo>
                  <a:lnTo>
                    <a:pt x="1139" y="631"/>
                  </a:lnTo>
                  <a:lnTo>
                    <a:pt x="1134" y="657"/>
                  </a:lnTo>
                  <a:lnTo>
                    <a:pt x="1128" y="682"/>
                  </a:lnTo>
                  <a:lnTo>
                    <a:pt x="1122" y="709"/>
                  </a:lnTo>
                  <a:lnTo>
                    <a:pt x="1120" y="713"/>
                  </a:lnTo>
                  <a:lnTo>
                    <a:pt x="1120" y="733"/>
                  </a:lnTo>
                  <a:lnTo>
                    <a:pt x="1137" y="733"/>
                  </a:lnTo>
                  <a:lnTo>
                    <a:pt x="1122" y="729"/>
                  </a:lnTo>
                  <a:lnTo>
                    <a:pt x="1116" y="756"/>
                  </a:lnTo>
                  <a:lnTo>
                    <a:pt x="1132" y="760"/>
                  </a:lnTo>
                  <a:lnTo>
                    <a:pt x="1116" y="756"/>
                  </a:lnTo>
                  <a:lnTo>
                    <a:pt x="1108" y="782"/>
                  </a:lnTo>
                  <a:lnTo>
                    <a:pt x="1102" y="801"/>
                  </a:lnTo>
                  <a:lnTo>
                    <a:pt x="1096" y="829"/>
                  </a:lnTo>
                  <a:lnTo>
                    <a:pt x="1112" y="833"/>
                  </a:lnTo>
                  <a:lnTo>
                    <a:pt x="1096" y="829"/>
                  </a:lnTo>
                  <a:lnTo>
                    <a:pt x="1091" y="848"/>
                  </a:lnTo>
                  <a:lnTo>
                    <a:pt x="1083" y="876"/>
                  </a:lnTo>
                  <a:lnTo>
                    <a:pt x="1077" y="895"/>
                  </a:lnTo>
                  <a:lnTo>
                    <a:pt x="1071" y="922"/>
                  </a:lnTo>
                  <a:lnTo>
                    <a:pt x="1087" y="926"/>
                  </a:lnTo>
                  <a:lnTo>
                    <a:pt x="1071" y="922"/>
                  </a:lnTo>
                  <a:lnTo>
                    <a:pt x="1065" y="944"/>
                  </a:lnTo>
                  <a:lnTo>
                    <a:pt x="1081" y="948"/>
                  </a:lnTo>
                  <a:lnTo>
                    <a:pt x="1065" y="942"/>
                  </a:lnTo>
                  <a:lnTo>
                    <a:pt x="1057" y="962"/>
                  </a:lnTo>
                  <a:lnTo>
                    <a:pt x="1057" y="964"/>
                  </a:lnTo>
                  <a:lnTo>
                    <a:pt x="1051" y="985"/>
                  </a:lnTo>
                  <a:lnTo>
                    <a:pt x="1050" y="989"/>
                  </a:lnTo>
                  <a:lnTo>
                    <a:pt x="1050" y="1008"/>
                  </a:lnTo>
                  <a:lnTo>
                    <a:pt x="1067" y="1008"/>
                  </a:lnTo>
                  <a:lnTo>
                    <a:pt x="1051" y="1005"/>
                  </a:lnTo>
                  <a:lnTo>
                    <a:pt x="1046" y="1026"/>
                  </a:lnTo>
                  <a:lnTo>
                    <a:pt x="1040" y="1048"/>
                  </a:lnTo>
                  <a:lnTo>
                    <a:pt x="1034" y="1067"/>
                  </a:lnTo>
                  <a:lnTo>
                    <a:pt x="1050" y="1071"/>
                  </a:lnTo>
                  <a:lnTo>
                    <a:pt x="1034" y="1065"/>
                  </a:lnTo>
                  <a:lnTo>
                    <a:pt x="1026" y="1087"/>
                  </a:lnTo>
                  <a:lnTo>
                    <a:pt x="1042" y="1093"/>
                  </a:lnTo>
                  <a:lnTo>
                    <a:pt x="1026" y="1087"/>
                  </a:lnTo>
                  <a:lnTo>
                    <a:pt x="1020" y="1102"/>
                  </a:lnTo>
                  <a:lnTo>
                    <a:pt x="1020" y="1104"/>
                  </a:lnTo>
                  <a:lnTo>
                    <a:pt x="1014" y="1124"/>
                  </a:lnTo>
                  <a:lnTo>
                    <a:pt x="1030" y="1128"/>
                  </a:lnTo>
                  <a:lnTo>
                    <a:pt x="1014" y="1122"/>
                  </a:lnTo>
                  <a:lnTo>
                    <a:pt x="1008" y="1138"/>
                  </a:lnTo>
                  <a:lnTo>
                    <a:pt x="1001" y="1159"/>
                  </a:lnTo>
                  <a:lnTo>
                    <a:pt x="1016" y="1165"/>
                  </a:lnTo>
                  <a:lnTo>
                    <a:pt x="1001" y="1159"/>
                  </a:lnTo>
                  <a:lnTo>
                    <a:pt x="995" y="1175"/>
                  </a:lnTo>
                  <a:lnTo>
                    <a:pt x="989" y="1190"/>
                  </a:lnTo>
                  <a:lnTo>
                    <a:pt x="989" y="1192"/>
                  </a:lnTo>
                  <a:lnTo>
                    <a:pt x="983" y="1214"/>
                  </a:lnTo>
                  <a:lnTo>
                    <a:pt x="999" y="1218"/>
                  </a:lnTo>
                  <a:lnTo>
                    <a:pt x="983" y="1210"/>
                  </a:lnTo>
                  <a:lnTo>
                    <a:pt x="975" y="1226"/>
                  </a:lnTo>
                  <a:lnTo>
                    <a:pt x="975" y="1227"/>
                  </a:lnTo>
                  <a:lnTo>
                    <a:pt x="973" y="1233"/>
                  </a:lnTo>
                  <a:lnTo>
                    <a:pt x="973" y="1249"/>
                  </a:lnTo>
                  <a:lnTo>
                    <a:pt x="991" y="1249"/>
                  </a:lnTo>
                  <a:lnTo>
                    <a:pt x="975" y="1243"/>
                  </a:lnTo>
                  <a:lnTo>
                    <a:pt x="969" y="1259"/>
                  </a:lnTo>
                  <a:lnTo>
                    <a:pt x="985" y="1265"/>
                  </a:lnTo>
                  <a:lnTo>
                    <a:pt x="969" y="1259"/>
                  </a:lnTo>
                  <a:lnTo>
                    <a:pt x="964" y="1272"/>
                  </a:lnTo>
                  <a:lnTo>
                    <a:pt x="979" y="1278"/>
                  </a:lnTo>
                  <a:lnTo>
                    <a:pt x="964" y="1271"/>
                  </a:lnTo>
                  <a:lnTo>
                    <a:pt x="958" y="1282"/>
                  </a:lnTo>
                  <a:lnTo>
                    <a:pt x="950" y="1298"/>
                  </a:lnTo>
                  <a:lnTo>
                    <a:pt x="950" y="1300"/>
                  </a:lnTo>
                  <a:lnTo>
                    <a:pt x="944" y="1315"/>
                  </a:lnTo>
                  <a:lnTo>
                    <a:pt x="960" y="1321"/>
                  </a:lnTo>
                  <a:lnTo>
                    <a:pt x="946" y="1314"/>
                  </a:lnTo>
                  <a:lnTo>
                    <a:pt x="940" y="1323"/>
                  </a:lnTo>
                  <a:lnTo>
                    <a:pt x="938" y="1325"/>
                  </a:lnTo>
                  <a:lnTo>
                    <a:pt x="932" y="1341"/>
                  </a:lnTo>
                  <a:lnTo>
                    <a:pt x="948" y="1347"/>
                  </a:lnTo>
                  <a:lnTo>
                    <a:pt x="934" y="1339"/>
                  </a:lnTo>
                  <a:lnTo>
                    <a:pt x="928" y="1349"/>
                  </a:lnTo>
                  <a:lnTo>
                    <a:pt x="926" y="1349"/>
                  </a:lnTo>
                  <a:lnTo>
                    <a:pt x="919" y="1364"/>
                  </a:lnTo>
                  <a:lnTo>
                    <a:pt x="913" y="1376"/>
                  </a:lnTo>
                  <a:lnTo>
                    <a:pt x="928" y="1384"/>
                  </a:lnTo>
                  <a:lnTo>
                    <a:pt x="915" y="1376"/>
                  </a:lnTo>
                  <a:lnTo>
                    <a:pt x="909" y="1386"/>
                  </a:lnTo>
                  <a:lnTo>
                    <a:pt x="907" y="1388"/>
                  </a:lnTo>
                  <a:lnTo>
                    <a:pt x="905" y="1394"/>
                  </a:lnTo>
                  <a:lnTo>
                    <a:pt x="905" y="1403"/>
                  </a:lnTo>
                  <a:lnTo>
                    <a:pt x="922" y="1403"/>
                  </a:lnTo>
                  <a:lnTo>
                    <a:pt x="909" y="1396"/>
                  </a:lnTo>
                  <a:lnTo>
                    <a:pt x="903" y="1405"/>
                  </a:lnTo>
                  <a:lnTo>
                    <a:pt x="917" y="1413"/>
                  </a:lnTo>
                  <a:lnTo>
                    <a:pt x="903" y="1403"/>
                  </a:lnTo>
                  <a:lnTo>
                    <a:pt x="895" y="1415"/>
                  </a:lnTo>
                  <a:lnTo>
                    <a:pt x="895" y="1417"/>
                  </a:lnTo>
                  <a:lnTo>
                    <a:pt x="889" y="1427"/>
                  </a:lnTo>
                  <a:lnTo>
                    <a:pt x="883" y="1437"/>
                  </a:lnTo>
                  <a:lnTo>
                    <a:pt x="881" y="1437"/>
                  </a:lnTo>
                  <a:lnTo>
                    <a:pt x="876" y="1448"/>
                  </a:lnTo>
                  <a:lnTo>
                    <a:pt x="891" y="1456"/>
                  </a:lnTo>
                  <a:lnTo>
                    <a:pt x="878" y="1446"/>
                  </a:lnTo>
                  <a:lnTo>
                    <a:pt x="870" y="1456"/>
                  </a:lnTo>
                  <a:lnTo>
                    <a:pt x="870" y="1458"/>
                  </a:lnTo>
                  <a:lnTo>
                    <a:pt x="864" y="1468"/>
                  </a:lnTo>
                  <a:lnTo>
                    <a:pt x="878" y="1476"/>
                  </a:lnTo>
                  <a:lnTo>
                    <a:pt x="866" y="1464"/>
                  </a:lnTo>
                  <a:lnTo>
                    <a:pt x="860" y="1470"/>
                  </a:lnTo>
                  <a:lnTo>
                    <a:pt x="858" y="1474"/>
                  </a:lnTo>
                  <a:lnTo>
                    <a:pt x="852" y="1484"/>
                  </a:lnTo>
                  <a:lnTo>
                    <a:pt x="850" y="1484"/>
                  </a:lnTo>
                  <a:lnTo>
                    <a:pt x="844" y="1495"/>
                  </a:lnTo>
                  <a:lnTo>
                    <a:pt x="848" y="1491"/>
                  </a:lnTo>
                  <a:lnTo>
                    <a:pt x="860" y="1503"/>
                  </a:lnTo>
                  <a:lnTo>
                    <a:pt x="852" y="1488"/>
                  </a:lnTo>
                  <a:lnTo>
                    <a:pt x="844" y="1491"/>
                  </a:lnTo>
                  <a:lnTo>
                    <a:pt x="840" y="1495"/>
                  </a:lnTo>
                  <a:lnTo>
                    <a:pt x="836" y="1499"/>
                  </a:lnTo>
                  <a:lnTo>
                    <a:pt x="831" y="1511"/>
                  </a:lnTo>
                  <a:lnTo>
                    <a:pt x="831" y="1513"/>
                  </a:lnTo>
                  <a:lnTo>
                    <a:pt x="829" y="1519"/>
                  </a:lnTo>
                  <a:lnTo>
                    <a:pt x="829" y="1523"/>
                  </a:lnTo>
                  <a:lnTo>
                    <a:pt x="846" y="1523"/>
                  </a:lnTo>
                  <a:lnTo>
                    <a:pt x="831" y="1515"/>
                  </a:lnTo>
                  <a:lnTo>
                    <a:pt x="825" y="1527"/>
                  </a:lnTo>
                  <a:lnTo>
                    <a:pt x="829" y="1523"/>
                  </a:lnTo>
                  <a:lnTo>
                    <a:pt x="840" y="1534"/>
                  </a:lnTo>
                  <a:lnTo>
                    <a:pt x="831" y="1521"/>
                  </a:lnTo>
                  <a:lnTo>
                    <a:pt x="825" y="1525"/>
                  </a:lnTo>
                  <a:lnTo>
                    <a:pt x="817" y="1531"/>
                  </a:lnTo>
                  <a:lnTo>
                    <a:pt x="815" y="1533"/>
                  </a:lnTo>
                  <a:lnTo>
                    <a:pt x="809" y="1538"/>
                  </a:lnTo>
                  <a:lnTo>
                    <a:pt x="807" y="1542"/>
                  </a:lnTo>
                  <a:lnTo>
                    <a:pt x="801" y="1552"/>
                  </a:lnTo>
                  <a:lnTo>
                    <a:pt x="803" y="1548"/>
                  </a:lnTo>
                  <a:lnTo>
                    <a:pt x="815" y="1560"/>
                  </a:lnTo>
                  <a:lnTo>
                    <a:pt x="805" y="1546"/>
                  </a:lnTo>
                  <a:lnTo>
                    <a:pt x="799" y="1550"/>
                  </a:lnTo>
                  <a:lnTo>
                    <a:pt x="792" y="1556"/>
                  </a:lnTo>
                  <a:lnTo>
                    <a:pt x="790" y="1558"/>
                  </a:lnTo>
                  <a:lnTo>
                    <a:pt x="784" y="1564"/>
                  </a:lnTo>
                  <a:lnTo>
                    <a:pt x="795" y="1576"/>
                  </a:lnTo>
                  <a:lnTo>
                    <a:pt x="786" y="1562"/>
                  </a:lnTo>
                  <a:lnTo>
                    <a:pt x="780" y="1566"/>
                  </a:lnTo>
                  <a:lnTo>
                    <a:pt x="778" y="1568"/>
                  </a:lnTo>
                  <a:lnTo>
                    <a:pt x="772" y="1574"/>
                  </a:lnTo>
                  <a:lnTo>
                    <a:pt x="766" y="1579"/>
                  </a:lnTo>
                  <a:lnTo>
                    <a:pt x="762" y="1585"/>
                  </a:lnTo>
                  <a:lnTo>
                    <a:pt x="760" y="1591"/>
                  </a:lnTo>
                  <a:lnTo>
                    <a:pt x="760" y="1595"/>
                  </a:lnTo>
                  <a:lnTo>
                    <a:pt x="766" y="1583"/>
                  </a:lnTo>
                  <a:lnTo>
                    <a:pt x="762" y="1589"/>
                  </a:lnTo>
                  <a:lnTo>
                    <a:pt x="760" y="1595"/>
                  </a:lnTo>
                  <a:lnTo>
                    <a:pt x="778" y="1595"/>
                  </a:lnTo>
                  <a:lnTo>
                    <a:pt x="768" y="1581"/>
                  </a:lnTo>
                  <a:lnTo>
                    <a:pt x="760" y="1587"/>
                  </a:lnTo>
                  <a:lnTo>
                    <a:pt x="758" y="1589"/>
                  </a:lnTo>
                  <a:lnTo>
                    <a:pt x="752" y="1595"/>
                  </a:lnTo>
                  <a:lnTo>
                    <a:pt x="764" y="1607"/>
                  </a:lnTo>
                  <a:lnTo>
                    <a:pt x="754" y="1593"/>
                  </a:lnTo>
                  <a:lnTo>
                    <a:pt x="749" y="1597"/>
                  </a:lnTo>
                  <a:lnTo>
                    <a:pt x="747" y="1599"/>
                  </a:lnTo>
                  <a:lnTo>
                    <a:pt x="741" y="1605"/>
                  </a:lnTo>
                  <a:lnTo>
                    <a:pt x="752" y="1617"/>
                  </a:lnTo>
                  <a:lnTo>
                    <a:pt x="743" y="1603"/>
                  </a:lnTo>
                  <a:lnTo>
                    <a:pt x="735" y="1609"/>
                  </a:lnTo>
                  <a:lnTo>
                    <a:pt x="745" y="1622"/>
                  </a:lnTo>
                  <a:lnTo>
                    <a:pt x="735" y="1609"/>
                  </a:lnTo>
                  <a:lnTo>
                    <a:pt x="729" y="1613"/>
                  </a:lnTo>
                  <a:lnTo>
                    <a:pt x="739" y="1626"/>
                  </a:lnTo>
                  <a:lnTo>
                    <a:pt x="739" y="1609"/>
                  </a:lnTo>
                  <a:lnTo>
                    <a:pt x="733" y="1609"/>
                  </a:lnTo>
                  <a:lnTo>
                    <a:pt x="727" y="1611"/>
                  </a:lnTo>
                  <a:lnTo>
                    <a:pt x="721" y="1615"/>
                  </a:lnTo>
                  <a:lnTo>
                    <a:pt x="715" y="1621"/>
                  </a:lnTo>
                  <a:lnTo>
                    <a:pt x="727" y="1632"/>
                  </a:lnTo>
                  <a:lnTo>
                    <a:pt x="717" y="1619"/>
                  </a:lnTo>
                  <a:lnTo>
                    <a:pt x="709" y="1624"/>
                  </a:lnTo>
                  <a:lnTo>
                    <a:pt x="719" y="1638"/>
                  </a:lnTo>
                  <a:lnTo>
                    <a:pt x="709" y="1624"/>
                  </a:lnTo>
                  <a:lnTo>
                    <a:pt x="704" y="1628"/>
                  </a:lnTo>
                  <a:lnTo>
                    <a:pt x="702" y="1630"/>
                  </a:lnTo>
                  <a:lnTo>
                    <a:pt x="696" y="1636"/>
                  </a:lnTo>
                  <a:lnTo>
                    <a:pt x="690" y="1642"/>
                  </a:lnTo>
                  <a:lnTo>
                    <a:pt x="702" y="1636"/>
                  </a:lnTo>
                  <a:lnTo>
                    <a:pt x="696" y="1638"/>
                  </a:lnTo>
                  <a:lnTo>
                    <a:pt x="702" y="1654"/>
                  </a:lnTo>
                  <a:lnTo>
                    <a:pt x="702" y="1636"/>
                  </a:lnTo>
                  <a:lnTo>
                    <a:pt x="696" y="1636"/>
                  </a:lnTo>
                  <a:lnTo>
                    <a:pt x="690" y="1638"/>
                  </a:lnTo>
                  <a:lnTo>
                    <a:pt x="688" y="1638"/>
                  </a:lnTo>
                  <a:lnTo>
                    <a:pt x="680" y="1642"/>
                  </a:lnTo>
                  <a:lnTo>
                    <a:pt x="688" y="1658"/>
                  </a:lnTo>
                  <a:lnTo>
                    <a:pt x="688" y="1640"/>
                  </a:lnTo>
                  <a:lnTo>
                    <a:pt x="682" y="1640"/>
                  </a:lnTo>
                  <a:lnTo>
                    <a:pt x="676" y="1642"/>
                  </a:lnTo>
                  <a:lnTo>
                    <a:pt x="670" y="1646"/>
                  </a:lnTo>
                  <a:lnTo>
                    <a:pt x="664" y="1652"/>
                  </a:lnTo>
                  <a:lnTo>
                    <a:pt x="676" y="1646"/>
                  </a:lnTo>
                  <a:lnTo>
                    <a:pt x="670" y="1648"/>
                  </a:lnTo>
                  <a:lnTo>
                    <a:pt x="676" y="1664"/>
                  </a:lnTo>
                  <a:lnTo>
                    <a:pt x="676" y="1646"/>
                  </a:lnTo>
                  <a:lnTo>
                    <a:pt x="670" y="1646"/>
                  </a:lnTo>
                  <a:lnTo>
                    <a:pt x="664" y="1648"/>
                  </a:lnTo>
                  <a:lnTo>
                    <a:pt x="661" y="1650"/>
                  </a:lnTo>
                  <a:lnTo>
                    <a:pt x="653" y="1656"/>
                  </a:lnTo>
                  <a:lnTo>
                    <a:pt x="663" y="1669"/>
                  </a:lnTo>
                  <a:lnTo>
                    <a:pt x="653" y="1656"/>
                  </a:lnTo>
                  <a:lnTo>
                    <a:pt x="647" y="1660"/>
                  </a:lnTo>
                  <a:lnTo>
                    <a:pt x="657" y="1673"/>
                  </a:lnTo>
                  <a:lnTo>
                    <a:pt x="657" y="1656"/>
                  </a:lnTo>
                  <a:lnTo>
                    <a:pt x="651" y="1656"/>
                  </a:lnTo>
                  <a:lnTo>
                    <a:pt x="645" y="1656"/>
                  </a:lnTo>
                  <a:lnTo>
                    <a:pt x="639" y="1658"/>
                  </a:lnTo>
                  <a:lnTo>
                    <a:pt x="635" y="1660"/>
                  </a:lnTo>
                  <a:lnTo>
                    <a:pt x="627" y="1665"/>
                  </a:lnTo>
                  <a:lnTo>
                    <a:pt x="637" y="1662"/>
                  </a:lnTo>
                  <a:lnTo>
                    <a:pt x="631" y="1664"/>
                  </a:lnTo>
                  <a:lnTo>
                    <a:pt x="637" y="1679"/>
                  </a:lnTo>
                  <a:lnTo>
                    <a:pt x="637" y="1662"/>
                  </a:lnTo>
                  <a:lnTo>
                    <a:pt x="631" y="1662"/>
                  </a:lnTo>
                  <a:lnTo>
                    <a:pt x="625" y="1664"/>
                  </a:lnTo>
                  <a:lnTo>
                    <a:pt x="620" y="1667"/>
                  </a:lnTo>
                  <a:lnTo>
                    <a:pt x="614" y="1673"/>
                  </a:lnTo>
                  <a:lnTo>
                    <a:pt x="625" y="1685"/>
                  </a:lnTo>
                  <a:lnTo>
                    <a:pt x="616" y="1671"/>
                  </a:lnTo>
                  <a:lnTo>
                    <a:pt x="610" y="1675"/>
                  </a:lnTo>
                  <a:lnTo>
                    <a:pt x="620" y="1689"/>
                  </a:lnTo>
                  <a:lnTo>
                    <a:pt x="620" y="1671"/>
                  </a:lnTo>
                  <a:lnTo>
                    <a:pt x="614" y="1671"/>
                  </a:lnTo>
                  <a:lnTo>
                    <a:pt x="606" y="1671"/>
                  </a:lnTo>
                  <a:lnTo>
                    <a:pt x="600" y="1673"/>
                  </a:lnTo>
                  <a:lnTo>
                    <a:pt x="594" y="1677"/>
                  </a:lnTo>
                  <a:lnTo>
                    <a:pt x="588" y="1683"/>
                  </a:lnTo>
                  <a:lnTo>
                    <a:pt x="600" y="1677"/>
                  </a:lnTo>
                  <a:lnTo>
                    <a:pt x="594" y="1679"/>
                  </a:lnTo>
                  <a:lnTo>
                    <a:pt x="600" y="1695"/>
                  </a:lnTo>
                  <a:lnTo>
                    <a:pt x="600" y="1677"/>
                  </a:lnTo>
                  <a:lnTo>
                    <a:pt x="594" y="1677"/>
                  </a:lnTo>
                  <a:lnTo>
                    <a:pt x="588" y="1679"/>
                  </a:lnTo>
                  <a:lnTo>
                    <a:pt x="584" y="1681"/>
                  </a:lnTo>
                  <a:lnTo>
                    <a:pt x="578" y="1685"/>
                  </a:lnTo>
                  <a:lnTo>
                    <a:pt x="588" y="1699"/>
                  </a:lnTo>
                  <a:lnTo>
                    <a:pt x="588" y="1681"/>
                  </a:lnTo>
                  <a:lnTo>
                    <a:pt x="580" y="1681"/>
                  </a:lnTo>
                  <a:lnTo>
                    <a:pt x="575" y="1681"/>
                  </a:lnTo>
                  <a:lnTo>
                    <a:pt x="569" y="1683"/>
                  </a:lnTo>
                  <a:lnTo>
                    <a:pt x="563" y="1687"/>
                  </a:lnTo>
                  <a:lnTo>
                    <a:pt x="557" y="1693"/>
                  </a:lnTo>
                  <a:lnTo>
                    <a:pt x="569" y="1687"/>
                  </a:lnTo>
                  <a:lnTo>
                    <a:pt x="563" y="1689"/>
                  </a:lnTo>
                  <a:lnTo>
                    <a:pt x="569" y="1705"/>
                  </a:lnTo>
                  <a:lnTo>
                    <a:pt x="569" y="1687"/>
                  </a:lnTo>
                  <a:lnTo>
                    <a:pt x="563" y="1687"/>
                  </a:lnTo>
                  <a:lnTo>
                    <a:pt x="557" y="1689"/>
                  </a:lnTo>
                  <a:lnTo>
                    <a:pt x="553" y="1691"/>
                  </a:lnTo>
                  <a:lnTo>
                    <a:pt x="545" y="1697"/>
                  </a:lnTo>
                  <a:lnTo>
                    <a:pt x="555" y="1693"/>
                  </a:lnTo>
                  <a:lnTo>
                    <a:pt x="549" y="1695"/>
                  </a:lnTo>
                  <a:lnTo>
                    <a:pt x="555" y="1710"/>
                  </a:lnTo>
                  <a:lnTo>
                    <a:pt x="555" y="1693"/>
                  </a:lnTo>
                  <a:lnTo>
                    <a:pt x="549" y="1693"/>
                  </a:lnTo>
                  <a:lnTo>
                    <a:pt x="543" y="1693"/>
                  </a:lnTo>
                  <a:lnTo>
                    <a:pt x="537" y="1693"/>
                  </a:lnTo>
                  <a:lnTo>
                    <a:pt x="532" y="1695"/>
                  </a:lnTo>
                  <a:lnTo>
                    <a:pt x="530" y="1695"/>
                  </a:lnTo>
                  <a:lnTo>
                    <a:pt x="522" y="1699"/>
                  </a:lnTo>
                  <a:lnTo>
                    <a:pt x="530" y="1714"/>
                  </a:lnTo>
                  <a:lnTo>
                    <a:pt x="530" y="1697"/>
                  </a:lnTo>
                  <a:lnTo>
                    <a:pt x="524" y="1697"/>
                  </a:lnTo>
                  <a:lnTo>
                    <a:pt x="518" y="1697"/>
                  </a:lnTo>
                  <a:lnTo>
                    <a:pt x="512" y="1697"/>
                  </a:lnTo>
                  <a:lnTo>
                    <a:pt x="506" y="1699"/>
                  </a:lnTo>
                  <a:lnTo>
                    <a:pt x="500" y="1703"/>
                  </a:lnTo>
                  <a:lnTo>
                    <a:pt x="494" y="1709"/>
                  </a:lnTo>
                  <a:lnTo>
                    <a:pt x="506" y="1703"/>
                  </a:lnTo>
                  <a:lnTo>
                    <a:pt x="500" y="1705"/>
                  </a:lnTo>
                  <a:lnTo>
                    <a:pt x="506" y="1720"/>
                  </a:lnTo>
                  <a:lnTo>
                    <a:pt x="506" y="1703"/>
                  </a:lnTo>
                  <a:lnTo>
                    <a:pt x="498" y="1703"/>
                  </a:lnTo>
                  <a:lnTo>
                    <a:pt x="492" y="1703"/>
                  </a:lnTo>
                  <a:lnTo>
                    <a:pt x="487" y="1703"/>
                  </a:lnTo>
                  <a:lnTo>
                    <a:pt x="481" y="1705"/>
                  </a:lnTo>
                  <a:lnTo>
                    <a:pt x="475" y="1709"/>
                  </a:lnTo>
                  <a:lnTo>
                    <a:pt x="469" y="1714"/>
                  </a:lnTo>
                  <a:lnTo>
                    <a:pt x="481" y="1709"/>
                  </a:lnTo>
                  <a:lnTo>
                    <a:pt x="475" y="1710"/>
                  </a:lnTo>
                  <a:lnTo>
                    <a:pt x="481" y="1726"/>
                  </a:lnTo>
                  <a:lnTo>
                    <a:pt x="481" y="1709"/>
                  </a:lnTo>
                  <a:lnTo>
                    <a:pt x="473" y="1709"/>
                  </a:lnTo>
                  <a:lnTo>
                    <a:pt x="467" y="1709"/>
                  </a:lnTo>
                  <a:lnTo>
                    <a:pt x="461" y="1709"/>
                  </a:lnTo>
                  <a:lnTo>
                    <a:pt x="455" y="1710"/>
                  </a:lnTo>
                  <a:lnTo>
                    <a:pt x="451" y="1712"/>
                  </a:lnTo>
                  <a:lnTo>
                    <a:pt x="446" y="1716"/>
                  </a:lnTo>
                  <a:lnTo>
                    <a:pt x="455" y="1730"/>
                  </a:lnTo>
                  <a:lnTo>
                    <a:pt x="455" y="1712"/>
                  </a:lnTo>
                  <a:lnTo>
                    <a:pt x="448" y="1712"/>
                  </a:lnTo>
                  <a:lnTo>
                    <a:pt x="442" y="1712"/>
                  </a:lnTo>
                  <a:lnTo>
                    <a:pt x="436" y="1712"/>
                  </a:lnTo>
                  <a:lnTo>
                    <a:pt x="430" y="1712"/>
                  </a:lnTo>
                  <a:lnTo>
                    <a:pt x="424" y="1712"/>
                  </a:lnTo>
                  <a:lnTo>
                    <a:pt x="418" y="1714"/>
                  </a:lnTo>
                  <a:lnTo>
                    <a:pt x="414" y="1716"/>
                  </a:lnTo>
                  <a:lnTo>
                    <a:pt x="406" y="1722"/>
                  </a:lnTo>
                  <a:lnTo>
                    <a:pt x="416" y="1718"/>
                  </a:lnTo>
                  <a:lnTo>
                    <a:pt x="410" y="1720"/>
                  </a:lnTo>
                  <a:lnTo>
                    <a:pt x="416" y="1736"/>
                  </a:lnTo>
                  <a:lnTo>
                    <a:pt x="416" y="1718"/>
                  </a:lnTo>
                  <a:lnTo>
                    <a:pt x="410" y="1718"/>
                  </a:lnTo>
                  <a:lnTo>
                    <a:pt x="405" y="1718"/>
                  </a:lnTo>
                  <a:lnTo>
                    <a:pt x="399" y="1718"/>
                  </a:lnTo>
                  <a:lnTo>
                    <a:pt x="391" y="1718"/>
                  </a:lnTo>
                  <a:lnTo>
                    <a:pt x="385" y="1718"/>
                  </a:lnTo>
                  <a:lnTo>
                    <a:pt x="379" y="1720"/>
                  </a:lnTo>
                  <a:lnTo>
                    <a:pt x="373" y="1724"/>
                  </a:lnTo>
                  <a:lnTo>
                    <a:pt x="367" y="1730"/>
                  </a:lnTo>
                  <a:lnTo>
                    <a:pt x="379" y="1724"/>
                  </a:lnTo>
                  <a:lnTo>
                    <a:pt x="373" y="1726"/>
                  </a:lnTo>
                  <a:lnTo>
                    <a:pt x="379" y="1742"/>
                  </a:lnTo>
                  <a:lnTo>
                    <a:pt x="379" y="1724"/>
                  </a:lnTo>
                  <a:lnTo>
                    <a:pt x="373" y="1724"/>
                  </a:lnTo>
                  <a:lnTo>
                    <a:pt x="365" y="1724"/>
                  </a:lnTo>
                  <a:lnTo>
                    <a:pt x="360" y="1724"/>
                  </a:lnTo>
                  <a:lnTo>
                    <a:pt x="354" y="1724"/>
                  </a:lnTo>
                  <a:lnTo>
                    <a:pt x="348" y="1724"/>
                  </a:lnTo>
                  <a:lnTo>
                    <a:pt x="342" y="1724"/>
                  </a:lnTo>
                  <a:lnTo>
                    <a:pt x="336" y="1726"/>
                  </a:lnTo>
                  <a:lnTo>
                    <a:pt x="334" y="1726"/>
                  </a:lnTo>
                  <a:lnTo>
                    <a:pt x="326" y="1730"/>
                  </a:lnTo>
                  <a:lnTo>
                    <a:pt x="334" y="1746"/>
                  </a:lnTo>
                  <a:lnTo>
                    <a:pt x="334" y="1728"/>
                  </a:lnTo>
                  <a:lnTo>
                    <a:pt x="328" y="1728"/>
                  </a:lnTo>
                  <a:lnTo>
                    <a:pt x="322" y="1728"/>
                  </a:lnTo>
                  <a:lnTo>
                    <a:pt x="317" y="1728"/>
                  </a:lnTo>
                  <a:lnTo>
                    <a:pt x="309" y="1728"/>
                  </a:lnTo>
                  <a:lnTo>
                    <a:pt x="303" y="1728"/>
                  </a:lnTo>
                  <a:lnTo>
                    <a:pt x="297" y="1728"/>
                  </a:lnTo>
                  <a:lnTo>
                    <a:pt x="291" y="1728"/>
                  </a:lnTo>
                  <a:lnTo>
                    <a:pt x="283" y="1728"/>
                  </a:lnTo>
                  <a:lnTo>
                    <a:pt x="277" y="1730"/>
                  </a:lnTo>
                  <a:lnTo>
                    <a:pt x="272" y="1734"/>
                  </a:lnTo>
                  <a:lnTo>
                    <a:pt x="266" y="1740"/>
                  </a:lnTo>
                  <a:lnTo>
                    <a:pt x="277" y="1734"/>
                  </a:lnTo>
                  <a:lnTo>
                    <a:pt x="272" y="1736"/>
                  </a:lnTo>
                  <a:lnTo>
                    <a:pt x="277" y="1752"/>
                  </a:lnTo>
                  <a:lnTo>
                    <a:pt x="277" y="1734"/>
                  </a:lnTo>
                  <a:lnTo>
                    <a:pt x="272" y="1734"/>
                  </a:lnTo>
                  <a:lnTo>
                    <a:pt x="266" y="1734"/>
                  </a:lnTo>
                  <a:lnTo>
                    <a:pt x="260" y="1734"/>
                  </a:lnTo>
                  <a:lnTo>
                    <a:pt x="252" y="1734"/>
                  </a:lnTo>
                  <a:lnTo>
                    <a:pt x="246" y="1734"/>
                  </a:lnTo>
                  <a:lnTo>
                    <a:pt x="240" y="1734"/>
                  </a:lnTo>
                  <a:lnTo>
                    <a:pt x="234" y="1734"/>
                  </a:lnTo>
                  <a:lnTo>
                    <a:pt x="227" y="1734"/>
                  </a:lnTo>
                  <a:lnTo>
                    <a:pt x="221" y="1734"/>
                  </a:lnTo>
                  <a:lnTo>
                    <a:pt x="215" y="1736"/>
                  </a:lnTo>
                  <a:lnTo>
                    <a:pt x="209" y="1740"/>
                  </a:lnTo>
                  <a:lnTo>
                    <a:pt x="203" y="1746"/>
                  </a:lnTo>
                  <a:lnTo>
                    <a:pt x="215" y="1740"/>
                  </a:lnTo>
                  <a:lnTo>
                    <a:pt x="209" y="1742"/>
                  </a:lnTo>
                  <a:lnTo>
                    <a:pt x="215" y="1757"/>
                  </a:lnTo>
                  <a:lnTo>
                    <a:pt x="215" y="1740"/>
                  </a:lnTo>
                  <a:lnTo>
                    <a:pt x="209" y="1740"/>
                  </a:lnTo>
                  <a:lnTo>
                    <a:pt x="201" y="1740"/>
                  </a:lnTo>
                  <a:lnTo>
                    <a:pt x="195" y="1740"/>
                  </a:lnTo>
                  <a:lnTo>
                    <a:pt x="190" y="1740"/>
                  </a:lnTo>
                  <a:lnTo>
                    <a:pt x="184" y="1740"/>
                  </a:lnTo>
                  <a:lnTo>
                    <a:pt x="176" y="1740"/>
                  </a:lnTo>
                  <a:lnTo>
                    <a:pt x="170" y="1740"/>
                  </a:lnTo>
                  <a:lnTo>
                    <a:pt x="164" y="1740"/>
                  </a:lnTo>
                  <a:lnTo>
                    <a:pt x="158" y="1740"/>
                  </a:lnTo>
                  <a:lnTo>
                    <a:pt x="152" y="1740"/>
                  </a:lnTo>
                  <a:lnTo>
                    <a:pt x="145" y="1740"/>
                  </a:lnTo>
                  <a:lnTo>
                    <a:pt x="139" y="1742"/>
                  </a:lnTo>
                  <a:lnTo>
                    <a:pt x="135" y="1744"/>
                  </a:lnTo>
                  <a:lnTo>
                    <a:pt x="129" y="1748"/>
                  </a:lnTo>
                  <a:lnTo>
                    <a:pt x="139" y="1761"/>
                  </a:lnTo>
                  <a:lnTo>
                    <a:pt x="139" y="1744"/>
                  </a:lnTo>
                  <a:lnTo>
                    <a:pt x="133" y="1744"/>
                  </a:lnTo>
                  <a:lnTo>
                    <a:pt x="127" y="1744"/>
                  </a:lnTo>
                  <a:lnTo>
                    <a:pt x="119" y="1744"/>
                  </a:lnTo>
                  <a:lnTo>
                    <a:pt x="113" y="1744"/>
                  </a:lnTo>
                  <a:lnTo>
                    <a:pt x="107" y="1744"/>
                  </a:lnTo>
                  <a:lnTo>
                    <a:pt x="102" y="1744"/>
                  </a:lnTo>
                  <a:lnTo>
                    <a:pt x="94" y="1744"/>
                  </a:lnTo>
                  <a:lnTo>
                    <a:pt x="88" y="1744"/>
                  </a:lnTo>
                  <a:lnTo>
                    <a:pt x="82" y="1744"/>
                  </a:lnTo>
                  <a:lnTo>
                    <a:pt x="76" y="1744"/>
                  </a:lnTo>
                  <a:lnTo>
                    <a:pt x="70" y="1744"/>
                  </a:lnTo>
                  <a:lnTo>
                    <a:pt x="62" y="1744"/>
                  </a:lnTo>
                  <a:lnTo>
                    <a:pt x="57" y="1744"/>
                  </a:lnTo>
                  <a:lnTo>
                    <a:pt x="51" y="1744"/>
                  </a:lnTo>
                  <a:lnTo>
                    <a:pt x="45" y="1746"/>
                  </a:lnTo>
                  <a:lnTo>
                    <a:pt x="39" y="1750"/>
                  </a:lnTo>
                  <a:lnTo>
                    <a:pt x="33" y="1755"/>
                  </a:lnTo>
                  <a:lnTo>
                    <a:pt x="45" y="1750"/>
                  </a:lnTo>
                  <a:lnTo>
                    <a:pt x="39" y="1752"/>
                  </a:lnTo>
                  <a:lnTo>
                    <a:pt x="45" y="1767"/>
                  </a:lnTo>
                  <a:lnTo>
                    <a:pt x="45" y="1750"/>
                  </a:lnTo>
                  <a:lnTo>
                    <a:pt x="37" y="1750"/>
                  </a:lnTo>
                  <a:lnTo>
                    <a:pt x="31" y="1750"/>
                  </a:lnTo>
                  <a:lnTo>
                    <a:pt x="25" y="1750"/>
                  </a:lnTo>
                  <a:lnTo>
                    <a:pt x="19" y="1750"/>
                  </a:lnTo>
                  <a:lnTo>
                    <a:pt x="12" y="1750"/>
                  </a:lnTo>
                  <a:lnTo>
                    <a:pt x="6" y="1750"/>
                  </a:lnTo>
                  <a:lnTo>
                    <a:pt x="0" y="1750"/>
                  </a:lnTo>
                  <a:close/>
                </a:path>
              </a:pathLst>
            </a:custGeom>
            <a:solidFill>
              <a:srgbClr val="0000FF"/>
            </a:solidFill>
            <a:ln w="9525">
              <a:noFill/>
              <a:round/>
              <a:headEnd/>
              <a:tailEnd/>
            </a:ln>
          </p:spPr>
          <p:txBody>
            <a:bodyPr/>
            <a:lstStyle/>
            <a:p>
              <a:endParaRPr lang="en-US"/>
            </a:p>
          </p:txBody>
        </p:sp>
        <p:sp>
          <p:nvSpPr>
            <p:cNvPr id="100" name="Line 1823"/>
            <p:cNvSpPr>
              <a:spLocks noChangeShapeType="1"/>
            </p:cNvSpPr>
            <p:nvPr/>
          </p:nvSpPr>
          <p:spPr bwMode="auto">
            <a:xfrm>
              <a:off x="1259" y="2059"/>
              <a:ext cx="1368" cy="1"/>
            </a:xfrm>
            <a:prstGeom prst="line">
              <a:avLst/>
            </a:prstGeom>
            <a:noFill/>
            <a:ln w="1588">
              <a:solidFill>
                <a:srgbClr val="000000"/>
              </a:solidFill>
              <a:round/>
              <a:headEnd/>
              <a:tailEnd/>
            </a:ln>
          </p:spPr>
          <p:txBody>
            <a:bodyPr/>
            <a:lstStyle/>
            <a:p>
              <a:endParaRPr lang="en-US"/>
            </a:p>
          </p:txBody>
        </p:sp>
        <p:sp>
          <p:nvSpPr>
            <p:cNvPr id="101" name="Line 1824"/>
            <p:cNvSpPr>
              <a:spLocks noChangeShapeType="1"/>
            </p:cNvSpPr>
            <p:nvPr/>
          </p:nvSpPr>
          <p:spPr bwMode="auto">
            <a:xfrm flipV="1">
              <a:off x="1805" y="2059"/>
              <a:ext cx="1" cy="441"/>
            </a:xfrm>
            <a:prstGeom prst="line">
              <a:avLst/>
            </a:prstGeom>
            <a:noFill/>
            <a:ln w="1588">
              <a:solidFill>
                <a:srgbClr val="000000"/>
              </a:solidFill>
              <a:round/>
              <a:headEnd/>
              <a:tailEnd/>
            </a:ln>
          </p:spPr>
          <p:txBody>
            <a:bodyPr/>
            <a:lstStyle/>
            <a:p>
              <a:endParaRPr lang="en-US"/>
            </a:p>
          </p:txBody>
        </p:sp>
        <p:sp>
          <p:nvSpPr>
            <p:cNvPr id="102" name="Line 1825"/>
            <p:cNvSpPr>
              <a:spLocks noChangeShapeType="1"/>
            </p:cNvSpPr>
            <p:nvPr/>
          </p:nvSpPr>
          <p:spPr bwMode="auto">
            <a:xfrm flipV="1">
              <a:off x="2081" y="2059"/>
              <a:ext cx="1" cy="441"/>
            </a:xfrm>
            <a:prstGeom prst="line">
              <a:avLst/>
            </a:prstGeom>
            <a:noFill/>
            <a:ln w="1588">
              <a:solidFill>
                <a:srgbClr val="000000"/>
              </a:solidFill>
              <a:round/>
              <a:headEnd/>
              <a:tailEnd/>
            </a:ln>
          </p:spPr>
          <p:txBody>
            <a:bodyPr/>
            <a:lstStyle/>
            <a:p>
              <a:endParaRPr lang="en-US"/>
            </a:p>
          </p:txBody>
        </p:sp>
        <p:sp>
          <p:nvSpPr>
            <p:cNvPr id="103" name="Rectangle 1826"/>
            <p:cNvSpPr>
              <a:spLocks noChangeArrowheads="1"/>
            </p:cNvSpPr>
            <p:nvPr/>
          </p:nvSpPr>
          <p:spPr bwMode="auto">
            <a:xfrm rot="-5400000">
              <a:off x="627" y="1980"/>
              <a:ext cx="860" cy="96"/>
            </a:xfrm>
            <a:prstGeom prst="rect">
              <a:avLst/>
            </a:prstGeom>
            <a:noFill/>
            <a:ln w="9525">
              <a:noFill/>
              <a:miter lim="800000"/>
              <a:headEnd/>
              <a:tailEnd/>
            </a:ln>
          </p:spPr>
          <p:txBody>
            <a:bodyPr wrap="none" lIns="0" tIns="0" rIns="0" bIns="0">
              <a:spAutoFit/>
            </a:bodyPr>
            <a:lstStyle/>
            <a:p>
              <a:r>
                <a:rPr lang="en-US" sz="1000" b="1" i="0">
                  <a:solidFill>
                    <a:srgbClr val="000000"/>
                  </a:solidFill>
                </a:rPr>
                <a:t>Line Spread Funcation</a:t>
              </a:r>
              <a:endParaRPr lang="en-US" sz="1000" b="1"/>
            </a:p>
          </p:txBody>
        </p:sp>
        <p:grpSp>
          <p:nvGrpSpPr>
            <p:cNvPr id="104" name="Group 1827"/>
            <p:cNvGrpSpPr>
              <a:grpSpLocks/>
            </p:cNvGrpSpPr>
            <p:nvPr/>
          </p:nvGrpSpPr>
          <p:grpSpPr bwMode="auto">
            <a:xfrm>
              <a:off x="1812" y="2028"/>
              <a:ext cx="253" cy="58"/>
              <a:chOff x="1723" y="2089"/>
              <a:chExt cx="253" cy="58"/>
            </a:xfrm>
          </p:grpSpPr>
          <p:sp>
            <p:nvSpPr>
              <p:cNvPr id="109" name="Rectangle 1828"/>
              <p:cNvSpPr>
                <a:spLocks noChangeArrowheads="1"/>
              </p:cNvSpPr>
              <p:nvPr/>
            </p:nvSpPr>
            <p:spPr bwMode="auto">
              <a:xfrm>
                <a:off x="1723" y="2109"/>
                <a:ext cx="253" cy="17"/>
              </a:xfrm>
              <a:prstGeom prst="rect">
                <a:avLst/>
              </a:prstGeom>
              <a:solidFill>
                <a:srgbClr val="FF3300"/>
              </a:solidFill>
              <a:ln w="9525">
                <a:noFill/>
                <a:miter lim="800000"/>
                <a:headEnd/>
                <a:tailEnd/>
              </a:ln>
            </p:spPr>
            <p:txBody>
              <a:bodyPr/>
              <a:lstStyle/>
              <a:p>
                <a:endParaRPr lang="en-US"/>
              </a:p>
            </p:txBody>
          </p:sp>
          <p:sp>
            <p:nvSpPr>
              <p:cNvPr id="110" name="Freeform 1829"/>
              <p:cNvSpPr>
                <a:spLocks/>
              </p:cNvSpPr>
              <p:nvPr/>
            </p:nvSpPr>
            <p:spPr bwMode="auto">
              <a:xfrm>
                <a:off x="1724" y="2089"/>
                <a:ext cx="57" cy="58"/>
              </a:xfrm>
              <a:custGeom>
                <a:avLst/>
                <a:gdLst>
                  <a:gd name="T0" fmla="*/ 113 w 113"/>
                  <a:gd name="T1" fmla="*/ 0 h 115"/>
                  <a:gd name="T2" fmla="*/ 0 w 113"/>
                  <a:gd name="T3" fmla="*/ 58 h 115"/>
                  <a:gd name="T4" fmla="*/ 113 w 113"/>
                  <a:gd name="T5" fmla="*/ 115 h 115"/>
                  <a:gd name="T6" fmla="*/ 0 60000 65536"/>
                  <a:gd name="T7" fmla="*/ 0 60000 65536"/>
                  <a:gd name="T8" fmla="*/ 0 60000 65536"/>
                  <a:gd name="T9" fmla="*/ 0 w 113"/>
                  <a:gd name="T10" fmla="*/ 0 h 115"/>
                  <a:gd name="T11" fmla="*/ 113 w 113"/>
                  <a:gd name="T12" fmla="*/ 115 h 115"/>
                </a:gdLst>
                <a:ahLst/>
                <a:cxnLst>
                  <a:cxn ang="T6">
                    <a:pos x="T0" y="T1"/>
                  </a:cxn>
                  <a:cxn ang="T7">
                    <a:pos x="T2" y="T3"/>
                  </a:cxn>
                  <a:cxn ang="T8">
                    <a:pos x="T4" y="T5"/>
                  </a:cxn>
                </a:cxnLst>
                <a:rect l="T9" t="T10" r="T11" b="T12"/>
                <a:pathLst>
                  <a:path w="113" h="115">
                    <a:moveTo>
                      <a:pt x="113" y="0"/>
                    </a:moveTo>
                    <a:lnTo>
                      <a:pt x="0" y="58"/>
                    </a:lnTo>
                    <a:lnTo>
                      <a:pt x="113" y="115"/>
                    </a:lnTo>
                  </a:path>
                </a:pathLst>
              </a:custGeom>
              <a:noFill/>
              <a:ln w="28575">
                <a:solidFill>
                  <a:srgbClr val="FF3300"/>
                </a:solidFill>
                <a:round/>
                <a:headEnd/>
                <a:tailEnd/>
              </a:ln>
            </p:spPr>
            <p:txBody>
              <a:bodyPr/>
              <a:lstStyle/>
              <a:p>
                <a:endParaRPr lang="en-US"/>
              </a:p>
            </p:txBody>
          </p:sp>
          <p:sp>
            <p:nvSpPr>
              <p:cNvPr id="111" name="Freeform 1830"/>
              <p:cNvSpPr>
                <a:spLocks/>
              </p:cNvSpPr>
              <p:nvPr/>
            </p:nvSpPr>
            <p:spPr bwMode="auto">
              <a:xfrm>
                <a:off x="1919" y="2089"/>
                <a:ext cx="57" cy="58"/>
              </a:xfrm>
              <a:custGeom>
                <a:avLst/>
                <a:gdLst>
                  <a:gd name="T0" fmla="*/ 0 w 113"/>
                  <a:gd name="T1" fmla="*/ 115 h 115"/>
                  <a:gd name="T2" fmla="*/ 113 w 113"/>
                  <a:gd name="T3" fmla="*/ 58 h 115"/>
                  <a:gd name="T4" fmla="*/ 0 w 113"/>
                  <a:gd name="T5" fmla="*/ 0 h 115"/>
                  <a:gd name="T6" fmla="*/ 0 60000 65536"/>
                  <a:gd name="T7" fmla="*/ 0 60000 65536"/>
                  <a:gd name="T8" fmla="*/ 0 60000 65536"/>
                  <a:gd name="T9" fmla="*/ 0 w 113"/>
                  <a:gd name="T10" fmla="*/ 0 h 115"/>
                  <a:gd name="T11" fmla="*/ 113 w 113"/>
                  <a:gd name="T12" fmla="*/ 115 h 115"/>
                </a:gdLst>
                <a:ahLst/>
                <a:cxnLst>
                  <a:cxn ang="T6">
                    <a:pos x="T0" y="T1"/>
                  </a:cxn>
                  <a:cxn ang="T7">
                    <a:pos x="T2" y="T3"/>
                  </a:cxn>
                  <a:cxn ang="T8">
                    <a:pos x="T4" y="T5"/>
                  </a:cxn>
                </a:cxnLst>
                <a:rect l="T9" t="T10" r="T11" b="T12"/>
                <a:pathLst>
                  <a:path w="113" h="115">
                    <a:moveTo>
                      <a:pt x="0" y="115"/>
                    </a:moveTo>
                    <a:lnTo>
                      <a:pt x="113" y="58"/>
                    </a:lnTo>
                    <a:lnTo>
                      <a:pt x="0" y="0"/>
                    </a:lnTo>
                  </a:path>
                </a:pathLst>
              </a:custGeom>
              <a:noFill/>
              <a:ln w="28575">
                <a:solidFill>
                  <a:srgbClr val="FF3300"/>
                </a:solidFill>
                <a:round/>
                <a:headEnd/>
                <a:tailEnd/>
              </a:ln>
            </p:spPr>
            <p:txBody>
              <a:bodyPr/>
              <a:lstStyle/>
              <a:p>
                <a:endParaRPr lang="en-US"/>
              </a:p>
            </p:txBody>
          </p:sp>
        </p:grpSp>
        <p:sp>
          <p:nvSpPr>
            <p:cNvPr id="105" name="Rectangle 1831"/>
            <p:cNvSpPr>
              <a:spLocks noChangeArrowheads="1"/>
            </p:cNvSpPr>
            <p:nvPr/>
          </p:nvSpPr>
          <p:spPr bwMode="auto">
            <a:xfrm>
              <a:off x="1759" y="2102"/>
              <a:ext cx="359" cy="151"/>
            </a:xfrm>
            <a:prstGeom prst="rect">
              <a:avLst/>
            </a:prstGeom>
            <a:noFill/>
            <a:ln w="9525">
              <a:noFill/>
              <a:miter lim="800000"/>
              <a:headEnd/>
              <a:tailEnd/>
            </a:ln>
          </p:spPr>
          <p:txBody>
            <a:bodyPr/>
            <a:lstStyle/>
            <a:p>
              <a:endParaRPr lang="en-US"/>
            </a:p>
          </p:txBody>
        </p:sp>
        <p:sp>
          <p:nvSpPr>
            <p:cNvPr id="106" name="Rectangle 1832"/>
            <p:cNvSpPr>
              <a:spLocks noChangeArrowheads="1"/>
            </p:cNvSpPr>
            <p:nvPr/>
          </p:nvSpPr>
          <p:spPr bwMode="auto">
            <a:xfrm>
              <a:off x="1834" y="2133"/>
              <a:ext cx="250" cy="96"/>
            </a:xfrm>
            <a:prstGeom prst="rect">
              <a:avLst/>
            </a:prstGeom>
            <a:noFill/>
            <a:ln w="9525">
              <a:noFill/>
              <a:miter lim="800000"/>
              <a:headEnd/>
              <a:tailEnd/>
            </a:ln>
          </p:spPr>
          <p:txBody>
            <a:bodyPr wrap="none" lIns="0" tIns="0" rIns="0" bIns="0">
              <a:spAutoFit/>
            </a:bodyPr>
            <a:lstStyle/>
            <a:p>
              <a:r>
                <a:rPr lang="en-US" sz="1000" i="0">
                  <a:solidFill>
                    <a:srgbClr val="FF3300"/>
                  </a:solidFill>
                </a:rPr>
                <a:t>FWHM</a:t>
              </a:r>
              <a:endParaRPr lang="en-US" sz="1000"/>
            </a:p>
          </p:txBody>
        </p:sp>
        <p:sp>
          <p:nvSpPr>
            <p:cNvPr id="107" name="Rectangle 1833"/>
            <p:cNvSpPr>
              <a:spLocks noChangeArrowheads="1"/>
            </p:cNvSpPr>
            <p:nvPr/>
          </p:nvSpPr>
          <p:spPr bwMode="auto">
            <a:xfrm>
              <a:off x="1534" y="2614"/>
              <a:ext cx="787" cy="170"/>
            </a:xfrm>
            <a:prstGeom prst="rect">
              <a:avLst/>
            </a:prstGeom>
            <a:noFill/>
            <a:ln w="9525">
              <a:noFill/>
              <a:miter lim="800000"/>
              <a:headEnd/>
              <a:tailEnd/>
            </a:ln>
          </p:spPr>
          <p:txBody>
            <a:bodyPr/>
            <a:lstStyle/>
            <a:p>
              <a:endParaRPr lang="en-US"/>
            </a:p>
          </p:txBody>
        </p:sp>
        <p:sp>
          <p:nvSpPr>
            <p:cNvPr id="108" name="Rectangle 1834"/>
            <p:cNvSpPr>
              <a:spLocks noChangeArrowheads="1"/>
            </p:cNvSpPr>
            <p:nvPr/>
          </p:nvSpPr>
          <p:spPr bwMode="auto">
            <a:xfrm>
              <a:off x="1673" y="2642"/>
              <a:ext cx="571" cy="96"/>
            </a:xfrm>
            <a:prstGeom prst="rect">
              <a:avLst/>
            </a:prstGeom>
            <a:noFill/>
            <a:ln w="9525">
              <a:noFill/>
              <a:miter lim="800000"/>
              <a:headEnd/>
              <a:tailEnd/>
            </a:ln>
          </p:spPr>
          <p:txBody>
            <a:bodyPr wrap="none" lIns="0" tIns="0" rIns="0" bIns="0">
              <a:spAutoFit/>
            </a:bodyPr>
            <a:lstStyle/>
            <a:p>
              <a:r>
                <a:rPr lang="en-US" sz="1000" b="1" i="0">
                  <a:solidFill>
                    <a:srgbClr val="000000"/>
                  </a:solidFill>
                </a:rPr>
                <a:t>Distance / GSD</a:t>
              </a:r>
              <a:endParaRPr lang="en-US" sz="1000" b="1"/>
            </a:p>
          </p:txBody>
        </p:sp>
      </p:grpSp>
      <p:grpSp>
        <p:nvGrpSpPr>
          <p:cNvPr id="112" name="Group 1836"/>
          <p:cNvGrpSpPr>
            <a:grpSpLocks/>
          </p:cNvGrpSpPr>
          <p:nvPr/>
        </p:nvGrpSpPr>
        <p:grpSpPr bwMode="auto">
          <a:xfrm>
            <a:off x="584200" y="1711324"/>
            <a:ext cx="3111500" cy="1743075"/>
            <a:chOff x="2203" y="463"/>
            <a:chExt cx="1817" cy="952"/>
          </a:xfrm>
        </p:grpSpPr>
        <p:sp>
          <p:nvSpPr>
            <p:cNvPr id="113" name="Rectangle 1837"/>
            <p:cNvSpPr>
              <a:spLocks noChangeArrowheads="1"/>
            </p:cNvSpPr>
            <p:nvPr/>
          </p:nvSpPr>
          <p:spPr bwMode="auto">
            <a:xfrm>
              <a:off x="2452" y="467"/>
              <a:ext cx="1507" cy="752"/>
            </a:xfrm>
            <a:prstGeom prst="rect">
              <a:avLst/>
            </a:prstGeom>
            <a:noFill/>
            <a:ln w="9525">
              <a:noFill/>
              <a:miter lim="800000"/>
              <a:headEnd/>
              <a:tailEnd/>
            </a:ln>
          </p:spPr>
          <p:txBody>
            <a:bodyPr/>
            <a:lstStyle/>
            <a:p>
              <a:endParaRPr lang="en-US"/>
            </a:p>
          </p:txBody>
        </p:sp>
        <p:sp>
          <p:nvSpPr>
            <p:cNvPr id="114" name="Rectangle 1838"/>
            <p:cNvSpPr>
              <a:spLocks noChangeArrowheads="1"/>
            </p:cNvSpPr>
            <p:nvPr/>
          </p:nvSpPr>
          <p:spPr bwMode="auto">
            <a:xfrm>
              <a:off x="2452" y="467"/>
              <a:ext cx="1507" cy="752"/>
            </a:xfrm>
            <a:prstGeom prst="rect">
              <a:avLst/>
            </a:prstGeom>
            <a:solidFill>
              <a:srgbClr val="B2B2B2"/>
            </a:solidFill>
            <a:ln w="1588">
              <a:solidFill>
                <a:srgbClr val="FFFFFF"/>
              </a:solidFill>
              <a:miter lim="800000"/>
              <a:headEnd/>
              <a:tailEnd/>
            </a:ln>
          </p:spPr>
          <p:txBody>
            <a:bodyPr/>
            <a:lstStyle/>
            <a:p>
              <a:endParaRPr lang="en-US"/>
            </a:p>
          </p:txBody>
        </p:sp>
        <p:sp>
          <p:nvSpPr>
            <p:cNvPr id="115" name="Line 1839"/>
            <p:cNvSpPr>
              <a:spLocks noChangeShapeType="1"/>
            </p:cNvSpPr>
            <p:nvPr/>
          </p:nvSpPr>
          <p:spPr bwMode="auto">
            <a:xfrm>
              <a:off x="2452" y="467"/>
              <a:ext cx="1506" cy="1"/>
            </a:xfrm>
            <a:prstGeom prst="line">
              <a:avLst/>
            </a:prstGeom>
            <a:noFill/>
            <a:ln w="1588">
              <a:solidFill>
                <a:srgbClr val="000000"/>
              </a:solidFill>
              <a:round/>
              <a:headEnd/>
              <a:tailEnd/>
            </a:ln>
          </p:spPr>
          <p:txBody>
            <a:bodyPr/>
            <a:lstStyle/>
            <a:p>
              <a:endParaRPr lang="en-US"/>
            </a:p>
          </p:txBody>
        </p:sp>
        <p:sp>
          <p:nvSpPr>
            <p:cNvPr id="116" name="Line 1840"/>
            <p:cNvSpPr>
              <a:spLocks noChangeShapeType="1"/>
            </p:cNvSpPr>
            <p:nvPr/>
          </p:nvSpPr>
          <p:spPr bwMode="auto">
            <a:xfrm>
              <a:off x="2452" y="1218"/>
              <a:ext cx="1506" cy="1"/>
            </a:xfrm>
            <a:prstGeom prst="line">
              <a:avLst/>
            </a:prstGeom>
            <a:noFill/>
            <a:ln w="1588">
              <a:solidFill>
                <a:srgbClr val="000000"/>
              </a:solidFill>
              <a:round/>
              <a:headEnd/>
              <a:tailEnd/>
            </a:ln>
          </p:spPr>
          <p:txBody>
            <a:bodyPr/>
            <a:lstStyle/>
            <a:p>
              <a:endParaRPr lang="en-US"/>
            </a:p>
          </p:txBody>
        </p:sp>
        <p:sp>
          <p:nvSpPr>
            <p:cNvPr id="117" name="Line 1841"/>
            <p:cNvSpPr>
              <a:spLocks noChangeShapeType="1"/>
            </p:cNvSpPr>
            <p:nvPr/>
          </p:nvSpPr>
          <p:spPr bwMode="auto">
            <a:xfrm flipV="1">
              <a:off x="3958" y="467"/>
              <a:ext cx="1" cy="751"/>
            </a:xfrm>
            <a:prstGeom prst="line">
              <a:avLst/>
            </a:prstGeom>
            <a:noFill/>
            <a:ln w="1588">
              <a:solidFill>
                <a:srgbClr val="000000"/>
              </a:solidFill>
              <a:round/>
              <a:headEnd/>
              <a:tailEnd/>
            </a:ln>
          </p:spPr>
          <p:txBody>
            <a:bodyPr/>
            <a:lstStyle/>
            <a:p>
              <a:endParaRPr lang="en-US"/>
            </a:p>
          </p:txBody>
        </p:sp>
        <p:sp>
          <p:nvSpPr>
            <p:cNvPr id="118" name="Line 1842"/>
            <p:cNvSpPr>
              <a:spLocks noChangeShapeType="1"/>
            </p:cNvSpPr>
            <p:nvPr/>
          </p:nvSpPr>
          <p:spPr bwMode="auto">
            <a:xfrm flipV="1">
              <a:off x="2452" y="467"/>
              <a:ext cx="1" cy="751"/>
            </a:xfrm>
            <a:prstGeom prst="line">
              <a:avLst/>
            </a:prstGeom>
            <a:noFill/>
            <a:ln w="1588">
              <a:solidFill>
                <a:srgbClr val="000000"/>
              </a:solidFill>
              <a:round/>
              <a:headEnd/>
              <a:tailEnd/>
            </a:ln>
          </p:spPr>
          <p:txBody>
            <a:bodyPr/>
            <a:lstStyle/>
            <a:p>
              <a:endParaRPr lang="en-US"/>
            </a:p>
          </p:txBody>
        </p:sp>
        <p:sp>
          <p:nvSpPr>
            <p:cNvPr id="119" name="Line 1843"/>
            <p:cNvSpPr>
              <a:spLocks noChangeShapeType="1"/>
            </p:cNvSpPr>
            <p:nvPr/>
          </p:nvSpPr>
          <p:spPr bwMode="auto">
            <a:xfrm>
              <a:off x="2452" y="1218"/>
              <a:ext cx="1506" cy="1"/>
            </a:xfrm>
            <a:prstGeom prst="line">
              <a:avLst/>
            </a:prstGeom>
            <a:noFill/>
            <a:ln w="1588">
              <a:solidFill>
                <a:srgbClr val="000000"/>
              </a:solidFill>
              <a:round/>
              <a:headEnd/>
              <a:tailEnd/>
            </a:ln>
          </p:spPr>
          <p:txBody>
            <a:bodyPr/>
            <a:lstStyle/>
            <a:p>
              <a:endParaRPr lang="en-US"/>
            </a:p>
          </p:txBody>
        </p:sp>
        <p:sp>
          <p:nvSpPr>
            <p:cNvPr id="120" name="Line 1844"/>
            <p:cNvSpPr>
              <a:spLocks noChangeShapeType="1"/>
            </p:cNvSpPr>
            <p:nvPr/>
          </p:nvSpPr>
          <p:spPr bwMode="auto">
            <a:xfrm flipV="1">
              <a:off x="2452" y="467"/>
              <a:ext cx="1" cy="751"/>
            </a:xfrm>
            <a:prstGeom prst="line">
              <a:avLst/>
            </a:prstGeom>
            <a:noFill/>
            <a:ln w="1588">
              <a:solidFill>
                <a:srgbClr val="000000"/>
              </a:solidFill>
              <a:round/>
              <a:headEnd/>
              <a:tailEnd/>
            </a:ln>
          </p:spPr>
          <p:txBody>
            <a:bodyPr/>
            <a:lstStyle/>
            <a:p>
              <a:endParaRPr lang="en-US"/>
            </a:p>
          </p:txBody>
        </p:sp>
        <p:sp>
          <p:nvSpPr>
            <p:cNvPr id="121" name="Line 1845"/>
            <p:cNvSpPr>
              <a:spLocks noChangeShapeType="1"/>
            </p:cNvSpPr>
            <p:nvPr/>
          </p:nvSpPr>
          <p:spPr bwMode="auto">
            <a:xfrm flipV="1">
              <a:off x="2452" y="1209"/>
              <a:ext cx="1" cy="9"/>
            </a:xfrm>
            <a:prstGeom prst="line">
              <a:avLst/>
            </a:prstGeom>
            <a:noFill/>
            <a:ln w="1588">
              <a:solidFill>
                <a:srgbClr val="000000"/>
              </a:solidFill>
              <a:round/>
              <a:headEnd/>
              <a:tailEnd/>
            </a:ln>
          </p:spPr>
          <p:txBody>
            <a:bodyPr/>
            <a:lstStyle/>
            <a:p>
              <a:endParaRPr lang="en-US"/>
            </a:p>
          </p:txBody>
        </p:sp>
        <p:sp>
          <p:nvSpPr>
            <p:cNvPr id="122" name="Line 1846"/>
            <p:cNvSpPr>
              <a:spLocks noChangeShapeType="1"/>
            </p:cNvSpPr>
            <p:nvPr/>
          </p:nvSpPr>
          <p:spPr bwMode="auto">
            <a:xfrm>
              <a:off x="2452" y="467"/>
              <a:ext cx="1" cy="9"/>
            </a:xfrm>
            <a:prstGeom prst="line">
              <a:avLst/>
            </a:prstGeom>
            <a:noFill/>
            <a:ln w="1588">
              <a:solidFill>
                <a:srgbClr val="000000"/>
              </a:solidFill>
              <a:round/>
              <a:headEnd/>
              <a:tailEnd/>
            </a:ln>
          </p:spPr>
          <p:txBody>
            <a:bodyPr/>
            <a:lstStyle/>
            <a:p>
              <a:endParaRPr lang="en-US"/>
            </a:p>
          </p:txBody>
        </p:sp>
        <p:sp>
          <p:nvSpPr>
            <p:cNvPr id="123" name="Rectangle 1847"/>
            <p:cNvSpPr>
              <a:spLocks noChangeArrowheads="1"/>
            </p:cNvSpPr>
            <p:nvPr/>
          </p:nvSpPr>
          <p:spPr bwMode="auto">
            <a:xfrm>
              <a:off x="2393" y="1230"/>
              <a:ext cx="115" cy="96"/>
            </a:xfrm>
            <a:prstGeom prst="rect">
              <a:avLst/>
            </a:prstGeom>
            <a:noFill/>
            <a:ln w="9525">
              <a:noFill/>
              <a:miter lim="800000"/>
              <a:headEnd/>
              <a:tailEnd/>
            </a:ln>
          </p:spPr>
          <p:txBody>
            <a:bodyPr wrap="none" lIns="0" tIns="0" rIns="0" bIns="0">
              <a:spAutoFit/>
            </a:bodyPr>
            <a:lstStyle/>
            <a:p>
              <a:r>
                <a:rPr lang="en-US" sz="1000" i="0">
                  <a:solidFill>
                    <a:srgbClr val="000000"/>
                  </a:solidFill>
                </a:rPr>
                <a:t>-15</a:t>
              </a:r>
              <a:endParaRPr lang="en-US" sz="1000"/>
            </a:p>
          </p:txBody>
        </p:sp>
        <p:sp>
          <p:nvSpPr>
            <p:cNvPr id="124" name="Line 1848"/>
            <p:cNvSpPr>
              <a:spLocks noChangeShapeType="1"/>
            </p:cNvSpPr>
            <p:nvPr/>
          </p:nvSpPr>
          <p:spPr bwMode="auto">
            <a:xfrm flipV="1">
              <a:off x="2702" y="1209"/>
              <a:ext cx="1" cy="9"/>
            </a:xfrm>
            <a:prstGeom prst="line">
              <a:avLst/>
            </a:prstGeom>
            <a:noFill/>
            <a:ln w="1588">
              <a:solidFill>
                <a:srgbClr val="000000"/>
              </a:solidFill>
              <a:round/>
              <a:headEnd/>
              <a:tailEnd/>
            </a:ln>
          </p:spPr>
          <p:txBody>
            <a:bodyPr/>
            <a:lstStyle/>
            <a:p>
              <a:endParaRPr lang="en-US"/>
            </a:p>
          </p:txBody>
        </p:sp>
        <p:sp>
          <p:nvSpPr>
            <p:cNvPr id="125" name="Line 1849"/>
            <p:cNvSpPr>
              <a:spLocks noChangeShapeType="1"/>
            </p:cNvSpPr>
            <p:nvPr/>
          </p:nvSpPr>
          <p:spPr bwMode="auto">
            <a:xfrm>
              <a:off x="2702" y="467"/>
              <a:ext cx="1" cy="9"/>
            </a:xfrm>
            <a:prstGeom prst="line">
              <a:avLst/>
            </a:prstGeom>
            <a:noFill/>
            <a:ln w="1588">
              <a:solidFill>
                <a:srgbClr val="000000"/>
              </a:solidFill>
              <a:round/>
              <a:headEnd/>
              <a:tailEnd/>
            </a:ln>
          </p:spPr>
          <p:txBody>
            <a:bodyPr/>
            <a:lstStyle/>
            <a:p>
              <a:endParaRPr lang="en-US"/>
            </a:p>
          </p:txBody>
        </p:sp>
        <p:sp>
          <p:nvSpPr>
            <p:cNvPr id="126" name="Rectangle 1850"/>
            <p:cNvSpPr>
              <a:spLocks noChangeArrowheads="1"/>
            </p:cNvSpPr>
            <p:nvPr/>
          </p:nvSpPr>
          <p:spPr bwMode="auto">
            <a:xfrm>
              <a:off x="2653" y="1230"/>
              <a:ext cx="115" cy="96"/>
            </a:xfrm>
            <a:prstGeom prst="rect">
              <a:avLst/>
            </a:prstGeom>
            <a:noFill/>
            <a:ln w="9525">
              <a:noFill/>
              <a:miter lim="800000"/>
              <a:headEnd/>
              <a:tailEnd/>
            </a:ln>
          </p:spPr>
          <p:txBody>
            <a:bodyPr wrap="none" lIns="0" tIns="0" rIns="0" bIns="0">
              <a:spAutoFit/>
            </a:bodyPr>
            <a:lstStyle/>
            <a:p>
              <a:r>
                <a:rPr lang="en-US" sz="1000" i="0">
                  <a:solidFill>
                    <a:srgbClr val="000000"/>
                  </a:solidFill>
                </a:rPr>
                <a:t>-10</a:t>
              </a:r>
              <a:endParaRPr lang="en-US" sz="1000"/>
            </a:p>
          </p:txBody>
        </p:sp>
        <p:sp>
          <p:nvSpPr>
            <p:cNvPr id="127" name="Line 1851"/>
            <p:cNvSpPr>
              <a:spLocks noChangeShapeType="1"/>
            </p:cNvSpPr>
            <p:nvPr/>
          </p:nvSpPr>
          <p:spPr bwMode="auto">
            <a:xfrm flipV="1">
              <a:off x="2952" y="1209"/>
              <a:ext cx="1" cy="9"/>
            </a:xfrm>
            <a:prstGeom prst="line">
              <a:avLst/>
            </a:prstGeom>
            <a:noFill/>
            <a:ln w="1588">
              <a:solidFill>
                <a:srgbClr val="000000"/>
              </a:solidFill>
              <a:round/>
              <a:headEnd/>
              <a:tailEnd/>
            </a:ln>
          </p:spPr>
          <p:txBody>
            <a:bodyPr/>
            <a:lstStyle/>
            <a:p>
              <a:endParaRPr lang="en-US"/>
            </a:p>
          </p:txBody>
        </p:sp>
        <p:sp>
          <p:nvSpPr>
            <p:cNvPr id="128" name="Line 1852"/>
            <p:cNvSpPr>
              <a:spLocks noChangeShapeType="1"/>
            </p:cNvSpPr>
            <p:nvPr/>
          </p:nvSpPr>
          <p:spPr bwMode="auto">
            <a:xfrm>
              <a:off x="2952" y="467"/>
              <a:ext cx="1" cy="9"/>
            </a:xfrm>
            <a:prstGeom prst="line">
              <a:avLst/>
            </a:prstGeom>
            <a:noFill/>
            <a:ln w="1588">
              <a:solidFill>
                <a:srgbClr val="000000"/>
              </a:solidFill>
              <a:round/>
              <a:headEnd/>
              <a:tailEnd/>
            </a:ln>
          </p:spPr>
          <p:txBody>
            <a:bodyPr/>
            <a:lstStyle/>
            <a:p>
              <a:endParaRPr lang="en-US"/>
            </a:p>
          </p:txBody>
        </p:sp>
        <p:sp>
          <p:nvSpPr>
            <p:cNvPr id="129" name="Rectangle 1853"/>
            <p:cNvSpPr>
              <a:spLocks noChangeArrowheads="1"/>
            </p:cNvSpPr>
            <p:nvPr/>
          </p:nvSpPr>
          <p:spPr bwMode="auto">
            <a:xfrm>
              <a:off x="2928" y="1227"/>
              <a:ext cx="70" cy="94"/>
            </a:xfrm>
            <a:prstGeom prst="rect">
              <a:avLst/>
            </a:prstGeom>
            <a:noFill/>
            <a:ln w="9525">
              <a:noFill/>
              <a:miter lim="800000"/>
              <a:headEnd/>
              <a:tailEnd/>
            </a:ln>
          </p:spPr>
          <p:txBody>
            <a:bodyPr/>
            <a:lstStyle/>
            <a:p>
              <a:endParaRPr lang="en-US"/>
            </a:p>
          </p:txBody>
        </p:sp>
        <p:sp>
          <p:nvSpPr>
            <p:cNvPr id="130" name="Rectangle 1854"/>
            <p:cNvSpPr>
              <a:spLocks noChangeArrowheads="1"/>
            </p:cNvSpPr>
            <p:nvPr/>
          </p:nvSpPr>
          <p:spPr bwMode="auto">
            <a:xfrm>
              <a:off x="2906" y="1230"/>
              <a:ext cx="71" cy="96"/>
            </a:xfrm>
            <a:prstGeom prst="rect">
              <a:avLst/>
            </a:prstGeom>
            <a:noFill/>
            <a:ln w="9525">
              <a:noFill/>
              <a:miter lim="800000"/>
              <a:headEnd/>
              <a:tailEnd/>
            </a:ln>
          </p:spPr>
          <p:txBody>
            <a:bodyPr wrap="none" lIns="0" tIns="0" rIns="0" bIns="0">
              <a:spAutoFit/>
            </a:bodyPr>
            <a:lstStyle/>
            <a:p>
              <a:r>
                <a:rPr lang="en-US" sz="1000" i="0">
                  <a:solidFill>
                    <a:srgbClr val="000000"/>
                  </a:solidFill>
                </a:rPr>
                <a:t>-5</a:t>
              </a:r>
              <a:endParaRPr lang="en-US" sz="1000"/>
            </a:p>
          </p:txBody>
        </p:sp>
        <p:sp>
          <p:nvSpPr>
            <p:cNvPr id="131" name="Line 1855"/>
            <p:cNvSpPr>
              <a:spLocks noChangeShapeType="1"/>
            </p:cNvSpPr>
            <p:nvPr/>
          </p:nvSpPr>
          <p:spPr bwMode="auto">
            <a:xfrm flipV="1">
              <a:off x="3207" y="1209"/>
              <a:ext cx="1" cy="9"/>
            </a:xfrm>
            <a:prstGeom prst="line">
              <a:avLst/>
            </a:prstGeom>
            <a:noFill/>
            <a:ln w="1588">
              <a:solidFill>
                <a:srgbClr val="000000"/>
              </a:solidFill>
              <a:round/>
              <a:headEnd/>
              <a:tailEnd/>
            </a:ln>
          </p:spPr>
          <p:txBody>
            <a:bodyPr/>
            <a:lstStyle/>
            <a:p>
              <a:endParaRPr lang="en-US"/>
            </a:p>
          </p:txBody>
        </p:sp>
        <p:sp>
          <p:nvSpPr>
            <p:cNvPr id="132" name="Line 1856"/>
            <p:cNvSpPr>
              <a:spLocks noChangeShapeType="1"/>
            </p:cNvSpPr>
            <p:nvPr/>
          </p:nvSpPr>
          <p:spPr bwMode="auto">
            <a:xfrm>
              <a:off x="3207" y="467"/>
              <a:ext cx="1" cy="9"/>
            </a:xfrm>
            <a:prstGeom prst="line">
              <a:avLst/>
            </a:prstGeom>
            <a:noFill/>
            <a:ln w="1588">
              <a:solidFill>
                <a:srgbClr val="000000"/>
              </a:solidFill>
              <a:round/>
              <a:headEnd/>
              <a:tailEnd/>
            </a:ln>
          </p:spPr>
          <p:txBody>
            <a:bodyPr/>
            <a:lstStyle/>
            <a:p>
              <a:endParaRPr lang="en-US"/>
            </a:p>
          </p:txBody>
        </p:sp>
        <p:sp>
          <p:nvSpPr>
            <p:cNvPr id="133" name="Rectangle 1857"/>
            <p:cNvSpPr>
              <a:spLocks noChangeArrowheads="1"/>
            </p:cNvSpPr>
            <p:nvPr/>
          </p:nvSpPr>
          <p:spPr bwMode="auto">
            <a:xfrm>
              <a:off x="3196" y="1227"/>
              <a:ext cx="44" cy="94"/>
            </a:xfrm>
            <a:prstGeom prst="rect">
              <a:avLst/>
            </a:prstGeom>
            <a:noFill/>
            <a:ln w="9525">
              <a:noFill/>
              <a:miter lim="800000"/>
              <a:headEnd/>
              <a:tailEnd/>
            </a:ln>
          </p:spPr>
          <p:txBody>
            <a:bodyPr/>
            <a:lstStyle/>
            <a:p>
              <a:endParaRPr lang="en-US"/>
            </a:p>
          </p:txBody>
        </p:sp>
        <p:sp>
          <p:nvSpPr>
            <p:cNvPr id="134" name="Rectangle 1858"/>
            <p:cNvSpPr>
              <a:spLocks noChangeArrowheads="1"/>
            </p:cNvSpPr>
            <p:nvPr/>
          </p:nvSpPr>
          <p:spPr bwMode="auto">
            <a:xfrm>
              <a:off x="3200" y="1230"/>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0</a:t>
              </a:r>
              <a:endParaRPr lang="en-US" sz="1000"/>
            </a:p>
          </p:txBody>
        </p:sp>
        <p:sp>
          <p:nvSpPr>
            <p:cNvPr id="135" name="Line 1859"/>
            <p:cNvSpPr>
              <a:spLocks noChangeShapeType="1"/>
            </p:cNvSpPr>
            <p:nvPr/>
          </p:nvSpPr>
          <p:spPr bwMode="auto">
            <a:xfrm flipV="1">
              <a:off x="3457" y="1209"/>
              <a:ext cx="1" cy="9"/>
            </a:xfrm>
            <a:prstGeom prst="line">
              <a:avLst/>
            </a:prstGeom>
            <a:noFill/>
            <a:ln w="1588">
              <a:solidFill>
                <a:srgbClr val="000000"/>
              </a:solidFill>
              <a:round/>
              <a:headEnd/>
              <a:tailEnd/>
            </a:ln>
          </p:spPr>
          <p:txBody>
            <a:bodyPr/>
            <a:lstStyle/>
            <a:p>
              <a:endParaRPr lang="en-US"/>
            </a:p>
          </p:txBody>
        </p:sp>
        <p:sp>
          <p:nvSpPr>
            <p:cNvPr id="136" name="Line 1860"/>
            <p:cNvSpPr>
              <a:spLocks noChangeShapeType="1"/>
            </p:cNvSpPr>
            <p:nvPr/>
          </p:nvSpPr>
          <p:spPr bwMode="auto">
            <a:xfrm>
              <a:off x="3457" y="467"/>
              <a:ext cx="1" cy="9"/>
            </a:xfrm>
            <a:prstGeom prst="line">
              <a:avLst/>
            </a:prstGeom>
            <a:noFill/>
            <a:ln w="1588">
              <a:solidFill>
                <a:srgbClr val="000000"/>
              </a:solidFill>
              <a:round/>
              <a:headEnd/>
              <a:tailEnd/>
            </a:ln>
          </p:spPr>
          <p:txBody>
            <a:bodyPr/>
            <a:lstStyle/>
            <a:p>
              <a:endParaRPr lang="en-US"/>
            </a:p>
          </p:txBody>
        </p:sp>
        <p:sp>
          <p:nvSpPr>
            <p:cNvPr id="137" name="Rectangle 1861"/>
            <p:cNvSpPr>
              <a:spLocks noChangeArrowheads="1"/>
            </p:cNvSpPr>
            <p:nvPr/>
          </p:nvSpPr>
          <p:spPr bwMode="auto">
            <a:xfrm>
              <a:off x="3446" y="1227"/>
              <a:ext cx="44" cy="94"/>
            </a:xfrm>
            <a:prstGeom prst="rect">
              <a:avLst/>
            </a:prstGeom>
            <a:noFill/>
            <a:ln w="9525">
              <a:noFill/>
              <a:miter lim="800000"/>
              <a:headEnd/>
              <a:tailEnd/>
            </a:ln>
          </p:spPr>
          <p:txBody>
            <a:bodyPr/>
            <a:lstStyle/>
            <a:p>
              <a:endParaRPr lang="en-US"/>
            </a:p>
          </p:txBody>
        </p:sp>
        <p:sp>
          <p:nvSpPr>
            <p:cNvPr id="138" name="Rectangle 1862"/>
            <p:cNvSpPr>
              <a:spLocks noChangeArrowheads="1"/>
            </p:cNvSpPr>
            <p:nvPr/>
          </p:nvSpPr>
          <p:spPr bwMode="auto">
            <a:xfrm>
              <a:off x="3438" y="1230"/>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5</a:t>
              </a:r>
              <a:endParaRPr lang="en-US" sz="1000"/>
            </a:p>
          </p:txBody>
        </p:sp>
        <p:sp>
          <p:nvSpPr>
            <p:cNvPr id="139" name="Line 1863"/>
            <p:cNvSpPr>
              <a:spLocks noChangeShapeType="1"/>
            </p:cNvSpPr>
            <p:nvPr/>
          </p:nvSpPr>
          <p:spPr bwMode="auto">
            <a:xfrm flipV="1">
              <a:off x="3707" y="1209"/>
              <a:ext cx="1" cy="9"/>
            </a:xfrm>
            <a:prstGeom prst="line">
              <a:avLst/>
            </a:prstGeom>
            <a:noFill/>
            <a:ln w="1588">
              <a:solidFill>
                <a:srgbClr val="000000"/>
              </a:solidFill>
              <a:round/>
              <a:headEnd/>
              <a:tailEnd/>
            </a:ln>
          </p:spPr>
          <p:txBody>
            <a:bodyPr/>
            <a:lstStyle/>
            <a:p>
              <a:endParaRPr lang="en-US"/>
            </a:p>
          </p:txBody>
        </p:sp>
        <p:sp>
          <p:nvSpPr>
            <p:cNvPr id="140" name="Line 1864"/>
            <p:cNvSpPr>
              <a:spLocks noChangeShapeType="1"/>
            </p:cNvSpPr>
            <p:nvPr/>
          </p:nvSpPr>
          <p:spPr bwMode="auto">
            <a:xfrm>
              <a:off x="3707" y="467"/>
              <a:ext cx="1" cy="9"/>
            </a:xfrm>
            <a:prstGeom prst="line">
              <a:avLst/>
            </a:prstGeom>
            <a:noFill/>
            <a:ln w="1588">
              <a:solidFill>
                <a:srgbClr val="000000"/>
              </a:solidFill>
              <a:round/>
              <a:headEnd/>
              <a:tailEnd/>
            </a:ln>
          </p:spPr>
          <p:txBody>
            <a:bodyPr/>
            <a:lstStyle/>
            <a:p>
              <a:endParaRPr lang="en-US"/>
            </a:p>
          </p:txBody>
        </p:sp>
        <p:sp>
          <p:nvSpPr>
            <p:cNvPr id="141" name="Rectangle 1865"/>
            <p:cNvSpPr>
              <a:spLocks noChangeArrowheads="1"/>
            </p:cNvSpPr>
            <p:nvPr/>
          </p:nvSpPr>
          <p:spPr bwMode="auto">
            <a:xfrm>
              <a:off x="3683" y="1227"/>
              <a:ext cx="87" cy="94"/>
            </a:xfrm>
            <a:prstGeom prst="rect">
              <a:avLst/>
            </a:prstGeom>
            <a:noFill/>
            <a:ln w="9525">
              <a:noFill/>
              <a:miter lim="800000"/>
              <a:headEnd/>
              <a:tailEnd/>
            </a:ln>
          </p:spPr>
          <p:txBody>
            <a:bodyPr/>
            <a:lstStyle/>
            <a:p>
              <a:endParaRPr lang="en-US"/>
            </a:p>
          </p:txBody>
        </p:sp>
        <p:sp>
          <p:nvSpPr>
            <p:cNvPr id="142" name="Rectangle 1866"/>
            <p:cNvSpPr>
              <a:spLocks noChangeArrowheads="1"/>
            </p:cNvSpPr>
            <p:nvPr/>
          </p:nvSpPr>
          <p:spPr bwMode="auto">
            <a:xfrm>
              <a:off x="3664" y="1230"/>
              <a:ext cx="88" cy="96"/>
            </a:xfrm>
            <a:prstGeom prst="rect">
              <a:avLst/>
            </a:prstGeom>
            <a:noFill/>
            <a:ln w="9525">
              <a:noFill/>
              <a:miter lim="800000"/>
              <a:headEnd/>
              <a:tailEnd/>
            </a:ln>
          </p:spPr>
          <p:txBody>
            <a:bodyPr wrap="none" lIns="0" tIns="0" rIns="0" bIns="0">
              <a:spAutoFit/>
            </a:bodyPr>
            <a:lstStyle/>
            <a:p>
              <a:r>
                <a:rPr lang="en-US" sz="1000" i="0">
                  <a:solidFill>
                    <a:srgbClr val="000000"/>
                  </a:solidFill>
                </a:rPr>
                <a:t>10</a:t>
              </a:r>
              <a:endParaRPr lang="en-US" sz="1000"/>
            </a:p>
          </p:txBody>
        </p:sp>
        <p:sp>
          <p:nvSpPr>
            <p:cNvPr id="143" name="Line 1867"/>
            <p:cNvSpPr>
              <a:spLocks noChangeShapeType="1"/>
            </p:cNvSpPr>
            <p:nvPr/>
          </p:nvSpPr>
          <p:spPr bwMode="auto">
            <a:xfrm flipV="1">
              <a:off x="3958" y="1209"/>
              <a:ext cx="1" cy="9"/>
            </a:xfrm>
            <a:prstGeom prst="line">
              <a:avLst/>
            </a:prstGeom>
            <a:noFill/>
            <a:ln w="1588">
              <a:solidFill>
                <a:srgbClr val="000000"/>
              </a:solidFill>
              <a:round/>
              <a:headEnd/>
              <a:tailEnd/>
            </a:ln>
          </p:spPr>
          <p:txBody>
            <a:bodyPr/>
            <a:lstStyle/>
            <a:p>
              <a:endParaRPr lang="en-US"/>
            </a:p>
          </p:txBody>
        </p:sp>
        <p:sp>
          <p:nvSpPr>
            <p:cNvPr id="144" name="Line 1868"/>
            <p:cNvSpPr>
              <a:spLocks noChangeShapeType="1"/>
            </p:cNvSpPr>
            <p:nvPr/>
          </p:nvSpPr>
          <p:spPr bwMode="auto">
            <a:xfrm>
              <a:off x="3958" y="467"/>
              <a:ext cx="1" cy="9"/>
            </a:xfrm>
            <a:prstGeom prst="line">
              <a:avLst/>
            </a:prstGeom>
            <a:noFill/>
            <a:ln w="1588">
              <a:solidFill>
                <a:srgbClr val="000000"/>
              </a:solidFill>
              <a:round/>
              <a:headEnd/>
              <a:tailEnd/>
            </a:ln>
          </p:spPr>
          <p:txBody>
            <a:bodyPr/>
            <a:lstStyle/>
            <a:p>
              <a:endParaRPr lang="en-US"/>
            </a:p>
          </p:txBody>
        </p:sp>
        <p:sp>
          <p:nvSpPr>
            <p:cNvPr id="145" name="Rectangle 1869"/>
            <p:cNvSpPr>
              <a:spLocks noChangeArrowheads="1"/>
            </p:cNvSpPr>
            <p:nvPr/>
          </p:nvSpPr>
          <p:spPr bwMode="auto">
            <a:xfrm>
              <a:off x="3933" y="1227"/>
              <a:ext cx="87" cy="94"/>
            </a:xfrm>
            <a:prstGeom prst="rect">
              <a:avLst/>
            </a:prstGeom>
            <a:noFill/>
            <a:ln w="9525">
              <a:noFill/>
              <a:miter lim="800000"/>
              <a:headEnd/>
              <a:tailEnd/>
            </a:ln>
          </p:spPr>
          <p:txBody>
            <a:bodyPr/>
            <a:lstStyle/>
            <a:p>
              <a:endParaRPr lang="en-US"/>
            </a:p>
          </p:txBody>
        </p:sp>
        <p:sp>
          <p:nvSpPr>
            <p:cNvPr id="146" name="Rectangle 1870"/>
            <p:cNvSpPr>
              <a:spLocks noChangeArrowheads="1"/>
            </p:cNvSpPr>
            <p:nvPr/>
          </p:nvSpPr>
          <p:spPr bwMode="auto">
            <a:xfrm>
              <a:off x="3917" y="1230"/>
              <a:ext cx="88" cy="96"/>
            </a:xfrm>
            <a:prstGeom prst="rect">
              <a:avLst/>
            </a:prstGeom>
            <a:noFill/>
            <a:ln w="9525">
              <a:noFill/>
              <a:miter lim="800000"/>
              <a:headEnd/>
              <a:tailEnd/>
            </a:ln>
          </p:spPr>
          <p:txBody>
            <a:bodyPr wrap="none" lIns="0" tIns="0" rIns="0" bIns="0">
              <a:spAutoFit/>
            </a:bodyPr>
            <a:lstStyle/>
            <a:p>
              <a:r>
                <a:rPr lang="en-US" sz="1000" i="0">
                  <a:solidFill>
                    <a:srgbClr val="000000"/>
                  </a:solidFill>
                </a:rPr>
                <a:t>15</a:t>
              </a:r>
              <a:endParaRPr lang="en-US" sz="1000"/>
            </a:p>
          </p:txBody>
        </p:sp>
        <p:sp>
          <p:nvSpPr>
            <p:cNvPr id="147" name="Line 1871"/>
            <p:cNvSpPr>
              <a:spLocks noChangeShapeType="1"/>
            </p:cNvSpPr>
            <p:nvPr/>
          </p:nvSpPr>
          <p:spPr bwMode="auto">
            <a:xfrm>
              <a:off x="2452" y="1216"/>
              <a:ext cx="14" cy="1"/>
            </a:xfrm>
            <a:prstGeom prst="line">
              <a:avLst/>
            </a:prstGeom>
            <a:noFill/>
            <a:ln w="1588">
              <a:solidFill>
                <a:srgbClr val="000000"/>
              </a:solidFill>
              <a:round/>
              <a:headEnd/>
              <a:tailEnd/>
            </a:ln>
          </p:spPr>
          <p:txBody>
            <a:bodyPr/>
            <a:lstStyle/>
            <a:p>
              <a:endParaRPr lang="en-US"/>
            </a:p>
          </p:txBody>
        </p:sp>
        <p:sp>
          <p:nvSpPr>
            <p:cNvPr id="148" name="Line 1872"/>
            <p:cNvSpPr>
              <a:spLocks noChangeShapeType="1"/>
            </p:cNvSpPr>
            <p:nvPr/>
          </p:nvSpPr>
          <p:spPr bwMode="auto">
            <a:xfrm flipH="1">
              <a:off x="3943" y="1216"/>
              <a:ext cx="15" cy="1"/>
            </a:xfrm>
            <a:prstGeom prst="line">
              <a:avLst/>
            </a:prstGeom>
            <a:noFill/>
            <a:ln w="1588">
              <a:solidFill>
                <a:srgbClr val="000000"/>
              </a:solidFill>
              <a:round/>
              <a:headEnd/>
              <a:tailEnd/>
            </a:ln>
          </p:spPr>
          <p:txBody>
            <a:bodyPr/>
            <a:lstStyle/>
            <a:p>
              <a:endParaRPr lang="en-US"/>
            </a:p>
          </p:txBody>
        </p:sp>
        <p:sp>
          <p:nvSpPr>
            <p:cNvPr id="149" name="Line 1873"/>
            <p:cNvSpPr>
              <a:spLocks noChangeShapeType="1"/>
            </p:cNvSpPr>
            <p:nvPr/>
          </p:nvSpPr>
          <p:spPr bwMode="auto">
            <a:xfrm>
              <a:off x="2452" y="1141"/>
              <a:ext cx="14" cy="1"/>
            </a:xfrm>
            <a:prstGeom prst="line">
              <a:avLst/>
            </a:prstGeom>
            <a:noFill/>
            <a:ln w="1588">
              <a:solidFill>
                <a:srgbClr val="000000"/>
              </a:solidFill>
              <a:round/>
              <a:headEnd/>
              <a:tailEnd/>
            </a:ln>
          </p:spPr>
          <p:txBody>
            <a:bodyPr/>
            <a:lstStyle/>
            <a:p>
              <a:endParaRPr lang="en-US"/>
            </a:p>
          </p:txBody>
        </p:sp>
        <p:sp>
          <p:nvSpPr>
            <p:cNvPr id="150" name="Line 1874"/>
            <p:cNvSpPr>
              <a:spLocks noChangeShapeType="1"/>
            </p:cNvSpPr>
            <p:nvPr/>
          </p:nvSpPr>
          <p:spPr bwMode="auto">
            <a:xfrm flipH="1">
              <a:off x="3943" y="1141"/>
              <a:ext cx="15" cy="1"/>
            </a:xfrm>
            <a:prstGeom prst="line">
              <a:avLst/>
            </a:prstGeom>
            <a:noFill/>
            <a:ln w="1588">
              <a:solidFill>
                <a:srgbClr val="000000"/>
              </a:solidFill>
              <a:round/>
              <a:headEnd/>
              <a:tailEnd/>
            </a:ln>
          </p:spPr>
          <p:txBody>
            <a:bodyPr/>
            <a:lstStyle/>
            <a:p>
              <a:endParaRPr lang="en-US"/>
            </a:p>
          </p:txBody>
        </p:sp>
        <p:sp>
          <p:nvSpPr>
            <p:cNvPr id="151" name="Line 1875"/>
            <p:cNvSpPr>
              <a:spLocks noChangeShapeType="1"/>
            </p:cNvSpPr>
            <p:nvPr/>
          </p:nvSpPr>
          <p:spPr bwMode="auto">
            <a:xfrm>
              <a:off x="2452" y="1068"/>
              <a:ext cx="14" cy="1"/>
            </a:xfrm>
            <a:prstGeom prst="line">
              <a:avLst/>
            </a:prstGeom>
            <a:noFill/>
            <a:ln w="1588">
              <a:solidFill>
                <a:srgbClr val="000000"/>
              </a:solidFill>
              <a:round/>
              <a:headEnd/>
              <a:tailEnd/>
            </a:ln>
          </p:spPr>
          <p:txBody>
            <a:bodyPr/>
            <a:lstStyle/>
            <a:p>
              <a:endParaRPr lang="en-US"/>
            </a:p>
          </p:txBody>
        </p:sp>
        <p:sp>
          <p:nvSpPr>
            <p:cNvPr id="152" name="Line 1876"/>
            <p:cNvSpPr>
              <a:spLocks noChangeShapeType="1"/>
            </p:cNvSpPr>
            <p:nvPr/>
          </p:nvSpPr>
          <p:spPr bwMode="auto">
            <a:xfrm flipH="1">
              <a:off x="3943" y="1068"/>
              <a:ext cx="15" cy="1"/>
            </a:xfrm>
            <a:prstGeom prst="line">
              <a:avLst/>
            </a:prstGeom>
            <a:noFill/>
            <a:ln w="1588">
              <a:solidFill>
                <a:srgbClr val="000000"/>
              </a:solidFill>
              <a:round/>
              <a:headEnd/>
              <a:tailEnd/>
            </a:ln>
          </p:spPr>
          <p:txBody>
            <a:bodyPr/>
            <a:lstStyle/>
            <a:p>
              <a:endParaRPr lang="en-US"/>
            </a:p>
          </p:txBody>
        </p:sp>
        <p:sp>
          <p:nvSpPr>
            <p:cNvPr id="153" name="Rectangle 1877"/>
            <p:cNvSpPr>
              <a:spLocks noChangeArrowheads="1"/>
            </p:cNvSpPr>
            <p:nvPr/>
          </p:nvSpPr>
          <p:spPr bwMode="auto">
            <a:xfrm>
              <a:off x="2366" y="1051"/>
              <a:ext cx="130" cy="94"/>
            </a:xfrm>
            <a:prstGeom prst="rect">
              <a:avLst/>
            </a:prstGeom>
            <a:noFill/>
            <a:ln w="9525">
              <a:noFill/>
              <a:miter lim="800000"/>
              <a:headEnd/>
              <a:tailEnd/>
            </a:ln>
          </p:spPr>
          <p:txBody>
            <a:bodyPr/>
            <a:lstStyle/>
            <a:p>
              <a:endParaRPr lang="en-US"/>
            </a:p>
          </p:txBody>
        </p:sp>
        <p:sp>
          <p:nvSpPr>
            <p:cNvPr id="154" name="Rectangle 1878"/>
            <p:cNvSpPr>
              <a:spLocks noChangeArrowheads="1"/>
            </p:cNvSpPr>
            <p:nvPr/>
          </p:nvSpPr>
          <p:spPr bwMode="auto">
            <a:xfrm>
              <a:off x="2290" y="1054"/>
              <a:ext cx="132" cy="96"/>
            </a:xfrm>
            <a:prstGeom prst="rect">
              <a:avLst/>
            </a:prstGeom>
            <a:noFill/>
            <a:ln w="9525">
              <a:noFill/>
              <a:miter lim="800000"/>
              <a:headEnd/>
              <a:tailEnd/>
            </a:ln>
          </p:spPr>
          <p:txBody>
            <a:bodyPr wrap="none" lIns="0" tIns="0" rIns="0" bIns="0">
              <a:spAutoFit/>
            </a:bodyPr>
            <a:lstStyle/>
            <a:p>
              <a:r>
                <a:rPr lang="en-US" sz="1000" i="0">
                  <a:solidFill>
                    <a:srgbClr val="000000"/>
                  </a:solidFill>
                </a:rPr>
                <a:t>500</a:t>
              </a:r>
              <a:endParaRPr lang="en-US" sz="1000"/>
            </a:p>
          </p:txBody>
        </p:sp>
        <p:sp>
          <p:nvSpPr>
            <p:cNvPr id="155" name="Line 1879"/>
            <p:cNvSpPr>
              <a:spLocks noChangeShapeType="1"/>
            </p:cNvSpPr>
            <p:nvPr/>
          </p:nvSpPr>
          <p:spPr bwMode="auto">
            <a:xfrm>
              <a:off x="2452" y="993"/>
              <a:ext cx="14" cy="1"/>
            </a:xfrm>
            <a:prstGeom prst="line">
              <a:avLst/>
            </a:prstGeom>
            <a:noFill/>
            <a:ln w="1588">
              <a:solidFill>
                <a:srgbClr val="000000"/>
              </a:solidFill>
              <a:round/>
              <a:headEnd/>
              <a:tailEnd/>
            </a:ln>
          </p:spPr>
          <p:txBody>
            <a:bodyPr/>
            <a:lstStyle/>
            <a:p>
              <a:endParaRPr lang="en-US"/>
            </a:p>
          </p:txBody>
        </p:sp>
        <p:sp>
          <p:nvSpPr>
            <p:cNvPr id="156" name="Line 1880"/>
            <p:cNvSpPr>
              <a:spLocks noChangeShapeType="1"/>
            </p:cNvSpPr>
            <p:nvPr/>
          </p:nvSpPr>
          <p:spPr bwMode="auto">
            <a:xfrm flipH="1">
              <a:off x="3943" y="993"/>
              <a:ext cx="15" cy="1"/>
            </a:xfrm>
            <a:prstGeom prst="line">
              <a:avLst/>
            </a:prstGeom>
            <a:noFill/>
            <a:ln w="1588">
              <a:solidFill>
                <a:srgbClr val="000000"/>
              </a:solidFill>
              <a:round/>
              <a:headEnd/>
              <a:tailEnd/>
            </a:ln>
          </p:spPr>
          <p:txBody>
            <a:bodyPr/>
            <a:lstStyle/>
            <a:p>
              <a:endParaRPr lang="en-US"/>
            </a:p>
          </p:txBody>
        </p:sp>
        <p:sp>
          <p:nvSpPr>
            <p:cNvPr id="157" name="Line 1881"/>
            <p:cNvSpPr>
              <a:spLocks noChangeShapeType="1"/>
            </p:cNvSpPr>
            <p:nvPr/>
          </p:nvSpPr>
          <p:spPr bwMode="auto">
            <a:xfrm>
              <a:off x="2452" y="919"/>
              <a:ext cx="14" cy="1"/>
            </a:xfrm>
            <a:prstGeom prst="line">
              <a:avLst/>
            </a:prstGeom>
            <a:noFill/>
            <a:ln w="1588">
              <a:solidFill>
                <a:srgbClr val="000000"/>
              </a:solidFill>
              <a:round/>
              <a:headEnd/>
              <a:tailEnd/>
            </a:ln>
          </p:spPr>
          <p:txBody>
            <a:bodyPr/>
            <a:lstStyle/>
            <a:p>
              <a:endParaRPr lang="en-US"/>
            </a:p>
          </p:txBody>
        </p:sp>
        <p:sp>
          <p:nvSpPr>
            <p:cNvPr id="158" name="Line 1882"/>
            <p:cNvSpPr>
              <a:spLocks noChangeShapeType="1"/>
            </p:cNvSpPr>
            <p:nvPr/>
          </p:nvSpPr>
          <p:spPr bwMode="auto">
            <a:xfrm flipH="1">
              <a:off x="3943" y="919"/>
              <a:ext cx="15" cy="1"/>
            </a:xfrm>
            <a:prstGeom prst="line">
              <a:avLst/>
            </a:prstGeom>
            <a:noFill/>
            <a:ln w="1588">
              <a:solidFill>
                <a:srgbClr val="000000"/>
              </a:solidFill>
              <a:round/>
              <a:headEnd/>
              <a:tailEnd/>
            </a:ln>
          </p:spPr>
          <p:txBody>
            <a:bodyPr/>
            <a:lstStyle/>
            <a:p>
              <a:endParaRPr lang="en-US"/>
            </a:p>
          </p:txBody>
        </p:sp>
        <p:sp>
          <p:nvSpPr>
            <p:cNvPr id="159" name="Line 1883"/>
            <p:cNvSpPr>
              <a:spLocks noChangeShapeType="1"/>
            </p:cNvSpPr>
            <p:nvPr/>
          </p:nvSpPr>
          <p:spPr bwMode="auto">
            <a:xfrm>
              <a:off x="2452" y="843"/>
              <a:ext cx="14" cy="1"/>
            </a:xfrm>
            <a:prstGeom prst="line">
              <a:avLst/>
            </a:prstGeom>
            <a:noFill/>
            <a:ln w="1588">
              <a:solidFill>
                <a:srgbClr val="000000"/>
              </a:solidFill>
              <a:round/>
              <a:headEnd/>
              <a:tailEnd/>
            </a:ln>
          </p:spPr>
          <p:txBody>
            <a:bodyPr/>
            <a:lstStyle/>
            <a:p>
              <a:endParaRPr lang="en-US"/>
            </a:p>
          </p:txBody>
        </p:sp>
        <p:sp>
          <p:nvSpPr>
            <p:cNvPr id="160" name="Line 1884"/>
            <p:cNvSpPr>
              <a:spLocks noChangeShapeType="1"/>
            </p:cNvSpPr>
            <p:nvPr/>
          </p:nvSpPr>
          <p:spPr bwMode="auto">
            <a:xfrm flipH="1">
              <a:off x="3943" y="843"/>
              <a:ext cx="15" cy="1"/>
            </a:xfrm>
            <a:prstGeom prst="line">
              <a:avLst/>
            </a:prstGeom>
            <a:noFill/>
            <a:ln w="1588">
              <a:solidFill>
                <a:srgbClr val="000000"/>
              </a:solidFill>
              <a:round/>
              <a:headEnd/>
              <a:tailEnd/>
            </a:ln>
          </p:spPr>
          <p:txBody>
            <a:bodyPr/>
            <a:lstStyle/>
            <a:p>
              <a:endParaRPr lang="en-US"/>
            </a:p>
          </p:txBody>
        </p:sp>
        <p:sp>
          <p:nvSpPr>
            <p:cNvPr id="161" name="Line 1885"/>
            <p:cNvSpPr>
              <a:spLocks noChangeShapeType="1"/>
            </p:cNvSpPr>
            <p:nvPr/>
          </p:nvSpPr>
          <p:spPr bwMode="auto">
            <a:xfrm>
              <a:off x="2452" y="769"/>
              <a:ext cx="14" cy="1"/>
            </a:xfrm>
            <a:prstGeom prst="line">
              <a:avLst/>
            </a:prstGeom>
            <a:noFill/>
            <a:ln w="1588">
              <a:solidFill>
                <a:srgbClr val="000000"/>
              </a:solidFill>
              <a:round/>
              <a:headEnd/>
              <a:tailEnd/>
            </a:ln>
          </p:spPr>
          <p:txBody>
            <a:bodyPr/>
            <a:lstStyle/>
            <a:p>
              <a:endParaRPr lang="en-US"/>
            </a:p>
          </p:txBody>
        </p:sp>
        <p:sp>
          <p:nvSpPr>
            <p:cNvPr id="162" name="Line 1886"/>
            <p:cNvSpPr>
              <a:spLocks noChangeShapeType="1"/>
            </p:cNvSpPr>
            <p:nvPr/>
          </p:nvSpPr>
          <p:spPr bwMode="auto">
            <a:xfrm flipH="1">
              <a:off x="3943" y="769"/>
              <a:ext cx="15" cy="1"/>
            </a:xfrm>
            <a:prstGeom prst="line">
              <a:avLst/>
            </a:prstGeom>
            <a:noFill/>
            <a:ln w="1588">
              <a:solidFill>
                <a:srgbClr val="000000"/>
              </a:solidFill>
              <a:round/>
              <a:headEnd/>
              <a:tailEnd/>
            </a:ln>
          </p:spPr>
          <p:txBody>
            <a:bodyPr/>
            <a:lstStyle/>
            <a:p>
              <a:endParaRPr lang="en-US"/>
            </a:p>
          </p:txBody>
        </p:sp>
        <p:sp>
          <p:nvSpPr>
            <p:cNvPr id="163" name="Line 1887"/>
            <p:cNvSpPr>
              <a:spLocks noChangeShapeType="1"/>
            </p:cNvSpPr>
            <p:nvPr/>
          </p:nvSpPr>
          <p:spPr bwMode="auto">
            <a:xfrm>
              <a:off x="2452" y="694"/>
              <a:ext cx="14" cy="1"/>
            </a:xfrm>
            <a:prstGeom prst="line">
              <a:avLst/>
            </a:prstGeom>
            <a:noFill/>
            <a:ln w="1588">
              <a:solidFill>
                <a:srgbClr val="000000"/>
              </a:solidFill>
              <a:round/>
              <a:headEnd/>
              <a:tailEnd/>
            </a:ln>
          </p:spPr>
          <p:txBody>
            <a:bodyPr/>
            <a:lstStyle/>
            <a:p>
              <a:endParaRPr lang="en-US"/>
            </a:p>
          </p:txBody>
        </p:sp>
        <p:sp>
          <p:nvSpPr>
            <p:cNvPr id="164" name="Line 1888"/>
            <p:cNvSpPr>
              <a:spLocks noChangeShapeType="1"/>
            </p:cNvSpPr>
            <p:nvPr/>
          </p:nvSpPr>
          <p:spPr bwMode="auto">
            <a:xfrm flipH="1">
              <a:off x="3943" y="694"/>
              <a:ext cx="15" cy="1"/>
            </a:xfrm>
            <a:prstGeom prst="line">
              <a:avLst/>
            </a:prstGeom>
            <a:noFill/>
            <a:ln w="1588">
              <a:solidFill>
                <a:srgbClr val="000000"/>
              </a:solidFill>
              <a:round/>
              <a:headEnd/>
              <a:tailEnd/>
            </a:ln>
          </p:spPr>
          <p:txBody>
            <a:bodyPr/>
            <a:lstStyle/>
            <a:p>
              <a:endParaRPr lang="en-US"/>
            </a:p>
          </p:txBody>
        </p:sp>
        <p:sp>
          <p:nvSpPr>
            <p:cNvPr id="165" name="Rectangle 1889"/>
            <p:cNvSpPr>
              <a:spLocks noChangeArrowheads="1"/>
            </p:cNvSpPr>
            <p:nvPr/>
          </p:nvSpPr>
          <p:spPr bwMode="auto">
            <a:xfrm>
              <a:off x="2340" y="676"/>
              <a:ext cx="173" cy="95"/>
            </a:xfrm>
            <a:prstGeom prst="rect">
              <a:avLst/>
            </a:prstGeom>
            <a:noFill/>
            <a:ln w="9525">
              <a:noFill/>
              <a:miter lim="800000"/>
              <a:headEnd/>
              <a:tailEnd/>
            </a:ln>
          </p:spPr>
          <p:txBody>
            <a:bodyPr/>
            <a:lstStyle/>
            <a:p>
              <a:endParaRPr lang="en-US"/>
            </a:p>
          </p:txBody>
        </p:sp>
        <p:sp>
          <p:nvSpPr>
            <p:cNvPr id="166" name="Rectangle 1890"/>
            <p:cNvSpPr>
              <a:spLocks noChangeArrowheads="1"/>
            </p:cNvSpPr>
            <p:nvPr/>
          </p:nvSpPr>
          <p:spPr bwMode="auto">
            <a:xfrm>
              <a:off x="2265" y="679"/>
              <a:ext cx="176" cy="96"/>
            </a:xfrm>
            <a:prstGeom prst="rect">
              <a:avLst/>
            </a:prstGeom>
            <a:noFill/>
            <a:ln w="9525">
              <a:noFill/>
              <a:miter lim="800000"/>
              <a:headEnd/>
              <a:tailEnd/>
            </a:ln>
          </p:spPr>
          <p:txBody>
            <a:bodyPr wrap="none" lIns="0" tIns="0" rIns="0" bIns="0">
              <a:spAutoFit/>
            </a:bodyPr>
            <a:lstStyle/>
            <a:p>
              <a:r>
                <a:rPr lang="en-US" sz="1000" i="0">
                  <a:solidFill>
                    <a:srgbClr val="000000"/>
                  </a:solidFill>
                </a:rPr>
                <a:t>1000</a:t>
              </a:r>
              <a:endParaRPr lang="en-US" sz="1000"/>
            </a:p>
          </p:txBody>
        </p:sp>
        <p:sp>
          <p:nvSpPr>
            <p:cNvPr id="167" name="Line 1891"/>
            <p:cNvSpPr>
              <a:spLocks noChangeShapeType="1"/>
            </p:cNvSpPr>
            <p:nvPr/>
          </p:nvSpPr>
          <p:spPr bwMode="auto">
            <a:xfrm>
              <a:off x="2452" y="619"/>
              <a:ext cx="14" cy="1"/>
            </a:xfrm>
            <a:prstGeom prst="line">
              <a:avLst/>
            </a:prstGeom>
            <a:noFill/>
            <a:ln w="1588">
              <a:solidFill>
                <a:srgbClr val="000000"/>
              </a:solidFill>
              <a:round/>
              <a:headEnd/>
              <a:tailEnd/>
            </a:ln>
          </p:spPr>
          <p:txBody>
            <a:bodyPr/>
            <a:lstStyle/>
            <a:p>
              <a:endParaRPr lang="en-US"/>
            </a:p>
          </p:txBody>
        </p:sp>
        <p:sp>
          <p:nvSpPr>
            <p:cNvPr id="168" name="Line 1892"/>
            <p:cNvSpPr>
              <a:spLocks noChangeShapeType="1"/>
            </p:cNvSpPr>
            <p:nvPr/>
          </p:nvSpPr>
          <p:spPr bwMode="auto">
            <a:xfrm flipH="1">
              <a:off x="3943" y="619"/>
              <a:ext cx="15" cy="1"/>
            </a:xfrm>
            <a:prstGeom prst="line">
              <a:avLst/>
            </a:prstGeom>
            <a:noFill/>
            <a:ln w="1588">
              <a:solidFill>
                <a:srgbClr val="000000"/>
              </a:solidFill>
              <a:round/>
              <a:headEnd/>
              <a:tailEnd/>
            </a:ln>
          </p:spPr>
          <p:txBody>
            <a:bodyPr/>
            <a:lstStyle/>
            <a:p>
              <a:endParaRPr lang="en-US"/>
            </a:p>
          </p:txBody>
        </p:sp>
        <p:sp>
          <p:nvSpPr>
            <p:cNvPr id="169" name="Line 1893"/>
            <p:cNvSpPr>
              <a:spLocks noChangeShapeType="1"/>
            </p:cNvSpPr>
            <p:nvPr/>
          </p:nvSpPr>
          <p:spPr bwMode="auto">
            <a:xfrm>
              <a:off x="2452" y="546"/>
              <a:ext cx="14" cy="1"/>
            </a:xfrm>
            <a:prstGeom prst="line">
              <a:avLst/>
            </a:prstGeom>
            <a:noFill/>
            <a:ln w="1588">
              <a:solidFill>
                <a:srgbClr val="000000"/>
              </a:solidFill>
              <a:round/>
              <a:headEnd/>
              <a:tailEnd/>
            </a:ln>
          </p:spPr>
          <p:txBody>
            <a:bodyPr/>
            <a:lstStyle/>
            <a:p>
              <a:endParaRPr lang="en-US"/>
            </a:p>
          </p:txBody>
        </p:sp>
        <p:sp>
          <p:nvSpPr>
            <p:cNvPr id="170" name="Line 1894"/>
            <p:cNvSpPr>
              <a:spLocks noChangeShapeType="1"/>
            </p:cNvSpPr>
            <p:nvPr/>
          </p:nvSpPr>
          <p:spPr bwMode="auto">
            <a:xfrm flipH="1">
              <a:off x="3943" y="546"/>
              <a:ext cx="15" cy="1"/>
            </a:xfrm>
            <a:prstGeom prst="line">
              <a:avLst/>
            </a:prstGeom>
            <a:noFill/>
            <a:ln w="1588">
              <a:solidFill>
                <a:srgbClr val="000000"/>
              </a:solidFill>
              <a:round/>
              <a:headEnd/>
              <a:tailEnd/>
            </a:ln>
          </p:spPr>
          <p:txBody>
            <a:bodyPr/>
            <a:lstStyle/>
            <a:p>
              <a:endParaRPr lang="en-US"/>
            </a:p>
          </p:txBody>
        </p:sp>
        <p:sp>
          <p:nvSpPr>
            <p:cNvPr id="171" name="Line 1895"/>
            <p:cNvSpPr>
              <a:spLocks noChangeShapeType="1"/>
            </p:cNvSpPr>
            <p:nvPr/>
          </p:nvSpPr>
          <p:spPr bwMode="auto">
            <a:xfrm>
              <a:off x="2452" y="472"/>
              <a:ext cx="14" cy="1"/>
            </a:xfrm>
            <a:prstGeom prst="line">
              <a:avLst/>
            </a:prstGeom>
            <a:noFill/>
            <a:ln w="1588">
              <a:solidFill>
                <a:srgbClr val="000000"/>
              </a:solidFill>
              <a:round/>
              <a:headEnd/>
              <a:tailEnd/>
            </a:ln>
          </p:spPr>
          <p:txBody>
            <a:bodyPr/>
            <a:lstStyle/>
            <a:p>
              <a:endParaRPr lang="en-US"/>
            </a:p>
          </p:txBody>
        </p:sp>
        <p:sp>
          <p:nvSpPr>
            <p:cNvPr id="172" name="Line 1896"/>
            <p:cNvSpPr>
              <a:spLocks noChangeShapeType="1"/>
            </p:cNvSpPr>
            <p:nvPr/>
          </p:nvSpPr>
          <p:spPr bwMode="auto">
            <a:xfrm flipH="1">
              <a:off x="3943" y="472"/>
              <a:ext cx="15" cy="1"/>
            </a:xfrm>
            <a:prstGeom prst="line">
              <a:avLst/>
            </a:prstGeom>
            <a:noFill/>
            <a:ln w="1588">
              <a:solidFill>
                <a:srgbClr val="000000"/>
              </a:solidFill>
              <a:round/>
              <a:headEnd/>
              <a:tailEnd/>
            </a:ln>
          </p:spPr>
          <p:txBody>
            <a:bodyPr/>
            <a:lstStyle/>
            <a:p>
              <a:endParaRPr lang="en-US"/>
            </a:p>
          </p:txBody>
        </p:sp>
        <p:sp>
          <p:nvSpPr>
            <p:cNvPr id="173" name="Line 1897"/>
            <p:cNvSpPr>
              <a:spLocks noChangeShapeType="1"/>
            </p:cNvSpPr>
            <p:nvPr/>
          </p:nvSpPr>
          <p:spPr bwMode="auto">
            <a:xfrm>
              <a:off x="2452" y="467"/>
              <a:ext cx="1506" cy="1"/>
            </a:xfrm>
            <a:prstGeom prst="line">
              <a:avLst/>
            </a:prstGeom>
            <a:noFill/>
            <a:ln w="1588">
              <a:solidFill>
                <a:srgbClr val="000000"/>
              </a:solidFill>
              <a:round/>
              <a:headEnd/>
              <a:tailEnd/>
            </a:ln>
          </p:spPr>
          <p:txBody>
            <a:bodyPr/>
            <a:lstStyle/>
            <a:p>
              <a:endParaRPr lang="en-US"/>
            </a:p>
          </p:txBody>
        </p:sp>
        <p:sp>
          <p:nvSpPr>
            <p:cNvPr id="174" name="Line 1898"/>
            <p:cNvSpPr>
              <a:spLocks noChangeShapeType="1"/>
            </p:cNvSpPr>
            <p:nvPr/>
          </p:nvSpPr>
          <p:spPr bwMode="auto">
            <a:xfrm>
              <a:off x="2452" y="1218"/>
              <a:ext cx="1506" cy="1"/>
            </a:xfrm>
            <a:prstGeom prst="line">
              <a:avLst/>
            </a:prstGeom>
            <a:noFill/>
            <a:ln w="1588">
              <a:solidFill>
                <a:srgbClr val="000000"/>
              </a:solidFill>
              <a:round/>
              <a:headEnd/>
              <a:tailEnd/>
            </a:ln>
          </p:spPr>
          <p:txBody>
            <a:bodyPr/>
            <a:lstStyle/>
            <a:p>
              <a:endParaRPr lang="en-US"/>
            </a:p>
          </p:txBody>
        </p:sp>
        <p:sp>
          <p:nvSpPr>
            <p:cNvPr id="175" name="Line 1899"/>
            <p:cNvSpPr>
              <a:spLocks noChangeShapeType="1"/>
            </p:cNvSpPr>
            <p:nvPr/>
          </p:nvSpPr>
          <p:spPr bwMode="auto">
            <a:xfrm flipV="1">
              <a:off x="3958" y="467"/>
              <a:ext cx="1" cy="751"/>
            </a:xfrm>
            <a:prstGeom prst="line">
              <a:avLst/>
            </a:prstGeom>
            <a:noFill/>
            <a:ln w="1588">
              <a:solidFill>
                <a:srgbClr val="000000"/>
              </a:solidFill>
              <a:round/>
              <a:headEnd/>
              <a:tailEnd/>
            </a:ln>
          </p:spPr>
          <p:txBody>
            <a:bodyPr/>
            <a:lstStyle/>
            <a:p>
              <a:endParaRPr lang="en-US"/>
            </a:p>
          </p:txBody>
        </p:sp>
        <p:sp>
          <p:nvSpPr>
            <p:cNvPr id="176" name="Line 1900"/>
            <p:cNvSpPr>
              <a:spLocks noChangeShapeType="1"/>
            </p:cNvSpPr>
            <p:nvPr/>
          </p:nvSpPr>
          <p:spPr bwMode="auto">
            <a:xfrm flipV="1">
              <a:off x="2452" y="467"/>
              <a:ext cx="1" cy="751"/>
            </a:xfrm>
            <a:prstGeom prst="line">
              <a:avLst/>
            </a:prstGeom>
            <a:noFill/>
            <a:ln w="1588">
              <a:solidFill>
                <a:srgbClr val="000000"/>
              </a:solidFill>
              <a:round/>
              <a:headEnd/>
              <a:tailEnd/>
            </a:ln>
          </p:spPr>
          <p:txBody>
            <a:bodyPr/>
            <a:lstStyle/>
            <a:p>
              <a:endParaRPr lang="en-US"/>
            </a:p>
          </p:txBody>
        </p:sp>
        <p:grpSp>
          <p:nvGrpSpPr>
            <p:cNvPr id="177" name="Group 1901"/>
            <p:cNvGrpSpPr>
              <a:grpSpLocks/>
            </p:cNvGrpSpPr>
            <p:nvPr/>
          </p:nvGrpSpPr>
          <p:grpSpPr bwMode="auto">
            <a:xfrm>
              <a:off x="2623" y="463"/>
              <a:ext cx="1165" cy="760"/>
              <a:chOff x="1267" y="611"/>
              <a:chExt cx="1165" cy="760"/>
            </a:xfrm>
          </p:grpSpPr>
          <p:sp>
            <p:nvSpPr>
              <p:cNvPr id="240" name="Oval 1902"/>
              <p:cNvSpPr>
                <a:spLocks noChangeArrowheads="1"/>
              </p:cNvSpPr>
              <p:nvPr/>
            </p:nvSpPr>
            <p:spPr bwMode="auto">
              <a:xfrm>
                <a:off x="1329" y="1352"/>
                <a:ext cx="15" cy="10"/>
              </a:xfrm>
              <a:prstGeom prst="ellipse">
                <a:avLst/>
              </a:prstGeom>
              <a:noFill/>
              <a:ln w="9525">
                <a:noFill/>
                <a:round/>
                <a:headEnd/>
                <a:tailEnd/>
              </a:ln>
            </p:spPr>
            <p:txBody>
              <a:bodyPr/>
              <a:lstStyle/>
              <a:p>
                <a:endParaRPr lang="en-US"/>
              </a:p>
            </p:txBody>
          </p:sp>
          <p:sp>
            <p:nvSpPr>
              <p:cNvPr id="241" name="Oval 1903"/>
              <p:cNvSpPr>
                <a:spLocks noChangeArrowheads="1"/>
              </p:cNvSpPr>
              <p:nvPr/>
            </p:nvSpPr>
            <p:spPr bwMode="auto">
              <a:xfrm>
                <a:off x="1377" y="1346"/>
                <a:ext cx="16" cy="10"/>
              </a:xfrm>
              <a:prstGeom prst="ellipse">
                <a:avLst/>
              </a:prstGeom>
              <a:noFill/>
              <a:ln w="9525">
                <a:noFill/>
                <a:round/>
                <a:headEnd/>
                <a:tailEnd/>
              </a:ln>
            </p:spPr>
            <p:txBody>
              <a:bodyPr/>
              <a:lstStyle/>
              <a:p>
                <a:endParaRPr lang="en-US"/>
              </a:p>
            </p:txBody>
          </p:sp>
          <p:sp>
            <p:nvSpPr>
              <p:cNvPr id="242" name="Oval 1904"/>
              <p:cNvSpPr>
                <a:spLocks noChangeArrowheads="1"/>
              </p:cNvSpPr>
              <p:nvPr/>
            </p:nvSpPr>
            <p:spPr bwMode="auto">
              <a:xfrm>
                <a:off x="1426" y="1352"/>
                <a:ext cx="15" cy="10"/>
              </a:xfrm>
              <a:prstGeom prst="ellipse">
                <a:avLst/>
              </a:prstGeom>
              <a:noFill/>
              <a:ln w="9525">
                <a:noFill/>
                <a:round/>
                <a:headEnd/>
                <a:tailEnd/>
              </a:ln>
            </p:spPr>
            <p:txBody>
              <a:bodyPr/>
              <a:lstStyle/>
              <a:p>
                <a:endParaRPr lang="en-US"/>
              </a:p>
            </p:txBody>
          </p:sp>
          <p:sp>
            <p:nvSpPr>
              <p:cNvPr id="243" name="Oval 1905"/>
              <p:cNvSpPr>
                <a:spLocks noChangeArrowheads="1"/>
              </p:cNvSpPr>
              <p:nvPr/>
            </p:nvSpPr>
            <p:spPr bwMode="auto">
              <a:xfrm>
                <a:off x="1475" y="1352"/>
                <a:ext cx="14" cy="10"/>
              </a:xfrm>
              <a:prstGeom prst="ellipse">
                <a:avLst/>
              </a:prstGeom>
              <a:noFill/>
              <a:ln w="9525">
                <a:noFill/>
                <a:round/>
                <a:headEnd/>
                <a:tailEnd/>
              </a:ln>
            </p:spPr>
            <p:txBody>
              <a:bodyPr/>
              <a:lstStyle/>
              <a:p>
                <a:endParaRPr lang="en-US"/>
              </a:p>
            </p:txBody>
          </p:sp>
          <p:sp>
            <p:nvSpPr>
              <p:cNvPr id="244" name="Oval 1906"/>
              <p:cNvSpPr>
                <a:spLocks noChangeArrowheads="1"/>
              </p:cNvSpPr>
              <p:nvPr/>
            </p:nvSpPr>
            <p:spPr bwMode="auto">
              <a:xfrm>
                <a:off x="1527" y="1350"/>
                <a:ext cx="14" cy="10"/>
              </a:xfrm>
              <a:prstGeom prst="ellipse">
                <a:avLst/>
              </a:prstGeom>
              <a:noFill/>
              <a:ln w="9525">
                <a:noFill/>
                <a:round/>
                <a:headEnd/>
                <a:tailEnd/>
              </a:ln>
            </p:spPr>
            <p:txBody>
              <a:bodyPr/>
              <a:lstStyle/>
              <a:p>
                <a:endParaRPr lang="en-US"/>
              </a:p>
            </p:txBody>
          </p:sp>
          <p:sp>
            <p:nvSpPr>
              <p:cNvPr id="245" name="Oval 1907"/>
              <p:cNvSpPr>
                <a:spLocks noChangeArrowheads="1"/>
              </p:cNvSpPr>
              <p:nvPr/>
            </p:nvSpPr>
            <p:spPr bwMode="auto">
              <a:xfrm>
                <a:off x="1575" y="1348"/>
                <a:ext cx="15" cy="10"/>
              </a:xfrm>
              <a:prstGeom prst="ellipse">
                <a:avLst/>
              </a:prstGeom>
              <a:noFill/>
              <a:ln w="9525">
                <a:noFill/>
                <a:round/>
                <a:headEnd/>
                <a:tailEnd/>
              </a:ln>
            </p:spPr>
            <p:txBody>
              <a:bodyPr/>
              <a:lstStyle/>
              <a:p>
                <a:endParaRPr lang="en-US"/>
              </a:p>
            </p:txBody>
          </p:sp>
          <p:sp>
            <p:nvSpPr>
              <p:cNvPr id="246" name="Oval 1908"/>
              <p:cNvSpPr>
                <a:spLocks noChangeArrowheads="1"/>
              </p:cNvSpPr>
              <p:nvPr/>
            </p:nvSpPr>
            <p:spPr bwMode="auto">
              <a:xfrm>
                <a:off x="1624" y="1348"/>
                <a:ext cx="15" cy="10"/>
              </a:xfrm>
              <a:prstGeom prst="ellipse">
                <a:avLst/>
              </a:prstGeom>
              <a:noFill/>
              <a:ln w="9525">
                <a:noFill/>
                <a:round/>
                <a:headEnd/>
                <a:tailEnd/>
              </a:ln>
            </p:spPr>
            <p:txBody>
              <a:bodyPr/>
              <a:lstStyle/>
              <a:p>
                <a:endParaRPr lang="en-US"/>
              </a:p>
            </p:txBody>
          </p:sp>
          <p:sp>
            <p:nvSpPr>
              <p:cNvPr id="247" name="Oval 1909"/>
              <p:cNvSpPr>
                <a:spLocks noChangeArrowheads="1"/>
              </p:cNvSpPr>
              <p:nvPr/>
            </p:nvSpPr>
            <p:spPr bwMode="auto">
              <a:xfrm>
                <a:off x="1673" y="1352"/>
                <a:ext cx="15" cy="10"/>
              </a:xfrm>
              <a:prstGeom prst="ellipse">
                <a:avLst/>
              </a:prstGeom>
              <a:noFill/>
              <a:ln w="9525">
                <a:noFill/>
                <a:round/>
                <a:headEnd/>
                <a:tailEnd/>
              </a:ln>
            </p:spPr>
            <p:txBody>
              <a:bodyPr/>
              <a:lstStyle/>
              <a:p>
                <a:endParaRPr lang="en-US"/>
              </a:p>
            </p:txBody>
          </p:sp>
          <p:sp>
            <p:nvSpPr>
              <p:cNvPr id="248" name="Oval 1910"/>
              <p:cNvSpPr>
                <a:spLocks noChangeArrowheads="1"/>
              </p:cNvSpPr>
              <p:nvPr/>
            </p:nvSpPr>
            <p:spPr bwMode="auto">
              <a:xfrm>
                <a:off x="1725" y="1348"/>
                <a:ext cx="15" cy="10"/>
              </a:xfrm>
              <a:prstGeom prst="ellipse">
                <a:avLst/>
              </a:prstGeom>
              <a:noFill/>
              <a:ln w="9525">
                <a:noFill/>
                <a:round/>
                <a:headEnd/>
                <a:tailEnd/>
              </a:ln>
            </p:spPr>
            <p:txBody>
              <a:bodyPr/>
              <a:lstStyle/>
              <a:p>
                <a:endParaRPr lang="en-US"/>
              </a:p>
            </p:txBody>
          </p:sp>
          <p:sp>
            <p:nvSpPr>
              <p:cNvPr id="249" name="Oval 1911"/>
              <p:cNvSpPr>
                <a:spLocks noChangeArrowheads="1"/>
              </p:cNvSpPr>
              <p:nvPr/>
            </p:nvSpPr>
            <p:spPr bwMode="auto">
              <a:xfrm>
                <a:off x="1774" y="1311"/>
                <a:ext cx="15" cy="10"/>
              </a:xfrm>
              <a:prstGeom prst="ellipse">
                <a:avLst/>
              </a:prstGeom>
              <a:noFill/>
              <a:ln w="9525">
                <a:noFill/>
                <a:round/>
                <a:headEnd/>
                <a:tailEnd/>
              </a:ln>
            </p:spPr>
            <p:txBody>
              <a:bodyPr/>
              <a:lstStyle/>
              <a:p>
                <a:endParaRPr lang="en-US"/>
              </a:p>
            </p:txBody>
          </p:sp>
          <p:sp>
            <p:nvSpPr>
              <p:cNvPr id="250" name="Oval 1912"/>
              <p:cNvSpPr>
                <a:spLocks noChangeArrowheads="1"/>
              </p:cNvSpPr>
              <p:nvPr/>
            </p:nvSpPr>
            <p:spPr bwMode="auto">
              <a:xfrm>
                <a:off x="1823" y="1091"/>
                <a:ext cx="14" cy="10"/>
              </a:xfrm>
              <a:prstGeom prst="ellipse">
                <a:avLst/>
              </a:prstGeom>
              <a:noFill/>
              <a:ln w="9525">
                <a:noFill/>
                <a:round/>
                <a:headEnd/>
                <a:tailEnd/>
              </a:ln>
            </p:spPr>
            <p:txBody>
              <a:bodyPr/>
              <a:lstStyle/>
              <a:p>
                <a:endParaRPr lang="en-US"/>
              </a:p>
            </p:txBody>
          </p:sp>
          <p:sp>
            <p:nvSpPr>
              <p:cNvPr id="251" name="Oval 1913"/>
              <p:cNvSpPr>
                <a:spLocks noChangeArrowheads="1"/>
              </p:cNvSpPr>
              <p:nvPr/>
            </p:nvSpPr>
            <p:spPr bwMode="auto">
              <a:xfrm>
                <a:off x="1872" y="835"/>
                <a:ext cx="14" cy="10"/>
              </a:xfrm>
              <a:prstGeom prst="ellipse">
                <a:avLst/>
              </a:prstGeom>
              <a:noFill/>
              <a:ln w="9525">
                <a:noFill/>
                <a:round/>
                <a:headEnd/>
                <a:tailEnd/>
              </a:ln>
            </p:spPr>
            <p:txBody>
              <a:bodyPr/>
              <a:lstStyle/>
              <a:p>
                <a:endParaRPr lang="en-US"/>
              </a:p>
            </p:txBody>
          </p:sp>
          <p:sp>
            <p:nvSpPr>
              <p:cNvPr id="252" name="Oval 1914"/>
              <p:cNvSpPr>
                <a:spLocks noChangeArrowheads="1"/>
              </p:cNvSpPr>
              <p:nvPr/>
            </p:nvSpPr>
            <p:spPr bwMode="auto">
              <a:xfrm>
                <a:off x="1923" y="719"/>
                <a:ext cx="15" cy="9"/>
              </a:xfrm>
              <a:prstGeom prst="ellipse">
                <a:avLst/>
              </a:prstGeom>
              <a:noFill/>
              <a:ln w="9525">
                <a:noFill/>
                <a:round/>
                <a:headEnd/>
                <a:tailEnd/>
              </a:ln>
            </p:spPr>
            <p:txBody>
              <a:bodyPr/>
              <a:lstStyle/>
              <a:p>
                <a:endParaRPr lang="en-US"/>
              </a:p>
            </p:txBody>
          </p:sp>
          <p:sp>
            <p:nvSpPr>
              <p:cNvPr id="253" name="Oval 1915"/>
              <p:cNvSpPr>
                <a:spLocks noChangeArrowheads="1"/>
              </p:cNvSpPr>
              <p:nvPr/>
            </p:nvSpPr>
            <p:spPr bwMode="auto">
              <a:xfrm>
                <a:off x="1972" y="673"/>
                <a:ext cx="15" cy="9"/>
              </a:xfrm>
              <a:prstGeom prst="ellipse">
                <a:avLst/>
              </a:prstGeom>
              <a:noFill/>
              <a:ln w="9525">
                <a:noFill/>
                <a:round/>
                <a:headEnd/>
                <a:tailEnd/>
              </a:ln>
            </p:spPr>
            <p:txBody>
              <a:bodyPr/>
              <a:lstStyle/>
              <a:p>
                <a:endParaRPr lang="en-US"/>
              </a:p>
            </p:txBody>
          </p:sp>
          <p:sp>
            <p:nvSpPr>
              <p:cNvPr id="254" name="Oval 1916"/>
              <p:cNvSpPr>
                <a:spLocks noChangeArrowheads="1"/>
              </p:cNvSpPr>
              <p:nvPr/>
            </p:nvSpPr>
            <p:spPr bwMode="auto">
              <a:xfrm>
                <a:off x="2021" y="655"/>
                <a:ext cx="15" cy="10"/>
              </a:xfrm>
              <a:prstGeom prst="ellipse">
                <a:avLst/>
              </a:prstGeom>
              <a:noFill/>
              <a:ln w="9525">
                <a:noFill/>
                <a:round/>
                <a:headEnd/>
                <a:tailEnd/>
              </a:ln>
            </p:spPr>
            <p:txBody>
              <a:bodyPr/>
              <a:lstStyle/>
              <a:p>
                <a:endParaRPr lang="en-US"/>
              </a:p>
            </p:txBody>
          </p:sp>
          <p:sp>
            <p:nvSpPr>
              <p:cNvPr id="255" name="Oval 1917"/>
              <p:cNvSpPr>
                <a:spLocks noChangeArrowheads="1"/>
              </p:cNvSpPr>
              <p:nvPr/>
            </p:nvSpPr>
            <p:spPr bwMode="auto">
              <a:xfrm>
                <a:off x="2073" y="639"/>
                <a:ext cx="15" cy="10"/>
              </a:xfrm>
              <a:prstGeom prst="ellipse">
                <a:avLst/>
              </a:prstGeom>
              <a:noFill/>
              <a:ln w="9525">
                <a:noFill/>
                <a:round/>
                <a:headEnd/>
                <a:tailEnd/>
              </a:ln>
            </p:spPr>
            <p:txBody>
              <a:bodyPr/>
              <a:lstStyle/>
              <a:p>
                <a:endParaRPr lang="en-US"/>
              </a:p>
            </p:txBody>
          </p:sp>
          <p:sp>
            <p:nvSpPr>
              <p:cNvPr id="256" name="Oval 1918"/>
              <p:cNvSpPr>
                <a:spLocks noChangeArrowheads="1"/>
              </p:cNvSpPr>
              <p:nvPr/>
            </p:nvSpPr>
            <p:spPr bwMode="auto">
              <a:xfrm>
                <a:off x="2122" y="631"/>
                <a:ext cx="14" cy="9"/>
              </a:xfrm>
              <a:prstGeom prst="ellipse">
                <a:avLst/>
              </a:prstGeom>
              <a:noFill/>
              <a:ln w="9525">
                <a:noFill/>
                <a:round/>
                <a:headEnd/>
                <a:tailEnd/>
              </a:ln>
            </p:spPr>
            <p:txBody>
              <a:bodyPr/>
              <a:lstStyle/>
              <a:p>
                <a:endParaRPr lang="en-US"/>
              </a:p>
            </p:txBody>
          </p:sp>
          <p:sp>
            <p:nvSpPr>
              <p:cNvPr id="257" name="Oval 1919"/>
              <p:cNvSpPr>
                <a:spLocks noChangeArrowheads="1"/>
              </p:cNvSpPr>
              <p:nvPr/>
            </p:nvSpPr>
            <p:spPr bwMode="auto">
              <a:xfrm>
                <a:off x="2171" y="627"/>
                <a:ext cx="14" cy="9"/>
              </a:xfrm>
              <a:prstGeom prst="ellipse">
                <a:avLst/>
              </a:prstGeom>
              <a:noFill/>
              <a:ln w="9525">
                <a:noFill/>
                <a:round/>
                <a:headEnd/>
                <a:tailEnd/>
              </a:ln>
            </p:spPr>
            <p:txBody>
              <a:bodyPr/>
              <a:lstStyle/>
              <a:p>
                <a:endParaRPr lang="en-US"/>
              </a:p>
            </p:txBody>
          </p:sp>
          <p:sp>
            <p:nvSpPr>
              <p:cNvPr id="258" name="Oval 1920"/>
              <p:cNvSpPr>
                <a:spLocks noChangeArrowheads="1"/>
              </p:cNvSpPr>
              <p:nvPr/>
            </p:nvSpPr>
            <p:spPr bwMode="auto">
              <a:xfrm>
                <a:off x="2219" y="624"/>
                <a:ext cx="15" cy="9"/>
              </a:xfrm>
              <a:prstGeom prst="ellipse">
                <a:avLst/>
              </a:prstGeom>
              <a:noFill/>
              <a:ln w="9525">
                <a:noFill/>
                <a:round/>
                <a:headEnd/>
                <a:tailEnd/>
              </a:ln>
            </p:spPr>
            <p:txBody>
              <a:bodyPr/>
              <a:lstStyle/>
              <a:p>
                <a:endParaRPr lang="en-US"/>
              </a:p>
            </p:txBody>
          </p:sp>
          <p:sp>
            <p:nvSpPr>
              <p:cNvPr id="259" name="Oval 1921"/>
              <p:cNvSpPr>
                <a:spLocks noChangeArrowheads="1"/>
              </p:cNvSpPr>
              <p:nvPr/>
            </p:nvSpPr>
            <p:spPr bwMode="auto">
              <a:xfrm>
                <a:off x="2271" y="622"/>
                <a:ext cx="15" cy="10"/>
              </a:xfrm>
              <a:prstGeom prst="ellipse">
                <a:avLst/>
              </a:prstGeom>
              <a:noFill/>
              <a:ln w="9525">
                <a:noFill/>
                <a:round/>
                <a:headEnd/>
                <a:tailEnd/>
              </a:ln>
            </p:spPr>
            <p:txBody>
              <a:bodyPr/>
              <a:lstStyle/>
              <a:p>
                <a:endParaRPr lang="en-US"/>
              </a:p>
            </p:txBody>
          </p:sp>
          <p:sp>
            <p:nvSpPr>
              <p:cNvPr id="260" name="Oval 1922"/>
              <p:cNvSpPr>
                <a:spLocks noChangeArrowheads="1"/>
              </p:cNvSpPr>
              <p:nvPr/>
            </p:nvSpPr>
            <p:spPr bwMode="auto">
              <a:xfrm>
                <a:off x="2320" y="624"/>
                <a:ext cx="15" cy="9"/>
              </a:xfrm>
              <a:prstGeom prst="ellipse">
                <a:avLst/>
              </a:prstGeom>
              <a:noFill/>
              <a:ln w="9525">
                <a:noFill/>
                <a:round/>
                <a:headEnd/>
                <a:tailEnd/>
              </a:ln>
            </p:spPr>
            <p:txBody>
              <a:bodyPr/>
              <a:lstStyle/>
              <a:p>
                <a:endParaRPr lang="en-US"/>
              </a:p>
            </p:txBody>
          </p:sp>
          <p:sp>
            <p:nvSpPr>
              <p:cNvPr id="261" name="Oval 1923"/>
              <p:cNvSpPr>
                <a:spLocks noChangeArrowheads="1"/>
              </p:cNvSpPr>
              <p:nvPr/>
            </p:nvSpPr>
            <p:spPr bwMode="auto">
              <a:xfrm>
                <a:off x="2368" y="622"/>
                <a:ext cx="16" cy="10"/>
              </a:xfrm>
              <a:prstGeom prst="ellipse">
                <a:avLst/>
              </a:prstGeom>
              <a:noFill/>
              <a:ln w="9525">
                <a:noFill/>
                <a:round/>
                <a:headEnd/>
                <a:tailEnd/>
              </a:ln>
            </p:spPr>
            <p:txBody>
              <a:bodyPr/>
              <a:lstStyle/>
              <a:p>
                <a:endParaRPr lang="en-US"/>
              </a:p>
            </p:txBody>
          </p:sp>
          <p:sp>
            <p:nvSpPr>
              <p:cNvPr id="262" name="Oval 1924"/>
              <p:cNvSpPr>
                <a:spLocks noChangeArrowheads="1"/>
              </p:cNvSpPr>
              <p:nvPr/>
            </p:nvSpPr>
            <p:spPr bwMode="auto">
              <a:xfrm>
                <a:off x="2417" y="631"/>
                <a:ext cx="15" cy="9"/>
              </a:xfrm>
              <a:prstGeom prst="ellipse">
                <a:avLst/>
              </a:prstGeom>
              <a:noFill/>
              <a:ln w="9525">
                <a:noFill/>
                <a:round/>
                <a:headEnd/>
                <a:tailEnd/>
              </a:ln>
            </p:spPr>
            <p:txBody>
              <a:bodyPr/>
              <a:lstStyle/>
              <a:p>
                <a:endParaRPr lang="en-US"/>
              </a:p>
            </p:txBody>
          </p:sp>
          <p:sp>
            <p:nvSpPr>
              <p:cNvPr id="263" name="Oval 1925"/>
              <p:cNvSpPr>
                <a:spLocks noChangeArrowheads="1"/>
              </p:cNvSpPr>
              <p:nvPr/>
            </p:nvSpPr>
            <p:spPr bwMode="auto">
              <a:xfrm>
                <a:off x="1318" y="1359"/>
                <a:ext cx="15" cy="10"/>
              </a:xfrm>
              <a:prstGeom prst="ellipse">
                <a:avLst/>
              </a:prstGeom>
              <a:noFill/>
              <a:ln w="9525">
                <a:noFill/>
                <a:round/>
                <a:headEnd/>
                <a:tailEnd/>
              </a:ln>
            </p:spPr>
            <p:txBody>
              <a:bodyPr/>
              <a:lstStyle/>
              <a:p>
                <a:endParaRPr lang="en-US"/>
              </a:p>
            </p:txBody>
          </p:sp>
          <p:sp>
            <p:nvSpPr>
              <p:cNvPr id="264" name="Oval 1926"/>
              <p:cNvSpPr>
                <a:spLocks noChangeArrowheads="1"/>
              </p:cNvSpPr>
              <p:nvPr/>
            </p:nvSpPr>
            <p:spPr bwMode="auto">
              <a:xfrm>
                <a:off x="1370" y="1357"/>
                <a:ext cx="15" cy="10"/>
              </a:xfrm>
              <a:prstGeom prst="ellipse">
                <a:avLst/>
              </a:prstGeom>
              <a:noFill/>
              <a:ln w="9525">
                <a:noFill/>
                <a:round/>
                <a:headEnd/>
                <a:tailEnd/>
              </a:ln>
            </p:spPr>
            <p:txBody>
              <a:bodyPr/>
              <a:lstStyle/>
              <a:p>
                <a:endParaRPr lang="en-US"/>
              </a:p>
            </p:txBody>
          </p:sp>
          <p:sp>
            <p:nvSpPr>
              <p:cNvPr id="265" name="Oval 1927"/>
              <p:cNvSpPr>
                <a:spLocks noChangeArrowheads="1"/>
              </p:cNvSpPr>
              <p:nvPr/>
            </p:nvSpPr>
            <p:spPr bwMode="auto">
              <a:xfrm>
                <a:off x="1419" y="1357"/>
                <a:ext cx="15" cy="10"/>
              </a:xfrm>
              <a:prstGeom prst="ellipse">
                <a:avLst/>
              </a:prstGeom>
              <a:noFill/>
              <a:ln w="9525">
                <a:noFill/>
                <a:round/>
                <a:headEnd/>
                <a:tailEnd/>
              </a:ln>
            </p:spPr>
            <p:txBody>
              <a:bodyPr/>
              <a:lstStyle/>
              <a:p>
                <a:endParaRPr lang="en-US"/>
              </a:p>
            </p:txBody>
          </p:sp>
          <p:sp>
            <p:nvSpPr>
              <p:cNvPr id="266" name="Oval 1928"/>
              <p:cNvSpPr>
                <a:spLocks noChangeArrowheads="1"/>
              </p:cNvSpPr>
              <p:nvPr/>
            </p:nvSpPr>
            <p:spPr bwMode="auto">
              <a:xfrm>
                <a:off x="1468" y="1355"/>
                <a:ext cx="15" cy="10"/>
              </a:xfrm>
              <a:prstGeom prst="ellipse">
                <a:avLst/>
              </a:prstGeom>
              <a:noFill/>
              <a:ln w="9525">
                <a:noFill/>
                <a:round/>
                <a:headEnd/>
                <a:tailEnd/>
              </a:ln>
            </p:spPr>
            <p:txBody>
              <a:bodyPr/>
              <a:lstStyle/>
              <a:p>
                <a:endParaRPr lang="en-US"/>
              </a:p>
            </p:txBody>
          </p:sp>
          <p:sp>
            <p:nvSpPr>
              <p:cNvPr id="267" name="Oval 1929"/>
              <p:cNvSpPr>
                <a:spLocks noChangeArrowheads="1"/>
              </p:cNvSpPr>
              <p:nvPr/>
            </p:nvSpPr>
            <p:spPr bwMode="auto">
              <a:xfrm>
                <a:off x="1517" y="1355"/>
                <a:ext cx="14" cy="10"/>
              </a:xfrm>
              <a:prstGeom prst="ellipse">
                <a:avLst/>
              </a:prstGeom>
              <a:noFill/>
              <a:ln w="9525">
                <a:noFill/>
                <a:round/>
                <a:headEnd/>
                <a:tailEnd/>
              </a:ln>
            </p:spPr>
            <p:txBody>
              <a:bodyPr/>
              <a:lstStyle/>
              <a:p>
                <a:endParaRPr lang="en-US"/>
              </a:p>
            </p:txBody>
          </p:sp>
          <p:sp>
            <p:nvSpPr>
              <p:cNvPr id="268" name="Oval 1930"/>
              <p:cNvSpPr>
                <a:spLocks noChangeArrowheads="1"/>
              </p:cNvSpPr>
              <p:nvPr/>
            </p:nvSpPr>
            <p:spPr bwMode="auto">
              <a:xfrm>
                <a:off x="1569" y="1357"/>
                <a:ext cx="14" cy="10"/>
              </a:xfrm>
              <a:prstGeom prst="ellipse">
                <a:avLst/>
              </a:prstGeom>
              <a:noFill/>
              <a:ln w="9525">
                <a:noFill/>
                <a:round/>
                <a:headEnd/>
                <a:tailEnd/>
              </a:ln>
            </p:spPr>
            <p:txBody>
              <a:bodyPr/>
              <a:lstStyle/>
              <a:p>
                <a:endParaRPr lang="en-US"/>
              </a:p>
            </p:txBody>
          </p:sp>
          <p:sp>
            <p:nvSpPr>
              <p:cNvPr id="269" name="Oval 1931"/>
              <p:cNvSpPr>
                <a:spLocks noChangeArrowheads="1"/>
              </p:cNvSpPr>
              <p:nvPr/>
            </p:nvSpPr>
            <p:spPr bwMode="auto">
              <a:xfrm>
                <a:off x="1617" y="1357"/>
                <a:ext cx="15" cy="10"/>
              </a:xfrm>
              <a:prstGeom prst="ellipse">
                <a:avLst/>
              </a:prstGeom>
              <a:noFill/>
              <a:ln w="9525">
                <a:noFill/>
                <a:round/>
                <a:headEnd/>
                <a:tailEnd/>
              </a:ln>
            </p:spPr>
            <p:txBody>
              <a:bodyPr/>
              <a:lstStyle/>
              <a:p>
                <a:endParaRPr lang="en-US"/>
              </a:p>
            </p:txBody>
          </p:sp>
          <p:sp>
            <p:nvSpPr>
              <p:cNvPr id="270" name="Oval 1932"/>
              <p:cNvSpPr>
                <a:spLocks noChangeArrowheads="1"/>
              </p:cNvSpPr>
              <p:nvPr/>
            </p:nvSpPr>
            <p:spPr bwMode="auto">
              <a:xfrm>
                <a:off x="1665" y="1357"/>
                <a:ext cx="16" cy="10"/>
              </a:xfrm>
              <a:prstGeom prst="ellipse">
                <a:avLst/>
              </a:prstGeom>
              <a:noFill/>
              <a:ln w="9525">
                <a:noFill/>
                <a:round/>
                <a:headEnd/>
                <a:tailEnd/>
              </a:ln>
            </p:spPr>
            <p:txBody>
              <a:bodyPr/>
              <a:lstStyle/>
              <a:p>
                <a:endParaRPr lang="en-US"/>
              </a:p>
            </p:txBody>
          </p:sp>
          <p:sp>
            <p:nvSpPr>
              <p:cNvPr id="271" name="Oval 1933"/>
              <p:cNvSpPr>
                <a:spLocks noChangeArrowheads="1"/>
              </p:cNvSpPr>
              <p:nvPr/>
            </p:nvSpPr>
            <p:spPr bwMode="auto">
              <a:xfrm>
                <a:off x="1714" y="1350"/>
                <a:ext cx="15" cy="10"/>
              </a:xfrm>
              <a:prstGeom prst="ellipse">
                <a:avLst/>
              </a:prstGeom>
              <a:noFill/>
              <a:ln w="9525">
                <a:noFill/>
                <a:round/>
                <a:headEnd/>
                <a:tailEnd/>
              </a:ln>
            </p:spPr>
            <p:txBody>
              <a:bodyPr/>
              <a:lstStyle/>
              <a:p>
                <a:endParaRPr lang="en-US"/>
              </a:p>
            </p:txBody>
          </p:sp>
          <p:sp>
            <p:nvSpPr>
              <p:cNvPr id="272" name="Oval 1934"/>
              <p:cNvSpPr>
                <a:spLocks noChangeArrowheads="1"/>
              </p:cNvSpPr>
              <p:nvPr/>
            </p:nvSpPr>
            <p:spPr bwMode="auto">
              <a:xfrm>
                <a:off x="1767" y="1320"/>
                <a:ext cx="15" cy="10"/>
              </a:xfrm>
              <a:prstGeom prst="ellipse">
                <a:avLst/>
              </a:prstGeom>
              <a:noFill/>
              <a:ln w="9525">
                <a:noFill/>
                <a:round/>
                <a:headEnd/>
                <a:tailEnd/>
              </a:ln>
            </p:spPr>
            <p:txBody>
              <a:bodyPr/>
              <a:lstStyle/>
              <a:p>
                <a:endParaRPr lang="en-US"/>
              </a:p>
            </p:txBody>
          </p:sp>
          <p:sp>
            <p:nvSpPr>
              <p:cNvPr id="273" name="Oval 1935"/>
              <p:cNvSpPr>
                <a:spLocks noChangeArrowheads="1"/>
              </p:cNvSpPr>
              <p:nvPr/>
            </p:nvSpPr>
            <p:spPr bwMode="auto">
              <a:xfrm>
                <a:off x="1816" y="1146"/>
                <a:ext cx="15" cy="10"/>
              </a:xfrm>
              <a:prstGeom prst="ellipse">
                <a:avLst/>
              </a:prstGeom>
              <a:noFill/>
              <a:ln w="9525">
                <a:noFill/>
                <a:round/>
                <a:headEnd/>
                <a:tailEnd/>
              </a:ln>
            </p:spPr>
            <p:txBody>
              <a:bodyPr/>
              <a:lstStyle/>
              <a:p>
                <a:endParaRPr lang="en-US"/>
              </a:p>
            </p:txBody>
          </p:sp>
          <p:sp>
            <p:nvSpPr>
              <p:cNvPr id="274" name="Oval 1936"/>
              <p:cNvSpPr>
                <a:spLocks noChangeArrowheads="1"/>
              </p:cNvSpPr>
              <p:nvPr/>
            </p:nvSpPr>
            <p:spPr bwMode="auto">
              <a:xfrm>
                <a:off x="1865" y="855"/>
                <a:ext cx="14" cy="10"/>
              </a:xfrm>
              <a:prstGeom prst="ellipse">
                <a:avLst/>
              </a:prstGeom>
              <a:noFill/>
              <a:ln w="9525">
                <a:noFill/>
                <a:round/>
                <a:headEnd/>
                <a:tailEnd/>
              </a:ln>
            </p:spPr>
            <p:txBody>
              <a:bodyPr/>
              <a:lstStyle/>
              <a:p>
                <a:endParaRPr lang="en-US"/>
              </a:p>
            </p:txBody>
          </p:sp>
          <p:sp>
            <p:nvSpPr>
              <p:cNvPr id="275" name="Oval 1937"/>
              <p:cNvSpPr>
                <a:spLocks noChangeArrowheads="1"/>
              </p:cNvSpPr>
              <p:nvPr/>
            </p:nvSpPr>
            <p:spPr bwMode="auto">
              <a:xfrm>
                <a:off x="1917" y="729"/>
                <a:ext cx="14" cy="10"/>
              </a:xfrm>
              <a:prstGeom prst="ellipse">
                <a:avLst/>
              </a:prstGeom>
              <a:noFill/>
              <a:ln w="9525">
                <a:noFill/>
                <a:round/>
                <a:headEnd/>
                <a:tailEnd/>
              </a:ln>
            </p:spPr>
            <p:txBody>
              <a:bodyPr/>
              <a:lstStyle/>
              <a:p>
                <a:endParaRPr lang="en-US"/>
              </a:p>
            </p:txBody>
          </p:sp>
          <p:sp>
            <p:nvSpPr>
              <p:cNvPr id="276" name="Oval 1938"/>
              <p:cNvSpPr>
                <a:spLocks noChangeArrowheads="1"/>
              </p:cNvSpPr>
              <p:nvPr/>
            </p:nvSpPr>
            <p:spPr bwMode="auto">
              <a:xfrm>
                <a:off x="1965" y="671"/>
                <a:ext cx="15" cy="9"/>
              </a:xfrm>
              <a:prstGeom prst="ellipse">
                <a:avLst/>
              </a:prstGeom>
              <a:noFill/>
              <a:ln w="9525">
                <a:noFill/>
                <a:round/>
                <a:headEnd/>
                <a:tailEnd/>
              </a:ln>
            </p:spPr>
            <p:txBody>
              <a:bodyPr/>
              <a:lstStyle/>
              <a:p>
                <a:endParaRPr lang="en-US"/>
              </a:p>
            </p:txBody>
          </p:sp>
          <p:sp>
            <p:nvSpPr>
              <p:cNvPr id="277" name="Oval 1939"/>
              <p:cNvSpPr>
                <a:spLocks noChangeArrowheads="1"/>
              </p:cNvSpPr>
              <p:nvPr/>
            </p:nvSpPr>
            <p:spPr bwMode="auto">
              <a:xfrm>
                <a:off x="2014" y="655"/>
                <a:ext cx="15" cy="10"/>
              </a:xfrm>
              <a:prstGeom prst="ellipse">
                <a:avLst/>
              </a:prstGeom>
              <a:noFill/>
              <a:ln w="9525">
                <a:noFill/>
                <a:round/>
                <a:headEnd/>
                <a:tailEnd/>
              </a:ln>
            </p:spPr>
            <p:txBody>
              <a:bodyPr/>
              <a:lstStyle/>
              <a:p>
                <a:endParaRPr lang="en-US"/>
              </a:p>
            </p:txBody>
          </p:sp>
          <p:sp>
            <p:nvSpPr>
              <p:cNvPr id="278" name="Oval 1940"/>
              <p:cNvSpPr>
                <a:spLocks noChangeArrowheads="1"/>
              </p:cNvSpPr>
              <p:nvPr/>
            </p:nvSpPr>
            <p:spPr bwMode="auto">
              <a:xfrm>
                <a:off x="2062" y="639"/>
                <a:ext cx="16" cy="10"/>
              </a:xfrm>
              <a:prstGeom prst="ellipse">
                <a:avLst/>
              </a:prstGeom>
              <a:noFill/>
              <a:ln w="9525">
                <a:noFill/>
                <a:round/>
                <a:headEnd/>
                <a:tailEnd/>
              </a:ln>
            </p:spPr>
            <p:txBody>
              <a:bodyPr/>
              <a:lstStyle/>
              <a:p>
                <a:endParaRPr lang="en-US"/>
              </a:p>
            </p:txBody>
          </p:sp>
          <p:sp>
            <p:nvSpPr>
              <p:cNvPr id="279" name="Oval 1941"/>
              <p:cNvSpPr>
                <a:spLocks noChangeArrowheads="1"/>
              </p:cNvSpPr>
              <p:nvPr/>
            </p:nvSpPr>
            <p:spPr bwMode="auto">
              <a:xfrm>
                <a:off x="2115" y="631"/>
                <a:ext cx="15" cy="9"/>
              </a:xfrm>
              <a:prstGeom prst="ellipse">
                <a:avLst/>
              </a:prstGeom>
              <a:noFill/>
              <a:ln w="9525">
                <a:noFill/>
                <a:round/>
                <a:headEnd/>
                <a:tailEnd/>
              </a:ln>
            </p:spPr>
            <p:txBody>
              <a:bodyPr/>
              <a:lstStyle/>
              <a:p>
                <a:endParaRPr lang="en-US"/>
              </a:p>
            </p:txBody>
          </p:sp>
          <p:sp>
            <p:nvSpPr>
              <p:cNvPr id="280" name="Oval 1942"/>
              <p:cNvSpPr>
                <a:spLocks noChangeArrowheads="1"/>
              </p:cNvSpPr>
              <p:nvPr/>
            </p:nvSpPr>
            <p:spPr bwMode="auto">
              <a:xfrm>
                <a:off x="2164" y="627"/>
                <a:ext cx="14" cy="9"/>
              </a:xfrm>
              <a:prstGeom prst="ellipse">
                <a:avLst/>
              </a:prstGeom>
              <a:noFill/>
              <a:ln w="9525">
                <a:noFill/>
                <a:round/>
                <a:headEnd/>
                <a:tailEnd/>
              </a:ln>
            </p:spPr>
            <p:txBody>
              <a:bodyPr/>
              <a:lstStyle/>
              <a:p>
                <a:endParaRPr lang="en-US"/>
              </a:p>
            </p:txBody>
          </p:sp>
          <p:sp>
            <p:nvSpPr>
              <p:cNvPr id="281" name="Oval 1943"/>
              <p:cNvSpPr>
                <a:spLocks noChangeArrowheads="1"/>
              </p:cNvSpPr>
              <p:nvPr/>
            </p:nvSpPr>
            <p:spPr bwMode="auto">
              <a:xfrm>
                <a:off x="2212" y="624"/>
                <a:ext cx="15" cy="9"/>
              </a:xfrm>
              <a:prstGeom prst="ellipse">
                <a:avLst/>
              </a:prstGeom>
              <a:noFill/>
              <a:ln w="9525">
                <a:noFill/>
                <a:round/>
                <a:headEnd/>
                <a:tailEnd/>
              </a:ln>
            </p:spPr>
            <p:txBody>
              <a:bodyPr/>
              <a:lstStyle/>
              <a:p>
                <a:endParaRPr lang="en-US"/>
              </a:p>
            </p:txBody>
          </p:sp>
          <p:sp>
            <p:nvSpPr>
              <p:cNvPr id="282" name="Oval 1944"/>
              <p:cNvSpPr>
                <a:spLocks noChangeArrowheads="1"/>
              </p:cNvSpPr>
              <p:nvPr/>
            </p:nvSpPr>
            <p:spPr bwMode="auto">
              <a:xfrm>
                <a:off x="2261" y="622"/>
                <a:ext cx="14" cy="10"/>
              </a:xfrm>
              <a:prstGeom prst="ellipse">
                <a:avLst/>
              </a:prstGeom>
              <a:noFill/>
              <a:ln w="9525">
                <a:noFill/>
                <a:round/>
                <a:headEnd/>
                <a:tailEnd/>
              </a:ln>
            </p:spPr>
            <p:txBody>
              <a:bodyPr/>
              <a:lstStyle/>
              <a:p>
                <a:endParaRPr lang="en-US"/>
              </a:p>
            </p:txBody>
          </p:sp>
          <p:sp>
            <p:nvSpPr>
              <p:cNvPr id="283" name="Oval 1945"/>
              <p:cNvSpPr>
                <a:spLocks noChangeArrowheads="1"/>
              </p:cNvSpPr>
              <p:nvPr/>
            </p:nvSpPr>
            <p:spPr bwMode="auto">
              <a:xfrm>
                <a:off x="2312" y="620"/>
                <a:ext cx="16" cy="10"/>
              </a:xfrm>
              <a:prstGeom prst="ellipse">
                <a:avLst/>
              </a:prstGeom>
              <a:noFill/>
              <a:ln w="9525">
                <a:noFill/>
                <a:round/>
                <a:headEnd/>
                <a:tailEnd/>
              </a:ln>
            </p:spPr>
            <p:txBody>
              <a:bodyPr/>
              <a:lstStyle/>
              <a:p>
                <a:endParaRPr lang="en-US"/>
              </a:p>
            </p:txBody>
          </p:sp>
          <p:sp>
            <p:nvSpPr>
              <p:cNvPr id="284" name="Oval 1946"/>
              <p:cNvSpPr>
                <a:spLocks noChangeArrowheads="1"/>
              </p:cNvSpPr>
              <p:nvPr/>
            </p:nvSpPr>
            <p:spPr bwMode="auto">
              <a:xfrm>
                <a:off x="2361" y="620"/>
                <a:ext cx="15" cy="10"/>
              </a:xfrm>
              <a:prstGeom prst="ellipse">
                <a:avLst/>
              </a:prstGeom>
              <a:noFill/>
              <a:ln w="9525">
                <a:noFill/>
                <a:round/>
                <a:headEnd/>
                <a:tailEnd/>
              </a:ln>
            </p:spPr>
            <p:txBody>
              <a:bodyPr/>
              <a:lstStyle/>
              <a:p>
                <a:endParaRPr lang="en-US"/>
              </a:p>
            </p:txBody>
          </p:sp>
          <p:sp>
            <p:nvSpPr>
              <p:cNvPr id="285" name="Oval 1947"/>
              <p:cNvSpPr>
                <a:spLocks noChangeArrowheads="1"/>
              </p:cNvSpPr>
              <p:nvPr/>
            </p:nvSpPr>
            <p:spPr bwMode="auto">
              <a:xfrm>
                <a:off x="2410" y="620"/>
                <a:ext cx="15" cy="10"/>
              </a:xfrm>
              <a:prstGeom prst="ellipse">
                <a:avLst/>
              </a:prstGeom>
              <a:noFill/>
              <a:ln w="9525">
                <a:noFill/>
                <a:round/>
                <a:headEnd/>
                <a:tailEnd/>
              </a:ln>
            </p:spPr>
            <p:txBody>
              <a:bodyPr/>
              <a:lstStyle/>
              <a:p>
                <a:endParaRPr lang="en-US"/>
              </a:p>
            </p:txBody>
          </p:sp>
          <p:sp>
            <p:nvSpPr>
              <p:cNvPr id="286" name="Oval 1948"/>
              <p:cNvSpPr>
                <a:spLocks noChangeArrowheads="1"/>
              </p:cNvSpPr>
              <p:nvPr/>
            </p:nvSpPr>
            <p:spPr bwMode="auto">
              <a:xfrm>
                <a:off x="1312" y="1361"/>
                <a:ext cx="14" cy="10"/>
              </a:xfrm>
              <a:prstGeom prst="ellipse">
                <a:avLst/>
              </a:prstGeom>
              <a:noFill/>
              <a:ln w="9525">
                <a:noFill/>
                <a:round/>
                <a:headEnd/>
                <a:tailEnd/>
              </a:ln>
            </p:spPr>
            <p:txBody>
              <a:bodyPr/>
              <a:lstStyle/>
              <a:p>
                <a:endParaRPr lang="en-US"/>
              </a:p>
            </p:txBody>
          </p:sp>
          <p:sp>
            <p:nvSpPr>
              <p:cNvPr id="287" name="Oval 1949"/>
              <p:cNvSpPr>
                <a:spLocks noChangeArrowheads="1"/>
              </p:cNvSpPr>
              <p:nvPr/>
            </p:nvSpPr>
            <p:spPr bwMode="auto">
              <a:xfrm>
                <a:off x="1360" y="1361"/>
                <a:ext cx="15" cy="10"/>
              </a:xfrm>
              <a:prstGeom prst="ellipse">
                <a:avLst/>
              </a:prstGeom>
              <a:noFill/>
              <a:ln w="9525">
                <a:noFill/>
                <a:round/>
                <a:headEnd/>
                <a:tailEnd/>
              </a:ln>
            </p:spPr>
            <p:txBody>
              <a:bodyPr/>
              <a:lstStyle/>
              <a:p>
                <a:endParaRPr lang="en-US"/>
              </a:p>
            </p:txBody>
          </p:sp>
          <p:sp>
            <p:nvSpPr>
              <p:cNvPr id="288" name="Oval 1950"/>
              <p:cNvSpPr>
                <a:spLocks noChangeArrowheads="1"/>
              </p:cNvSpPr>
              <p:nvPr/>
            </p:nvSpPr>
            <p:spPr bwMode="auto">
              <a:xfrm>
                <a:off x="1412" y="1361"/>
                <a:ext cx="15" cy="10"/>
              </a:xfrm>
              <a:prstGeom prst="ellipse">
                <a:avLst/>
              </a:prstGeom>
              <a:noFill/>
              <a:ln w="9525">
                <a:noFill/>
                <a:round/>
                <a:headEnd/>
                <a:tailEnd/>
              </a:ln>
            </p:spPr>
            <p:txBody>
              <a:bodyPr/>
              <a:lstStyle/>
              <a:p>
                <a:endParaRPr lang="en-US"/>
              </a:p>
            </p:txBody>
          </p:sp>
          <p:sp>
            <p:nvSpPr>
              <p:cNvPr id="289" name="Oval 1951"/>
              <p:cNvSpPr>
                <a:spLocks noChangeArrowheads="1"/>
              </p:cNvSpPr>
              <p:nvPr/>
            </p:nvSpPr>
            <p:spPr bwMode="auto">
              <a:xfrm>
                <a:off x="1461" y="1357"/>
                <a:ext cx="15" cy="10"/>
              </a:xfrm>
              <a:prstGeom prst="ellipse">
                <a:avLst/>
              </a:prstGeom>
              <a:noFill/>
              <a:ln w="9525">
                <a:noFill/>
                <a:round/>
                <a:headEnd/>
                <a:tailEnd/>
              </a:ln>
            </p:spPr>
            <p:txBody>
              <a:bodyPr/>
              <a:lstStyle/>
              <a:p>
                <a:endParaRPr lang="en-US"/>
              </a:p>
            </p:txBody>
          </p:sp>
          <p:sp>
            <p:nvSpPr>
              <p:cNvPr id="290" name="Oval 1952"/>
              <p:cNvSpPr>
                <a:spLocks noChangeArrowheads="1"/>
              </p:cNvSpPr>
              <p:nvPr/>
            </p:nvSpPr>
            <p:spPr bwMode="auto">
              <a:xfrm>
                <a:off x="1509" y="1357"/>
                <a:ext cx="16" cy="10"/>
              </a:xfrm>
              <a:prstGeom prst="ellipse">
                <a:avLst/>
              </a:prstGeom>
              <a:noFill/>
              <a:ln w="9525">
                <a:noFill/>
                <a:round/>
                <a:headEnd/>
                <a:tailEnd/>
              </a:ln>
            </p:spPr>
            <p:txBody>
              <a:bodyPr/>
              <a:lstStyle/>
              <a:p>
                <a:endParaRPr lang="en-US"/>
              </a:p>
            </p:txBody>
          </p:sp>
          <p:sp>
            <p:nvSpPr>
              <p:cNvPr id="291" name="Oval 1953"/>
              <p:cNvSpPr>
                <a:spLocks noChangeArrowheads="1"/>
              </p:cNvSpPr>
              <p:nvPr/>
            </p:nvSpPr>
            <p:spPr bwMode="auto">
              <a:xfrm>
                <a:off x="1562" y="1357"/>
                <a:ext cx="14" cy="10"/>
              </a:xfrm>
              <a:prstGeom prst="ellipse">
                <a:avLst/>
              </a:prstGeom>
              <a:noFill/>
              <a:ln w="9525">
                <a:noFill/>
                <a:round/>
                <a:headEnd/>
                <a:tailEnd/>
              </a:ln>
            </p:spPr>
            <p:txBody>
              <a:bodyPr/>
              <a:lstStyle/>
              <a:p>
                <a:endParaRPr lang="en-US"/>
              </a:p>
            </p:txBody>
          </p:sp>
          <p:sp>
            <p:nvSpPr>
              <p:cNvPr id="292" name="Oval 1954"/>
              <p:cNvSpPr>
                <a:spLocks noChangeArrowheads="1"/>
              </p:cNvSpPr>
              <p:nvPr/>
            </p:nvSpPr>
            <p:spPr bwMode="auto">
              <a:xfrm>
                <a:off x="1611" y="1357"/>
                <a:ext cx="14" cy="10"/>
              </a:xfrm>
              <a:prstGeom prst="ellipse">
                <a:avLst/>
              </a:prstGeom>
              <a:noFill/>
              <a:ln w="9525">
                <a:noFill/>
                <a:round/>
                <a:headEnd/>
                <a:tailEnd/>
              </a:ln>
            </p:spPr>
            <p:txBody>
              <a:bodyPr/>
              <a:lstStyle/>
              <a:p>
                <a:endParaRPr lang="en-US"/>
              </a:p>
            </p:txBody>
          </p:sp>
          <p:sp>
            <p:nvSpPr>
              <p:cNvPr id="293" name="Oval 1955"/>
              <p:cNvSpPr>
                <a:spLocks noChangeArrowheads="1"/>
              </p:cNvSpPr>
              <p:nvPr/>
            </p:nvSpPr>
            <p:spPr bwMode="auto">
              <a:xfrm>
                <a:off x="1659" y="1355"/>
                <a:ext cx="15" cy="10"/>
              </a:xfrm>
              <a:prstGeom prst="ellipse">
                <a:avLst/>
              </a:prstGeom>
              <a:noFill/>
              <a:ln w="9525">
                <a:noFill/>
                <a:round/>
                <a:headEnd/>
                <a:tailEnd/>
              </a:ln>
            </p:spPr>
            <p:txBody>
              <a:bodyPr/>
              <a:lstStyle/>
              <a:p>
                <a:endParaRPr lang="en-US"/>
              </a:p>
            </p:txBody>
          </p:sp>
          <p:sp>
            <p:nvSpPr>
              <p:cNvPr id="294" name="Oval 1956"/>
              <p:cNvSpPr>
                <a:spLocks noChangeArrowheads="1"/>
              </p:cNvSpPr>
              <p:nvPr/>
            </p:nvSpPr>
            <p:spPr bwMode="auto">
              <a:xfrm>
                <a:off x="1707" y="1350"/>
                <a:ext cx="15" cy="10"/>
              </a:xfrm>
              <a:prstGeom prst="ellipse">
                <a:avLst/>
              </a:prstGeom>
              <a:noFill/>
              <a:ln w="9525">
                <a:noFill/>
                <a:round/>
                <a:headEnd/>
                <a:tailEnd/>
              </a:ln>
            </p:spPr>
            <p:txBody>
              <a:bodyPr/>
              <a:lstStyle/>
              <a:p>
                <a:endParaRPr lang="en-US"/>
              </a:p>
            </p:txBody>
          </p:sp>
          <p:sp>
            <p:nvSpPr>
              <p:cNvPr id="295" name="Oval 1957"/>
              <p:cNvSpPr>
                <a:spLocks noChangeArrowheads="1"/>
              </p:cNvSpPr>
              <p:nvPr/>
            </p:nvSpPr>
            <p:spPr bwMode="auto">
              <a:xfrm>
                <a:off x="1760" y="1322"/>
                <a:ext cx="15" cy="10"/>
              </a:xfrm>
              <a:prstGeom prst="ellipse">
                <a:avLst/>
              </a:prstGeom>
              <a:noFill/>
              <a:ln w="9525">
                <a:noFill/>
                <a:round/>
                <a:headEnd/>
                <a:tailEnd/>
              </a:ln>
            </p:spPr>
            <p:txBody>
              <a:bodyPr/>
              <a:lstStyle/>
              <a:p>
                <a:endParaRPr lang="en-US"/>
              </a:p>
            </p:txBody>
          </p:sp>
          <p:sp>
            <p:nvSpPr>
              <p:cNvPr id="296" name="Oval 1958"/>
              <p:cNvSpPr>
                <a:spLocks noChangeArrowheads="1"/>
              </p:cNvSpPr>
              <p:nvPr/>
            </p:nvSpPr>
            <p:spPr bwMode="auto">
              <a:xfrm>
                <a:off x="1809" y="1181"/>
                <a:ext cx="15" cy="10"/>
              </a:xfrm>
              <a:prstGeom prst="ellipse">
                <a:avLst/>
              </a:prstGeom>
              <a:noFill/>
              <a:ln w="9525">
                <a:noFill/>
                <a:round/>
                <a:headEnd/>
                <a:tailEnd/>
              </a:ln>
            </p:spPr>
            <p:txBody>
              <a:bodyPr/>
              <a:lstStyle/>
              <a:p>
                <a:endParaRPr lang="en-US"/>
              </a:p>
            </p:txBody>
          </p:sp>
          <p:sp>
            <p:nvSpPr>
              <p:cNvPr id="297" name="Oval 1959"/>
              <p:cNvSpPr>
                <a:spLocks noChangeArrowheads="1"/>
              </p:cNvSpPr>
              <p:nvPr/>
            </p:nvSpPr>
            <p:spPr bwMode="auto">
              <a:xfrm>
                <a:off x="1858" y="884"/>
                <a:ext cx="15" cy="10"/>
              </a:xfrm>
              <a:prstGeom prst="ellipse">
                <a:avLst/>
              </a:prstGeom>
              <a:noFill/>
              <a:ln w="9525">
                <a:noFill/>
                <a:round/>
                <a:headEnd/>
                <a:tailEnd/>
              </a:ln>
            </p:spPr>
            <p:txBody>
              <a:bodyPr/>
              <a:lstStyle/>
              <a:p>
                <a:endParaRPr lang="en-US"/>
              </a:p>
            </p:txBody>
          </p:sp>
          <p:sp>
            <p:nvSpPr>
              <p:cNvPr id="298" name="Oval 1960"/>
              <p:cNvSpPr>
                <a:spLocks noChangeArrowheads="1"/>
              </p:cNvSpPr>
              <p:nvPr/>
            </p:nvSpPr>
            <p:spPr bwMode="auto">
              <a:xfrm>
                <a:off x="1906" y="747"/>
                <a:ext cx="15" cy="10"/>
              </a:xfrm>
              <a:prstGeom prst="ellipse">
                <a:avLst/>
              </a:prstGeom>
              <a:noFill/>
              <a:ln w="9525">
                <a:noFill/>
                <a:round/>
                <a:headEnd/>
                <a:tailEnd/>
              </a:ln>
            </p:spPr>
            <p:txBody>
              <a:bodyPr/>
              <a:lstStyle/>
              <a:p>
                <a:endParaRPr lang="en-US"/>
              </a:p>
            </p:txBody>
          </p:sp>
          <p:sp>
            <p:nvSpPr>
              <p:cNvPr id="299" name="Oval 1961"/>
              <p:cNvSpPr>
                <a:spLocks noChangeArrowheads="1"/>
              </p:cNvSpPr>
              <p:nvPr/>
            </p:nvSpPr>
            <p:spPr bwMode="auto">
              <a:xfrm>
                <a:off x="1959" y="671"/>
                <a:ext cx="14" cy="9"/>
              </a:xfrm>
              <a:prstGeom prst="ellipse">
                <a:avLst/>
              </a:prstGeom>
              <a:noFill/>
              <a:ln w="9525">
                <a:noFill/>
                <a:round/>
                <a:headEnd/>
                <a:tailEnd/>
              </a:ln>
            </p:spPr>
            <p:txBody>
              <a:bodyPr/>
              <a:lstStyle/>
              <a:p>
                <a:endParaRPr lang="en-US"/>
              </a:p>
            </p:txBody>
          </p:sp>
          <p:sp>
            <p:nvSpPr>
              <p:cNvPr id="300" name="Oval 1962"/>
              <p:cNvSpPr>
                <a:spLocks noChangeArrowheads="1"/>
              </p:cNvSpPr>
              <p:nvPr/>
            </p:nvSpPr>
            <p:spPr bwMode="auto">
              <a:xfrm>
                <a:off x="2007" y="653"/>
                <a:ext cx="15" cy="10"/>
              </a:xfrm>
              <a:prstGeom prst="ellipse">
                <a:avLst/>
              </a:prstGeom>
              <a:noFill/>
              <a:ln w="9525">
                <a:noFill/>
                <a:round/>
                <a:headEnd/>
                <a:tailEnd/>
              </a:ln>
            </p:spPr>
            <p:txBody>
              <a:bodyPr/>
              <a:lstStyle/>
              <a:p>
                <a:endParaRPr lang="en-US"/>
              </a:p>
            </p:txBody>
          </p:sp>
          <p:sp>
            <p:nvSpPr>
              <p:cNvPr id="301" name="Oval 1963"/>
              <p:cNvSpPr>
                <a:spLocks noChangeArrowheads="1"/>
              </p:cNvSpPr>
              <p:nvPr/>
            </p:nvSpPr>
            <p:spPr bwMode="auto">
              <a:xfrm>
                <a:off x="2055" y="637"/>
                <a:ext cx="16" cy="10"/>
              </a:xfrm>
              <a:prstGeom prst="ellipse">
                <a:avLst/>
              </a:prstGeom>
              <a:noFill/>
              <a:ln w="9525">
                <a:noFill/>
                <a:round/>
                <a:headEnd/>
                <a:tailEnd/>
              </a:ln>
            </p:spPr>
            <p:txBody>
              <a:bodyPr/>
              <a:lstStyle/>
              <a:p>
                <a:endParaRPr lang="en-US"/>
              </a:p>
            </p:txBody>
          </p:sp>
          <p:sp>
            <p:nvSpPr>
              <p:cNvPr id="302" name="Oval 1964"/>
              <p:cNvSpPr>
                <a:spLocks noChangeArrowheads="1"/>
              </p:cNvSpPr>
              <p:nvPr/>
            </p:nvSpPr>
            <p:spPr bwMode="auto">
              <a:xfrm>
                <a:off x="2104" y="629"/>
                <a:ext cx="15" cy="9"/>
              </a:xfrm>
              <a:prstGeom prst="ellipse">
                <a:avLst/>
              </a:prstGeom>
              <a:noFill/>
              <a:ln w="9525">
                <a:noFill/>
                <a:round/>
                <a:headEnd/>
                <a:tailEnd/>
              </a:ln>
            </p:spPr>
            <p:txBody>
              <a:bodyPr/>
              <a:lstStyle/>
              <a:p>
                <a:endParaRPr lang="en-US"/>
              </a:p>
            </p:txBody>
          </p:sp>
          <p:sp>
            <p:nvSpPr>
              <p:cNvPr id="303" name="Oval 1965"/>
              <p:cNvSpPr>
                <a:spLocks noChangeArrowheads="1"/>
              </p:cNvSpPr>
              <p:nvPr/>
            </p:nvSpPr>
            <p:spPr bwMode="auto">
              <a:xfrm>
                <a:off x="2156" y="622"/>
                <a:ext cx="16" cy="10"/>
              </a:xfrm>
              <a:prstGeom prst="ellipse">
                <a:avLst/>
              </a:prstGeom>
              <a:noFill/>
              <a:ln w="9525">
                <a:noFill/>
                <a:round/>
                <a:headEnd/>
                <a:tailEnd/>
              </a:ln>
            </p:spPr>
            <p:txBody>
              <a:bodyPr/>
              <a:lstStyle/>
              <a:p>
                <a:endParaRPr lang="en-US"/>
              </a:p>
            </p:txBody>
          </p:sp>
          <p:sp>
            <p:nvSpPr>
              <p:cNvPr id="304" name="Oval 1966"/>
              <p:cNvSpPr>
                <a:spLocks noChangeArrowheads="1"/>
              </p:cNvSpPr>
              <p:nvPr/>
            </p:nvSpPr>
            <p:spPr bwMode="auto">
              <a:xfrm>
                <a:off x="2205" y="620"/>
                <a:ext cx="14" cy="10"/>
              </a:xfrm>
              <a:prstGeom prst="ellipse">
                <a:avLst/>
              </a:prstGeom>
              <a:noFill/>
              <a:ln w="9525">
                <a:noFill/>
                <a:round/>
                <a:headEnd/>
                <a:tailEnd/>
              </a:ln>
            </p:spPr>
            <p:txBody>
              <a:bodyPr/>
              <a:lstStyle/>
              <a:p>
                <a:endParaRPr lang="en-US"/>
              </a:p>
            </p:txBody>
          </p:sp>
          <p:sp>
            <p:nvSpPr>
              <p:cNvPr id="305" name="Oval 1967"/>
              <p:cNvSpPr>
                <a:spLocks noChangeArrowheads="1"/>
              </p:cNvSpPr>
              <p:nvPr/>
            </p:nvSpPr>
            <p:spPr bwMode="auto">
              <a:xfrm>
                <a:off x="2254" y="615"/>
                <a:ext cx="14" cy="10"/>
              </a:xfrm>
              <a:prstGeom prst="ellipse">
                <a:avLst/>
              </a:prstGeom>
              <a:noFill/>
              <a:ln w="9525">
                <a:noFill/>
                <a:round/>
                <a:headEnd/>
                <a:tailEnd/>
              </a:ln>
            </p:spPr>
            <p:txBody>
              <a:bodyPr/>
              <a:lstStyle/>
              <a:p>
                <a:endParaRPr lang="en-US"/>
              </a:p>
            </p:txBody>
          </p:sp>
          <p:sp>
            <p:nvSpPr>
              <p:cNvPr id="306" name="Oval 1968"/>
              <p:cNvSpPr>
                <a:spLocks noChangeArrowheads="1"/>
              </p:cNvSpPr>
              <p:nvPr/>
            </p:nvSpPr>
            <p:spPr bwMode="auto">
              <a:xfrm>
                <a:off x="2305" y="615"/>
                <a:ext cx="16" cy="10"/>
              </a:xfrm>
              <a:prstGeom prst="ellipse">
                <a:avLst/>
              </a:prstGeom>
              <a:noFill/>
              <a:ln w="9525">
                <a:noFill/>
                <a:round/>
                <a:headEnd/>
                <a:tailEnd/>
              </a:ln>
            </p:spPr>
            <p:txBody>
              <a:bodyPr/>
              <a:lstStyle/>
              <a:p>
                <a:endParaRPr lang="en-US"/>
              </a:p>
            </p:txBody>
          </p:sp>
          <p:sp>
            <p:nvSpPr>
              <p:cNvPr id="307" name="Oval 1969"/>
              <p:cNvSpPr>
                <a:spLocks noChangeArrowheads="1"/>
              </p:cNvSpPr>
              <p:nvPr/>
            </p:nvSpPr>
            <p:spPr bwMode="auto">
              <a:xfrm>
                <a:off x="2354" y="613"/>
                <a:ext cx="15" cy="10"/>
              </a:xfrm>
              <a:prstGeom prst="ellipse">
                <a:avLst/>
              </a:prstGeom>
              <a:noFill/>
              <a:ln w="9525">
                <a:noFill/>
                <a:round/>
                <a:headEnd/>
                <a:tailEnd/>
              </a:ln>
            </p:spPr>
            <p:txBody>
              <a:bodyPr/>
              <a:lstStyle/>
              <a:p>
                <a:endParaRPr lang="en-US"/>
              </a:p>
            </p:txBody>
          </p:sp>
          <p:sp>
            <p:nvSpPr>
              <p:cNvPr id="308" name="Oval 1970"/>
              <p:cNvSpPr>
                <a:spLocks noChangeArrowheads="1"/>
              </p:cNvSpPr>
              <p:nvPr/>
            </p:nvSpPr>
            <p:spPr bwMode="auto">
              <a:xfrm>
                <a:off x="2403" y="615"/>
                <a:ext cx="15" cy="10"/>
              </a:xfrm>
              <a:prstGeom prst="ellipse">
                <a:avLst/>
              </a:prstGeom>
              <a:noFill/>
              <a:ln w="9525">
                <a:noFill/>
                <a:round/>
                <a:headEnd/>
                <a:tailEnd/>
              </a:ln>
            </p:spPr>
            <p:txBody>
              <a:bodyPr/>
              <a:lstStyle/>
              <a:p>
                <a:endParaRPr lang="en-US"/>
              </a:p>
            </p:txBody>
          </p:sp>
          <p:sp>
            <p:nvSpPr>
              <p:cNvPr id="309" name="Oval 1971"/>
              <p:cNvSpPr>
                <a:spLocks noChangeArrowheads="1"/>
              </p:cNvSpPr>
              <p:nvPr/>
            </p:nvSpPr>
            <p:spPr bwMode="auto">
              <a:xfrm>
                <a:off x="1305" y="1359"/>
                <a:ext cx="14" cy="10"/>
              </a:xfrm>
              <a:prstGeom prst="ellipse">
                <a:avLst/>
              </a:prstGeom>
              <a:noFill/>
              <a:ln w="9525">
                <a:noFill/>
                <a:round/>
                <a:headEnd/>
                <a:tailEnd/>
              </a:ln>
            </p:spPr>
            <p:txBody>
              <a:bodyPr/>
              <a:lstStyle/>
              <a:p>
                <a:endParaRPr lang="en-US"/>
              </a:p>
            </p:txBody>
          </p:sp>
          <p:sp>
            <p:nvSpPr>
              <p:cNvPr id="310" name="Oval 1972"/>
              <p:cNvSpPr>
                <a:spLocks noChangeArrowheads="1"/>
              </p:cNvSpPr>
              <p:nvPr/>
            </p:nvSpPr>
            <p:spPr bwMode="auto">
              <a:xfrm>
                <a:off x="1353" y="1359"/>
                <a:ext cx="15" cy="10"/>
              </a:xfrm>
              <a:prstGeom prst="ellipse">
                <a:avLst/>
              </a:prstGeom>
              <a:noFill/>
              <a:ln w="9525">
                <a:noFill/>
                <a:round/>
                <a:headEnd/>
                <a:tailEnd/>
              </a:ln>
            </p:spPr>
            <p:txBody>
              <a:bodyPr/>
              <a:lstStyle/>
              <a:p>
                <a:endParaRPr lang="en-US"/>
              </a:p>
            </p:txBody>
          </p:sp>
          <p:sp>
            <p:nvSpPr>
              <p:cNvPr id="311" name="Oval 1973"/>
              <p:cNvSpPr>
                <a:spLocks noChangeArrowheads="1"/>
              </p:cNvSpPr>
              <p:nvPr/>
            </p:nvSpPr>
            <p:spPr bwMode="auto">
              <a:xfrm>
                <a:off x="1405" y="1359"/>
                <a:ext cx="15" cy="10"/>
              </a:xfrm>
              <a:prstGeom prst="ellipse">
                <a:avLst/>
              </a:prstGeom>
              <a:noFill/>
              <a:ln w="9525">
                <a:noFill/>
                <a:round/>
                <a:headEnd/>
                <a:tailEnd/>
              </a:ln>
            </p:spPr>
            <p:txBody>
              <a:bodyPr/>
              <a:lstStyle/>
              <a:p>
                <a:endParaRPr lang="en-US"/>
              </a:p>
            </p:txBody>
          </p:sp>
          <p:sp>
            <p:nvSpPr>
              <p:cNvPr id="312" name="Oval 1974"/>
              <p:cNvSpPr>
                <a:spLocks noChangeArrowheads="1"/>
              </p:cNvSpPr>
              <p:nvPr/>
            </p:nvSpPr>
            <p:spPr bwMode="auto">
              <a:xfrm>
                <a:off x="1454" y="1357"/>
                <a:ext cx="15" cy="10"/>
              </a:xfrm>
              <a:prstGeom prst="ellipse">
                <a:avLst/>
              </a:prstGeom>
              <a:noFill/>
              <a:ln w="9525">
                <a:noFill/>
                <a:round/>
                <a:headEnd/>
                <a:tailEnd/>
              </a:ln>
            </p:spPr>
            <p:txBody>
              <a:bodyPr/>
              <a:lstStyle/>
              <a:p>
                <a:endParaRPr lang="en-US"/>
              </a:p>
            </p:txBody>
          </p:sp>
          <p:sp>
            <p:nvSpPr>
              <p:cNvPr id="313" name="Oval 1975"/>
              <p:cNvSpPr>
                <a:spLocks noChangeArrowheads="1"/>
              </p:cNvSpPr>
              <p:nvPr/>
            </p:nvSpPr>
            <p:spPr bwMode="auto">
              <a:xfrm>
                <a:off x="1502" y="1359"/>
                <a:ext cx="16" cy="10"/>
              </a:xfrm>
              <a:prstGeom prst="ellipse">
                <a:avLst/>
              </a:prstGeom>
              <a:noFill/>
              <a:ln w="9525">
                <a:noFill/>
                <a:round/>
                <a:headEnd/>
                <a:tailEnd/>
              </a:ln>
            </p:spPr>
            <p:txBody>
              <a:bodyPr/>
              <a:lstStyle/>
              <a:p>
                <a:endParaRPr lang="en-US"/>
              </a:p>
            </p:txBody>
          </p:sp>
          <p:sp>
            <p:nvSpPr>
              <p:cNvPr id="314" name="Oval 1976"/>
              <p:cNvSpPr>
                <a:spLocks noChangeArrowheads="1"/>
              </p:cNvSpPr>
              <p:nvPr/>
            </p:nvSpPr>
            <p:spPr bwMode="auto">
              <a:xfrm>
                <a:off x="1551" y="1359"/>
                <a:ext cx="15" cy="10"/>
              </a:xfrm>
              <a:prstGeom prst="ellipse">
                <a:avLst/>
              </a:prstGeom>
              <a:noFill/>
              <a:ln w="9525">
                <a:noFill/>
                <a:round/>
                <a:headEnd/>
                <a:tailEnd/>
              </a:ln>
            </p:spPr>
            <p:txBody>
              <a:bodyPr/>
              <a:lstStyle/>
              <a:p>
                <a:endParaRPr lang="en-US"/>
              </a:p>
            </p:txBody>
          </p:sp>
          <p:sp>
            <p:nvSpPr>
              <p:cNvPr id="315" name="Oval 1977"/>
              <p:cNvSpPr>
                <a:spLocks noChangeArrowheads="1"/>
              </p:cNvSpPr>
              <p:nvPr/>
            </p:nvSpPr>
            <p:spPr bwMode="auto">
              <a:xfrm>
                <a:off x="1603" y="1359"/>
                <a:ext cx="15" cy="10"/>
              </a:xfrm>
              <a:prstGeom prst="ellipse">
                <a:avLst/>
              </a:prstGeom>
              <a:noFill/>
              <a:ln w="9525">
                <a:noFill/>
                <a:round/>
                <a:headEnd/>
                <a:tailEnd/>
              </a:ln>
            </p:spPr>
            <p:txBody>
              <a:bodyPr/>
              <a:lstStyle/>
              <a:p>
                <a:endParaRPr lang="en-US"/>
              </a:p>
            </p:txBody>
          </p:sp>
          <p:sp>
            <p:nvSpPr>
              <p:cNvPr id="316" name="Oval 1978"/>
              <p:cNvSpPr>
                <a:spLocks noChangeArrowheads="1"/>
              </p:cNvSpPr>
              <p:nvPr/>
            </p:nvSpPr>
            <p:spPr bwMode="auto">
              <a:xfrm>
                <a:off x="1652" y="1352"/>
                <a:ext cx="14" cy="10"/>
              </a:xfrm>
              <a:prstGeom prst="ellipse">
                <a:avLst/>
              </a:prstGeom>
              <a:noFill/>
              <a:ln w="9525">
                <a:noFill/>
                <a:round/>
                <a:headEnd/>
                <a:tailEnd/>
              </a:ln>
            </p:spPr>
            <p:txBody>
              <a:bodyPr/>
              <a:lstStyle/>
              <a:p>
                <a:endParaRPr lang="en-US"/>
              </a:p>
            </p:txBody>
          </p:sp>
          <p:sp>
            <p:nvSpPr>
              <p:cNvPr id="317" name="Oval 1979"/>
              <p:cNvSpPr>
                <a:spLocks noChangeArrowheads="1"/>
              </p:cNvSpPr>
              <p:nvPr/>
            </p:nvSpPr>
            <p:spPr bwMode="auto">
              <a:xfrm>
                <a:off x="1701" y="1341"/>
                <a:ext cx="14" cy="10"/>
              </a:xfrm>
              <a:prstGeom prst="ellipse">
                <a:avLst/>
              </a:prstGeom>
              <a:noFill/>
              <a:ln w="9525">
                <a:noFill/>
                <a:round/>
                <a:headEnd/>
                <a:tailEnd/>
              </a:ln>
            </p:spPr>
            <p:txBody>
              <a:bodyPr/>
              <a:lstStyle/>
              <a:p>
                <a:endParaRPr lang="en-US"/>
              </a:p>
            </p:txBody>
          </p:sp>
          <p:sp>
            <p:nvSpPr>
              <p:cNvPr id="318" name="Oval 1980"/>
              <p:cNvSpPr>
                <a:spLocks noChangeArrowheads="1"/>
              </p:cNvSpPr>
              <p:nvPr/>
            </p:nvSpPr>
            <p:spPr bwMode="auto">
              <a:xfrm>
                <a:off x="1749" y="1324"/>
                <a:ext cx="16" cy="10"/>
              </a:xfrm>
              <a:prstGeom prst="ellipse">
                <a:avLst/>
              </a:prstGeom>
              <a:noFill/>
              <a:ln w="9525">
                <a:noFill/>
                <a:round/>
                <a:headEnd/>
                <a:tailEnd/>
              </a:ln>
            </p:spPr>
            <p:txBody>
              <a:bodyPr/>
              <a:lstStyle/>
              <a:p>
                <a:endParaRPr lang="en-US"/>
              </a:p>
            </p:txBody>
          </p:sp>
          <p:sp>
            <p:nvSpPr>
              <p:cNvPr id="319" name="Oval 1981"/>
              <p:cNvSpPr>
                <a:spLocks noChangeArrowheads="1"/>
              </p:cNvSpPr>
              <p:nvPr/>
            </p:nvSpPr>
            <p:spPr bwMode="auto">
              <a:xfrm>
                <a:off x="1802" y="1216"/>
                <a:ext cx="15" cy="10"/>
              </a:xfrm>
              <a:prstGeom prst="ellipse">
                <a:avLst/>
              </a:prstGeom>
              <a:noFill/>
              <a:ln w="9525">
                <a:noFill/>
                <a:round/>
                <a:headEnd/>
                <a:tailEnd/>
              </a:ln>
            </p:spPr>
            <p:txBody>
              <a:bodyPr/>
              <a:lstStyle/>
              <a:p>
                <a:endParaRPr lang="en-US"/>
              </a:p>
            </p:txBody>
          </p:sp>
          <p:sp>
            <p:nvSpPr>
              <p:cNvPr id="320" name="Oval 1982"/>
              <p:cNvSpPr>
                <a:spLocks noChangeArrowheads="1"/>
              </p:cNvSpPr>
              <p:nvPr/>
            </p:nvSpPr>
            <p:spPr bwMode="auto">
              <a:xfrm>
                <a:off x="1851" y="917"/>
                <a:ext cx="15" cy="10"/>
              </a:xfrm>
              <a:prstGeom prst="ellipse">
                <a:avLst/>
              </a:prstGeom>
              <a:noFill/>
              <a:ln w="9525">
                <a:noFill/>
                <a:round/>
                <a:headEnd/>
                <a:tailEnd/>
              </a:ln>
            </p:spPr>
            <p:txBody>
              <a:bodyPr/>
              <a:lstStyle/>
              <a:p>
                <a:endParaRPr lang="en-US"/>
              </a:p>
            </p:txBody>
          </p:sp>
          <p:sp>
            <p:nvSpPr>
              <p:cNvPr id="321" name="Oval 1983"/>
              <p:cNvSpPr>
                <a:spLocks noChangeArrowheads="1"/>
              </p:cNvSpPr>
              <p:nvPr/>
            </p:nvSpPr>
            <p:spPr bwMode="auto">
              <a:xfrm>
                <a:off x="1899" y="761"/>
                <a:ext cx="16" cy="9"/>
              </a:xfrm>
              <a:prstGeom prst="ellipse">
                <a:avLst/>
              </a:prstGeom>
              <a:noFill/>
              <a:ln w="9525">
                <a:noFill/>
                <a:round/>
                <a:headEnd/>
                <a:tailEnd/>
              </a:ln>
            </p:spPr>
            <p:txBody>
              <a:bodyPr/>
              <a:lstStyle/>
              <a:p>
                <a:endParaRPr lang="en-US"/>
              </a:p>
            </p:txBody>
          </p:sp>
          <p:sp>
            <p:nvSpPr>
              <p:cNvPr id="322" name="Oval 1984"/>
              <p:cNvSpPr>
                <a:spLocks noChangeArrowheads="1"/>
              </p:cNvSpPr>
              <p:nvPr/>
            </p:nvSpPr>
            <p:spPr bwMode="auto">
              <a:xfrm>
                <a:off x="1948" y="671"/>
                <a:ext cx="14" cy="9"/>
              </a:xfrm>
              <a:prstGeom prst="ellipse">
                <a:avLst/>
              </a:prstGeom>
              <a:noFill/>
              <a:ln w="9525">
                <a:noFill/>
                <a:round/>
                <a:headEnd/>
                <a:tailEnd/>
              </a:ln>
            </p:spPr>
            <p:txBody>
              <a:bodyPr/>
              <a:lstStyle/>
              <a:p>
                <a:endParaRPr lang="en-US"/>
              </a:p>
            </p:txBody>
          </p:sp>
          <p:sp>
            <p:nvSpPr>
              <p:cNvPr id="323" name="Oval 1985"/>
              <p:cNvSpPr>
                <a:spLocks noChangeArrowheads="1"/>
              </p:cNvSpPr>
              <p:nvPr/>
            </p:nvSpPr>
            <p:spPr bwMode="auto">
              <a:xfrm>
                <a:off x="2000" y="644"/>
                <a:ext cx="15" cy="10"/>
              </a:xfrm>
              <a:prstGeom prst="ellipse">
                <a:avLst/>
              </a:prstGeom>
              <a:noFill/>
              <a:ln w="9525">
                <a:noFill/>
                <a:round/>
                <a:headEnd/>
                <a:tailEnd/>
              </a:ln>
            </p:spPr>
            <p:txBody>
              <a:bodyPr/>
              <a:lstStyle/>
              <a:p>
                <a:endParaRPr lang="en-US"/>
              </a:p>
            </p:txBody>
          </p:sp>
          <p:sp>
            <p:nvSpPr>
              <p:cNvPr id="324" name="Oval 1986"/>
              <p:cNvSpPr>
                <a:spLocks noChangeArrowheads="1"/>
              </p:cNvSpPr>
              <p:nvPr/>
            </p:nvSpPr>
            <p:spPr bwMode="auto">
              <a:xfrm>
                <a:off x="2048" y="631"/>
                <a:ext cx="15" cy="9"/>
              </a:xfrm>
              <a:prstGeom prst="ellipse">
                <a:avLst/>
              </a:prstGeom>
              <a:noFill/>
              <a:ln w="9525">
                <a:noFill/>
                <a:round/>
                <a:headEnd/>
                <a:tailEnd/>
              </a:ln>
            </p:spPr>
            <p:txBody>
              <a:bodyPr/>
              <a:lstStyle/>
              <a:p>
                <a:endParaRPr lang="en-US"/>
              </a:p>
            </p:txBody>
          </p:sp>
          <p:sp>
            <p:nvSpPr>
              <p:cNvPr id="325" name="Oval 1987"/>
              <p:cNvSpPr>
                <a:spLocks noChangeArrowheads="1"/>
              </p:cNvSpPr>
              <p:nvPr/>
            </p:nvSpPr>
            <p:spPr bwMode="auto">
              <a:xfrm>
                <a:off x="2097" y="622"/>
                <a:ext cx="15" cy="10"/>
              </a:xfrm>
              <a:prstGeom prst="ellipse">
                <a:avLst/>
              </a:prstGeom>
              <a:noFill/>
              <a:ln w="9525">
                <a:noFill/>
                <a:round/>
                <a:headEnd/>
                <a:tailEnd/>
              </a:ln>
            </p:spPr>
            <p:txBody>
              <a:bodyPr/>
              <a:lstStyle/>
              <a:p>
                <a:endParaRPr lang="en-US"/>
              </a:p>
            </p:txBody>
          </p:sp>
          <p:sp>
            <p:nvSpPr>
              <p:cNvPr id="326" name="Oval 1988"/>
              <p:cNvSpPr>
                <a:spLocks noChangeArrowheads="1"/>
              </p:cNvSpPr>
              <p:nvPr/>
            </p:nvSpPr>
            <p:spPr bwMode="auto">
              <a:xfrm>
                <a:off x="2149" y="618"/>
                <a:ext cx="16" cy="10"/>
              </a:xfrm>
              <a:prstGeom prst="ellipse">
                <a:avLst/>
              </a:prstGeom>
              <a:noFill/>
              <a:ln w="9525">
                <a:noFill/>
                <a:round/>
                <a:headEnd/>
                <a:tailEnd/>
              </a:ln>
            </p:spPr>
            <p:txBody>
              <a:bodyPr/>
              <a:lstStyle/>
              <a:p>
                <a:endParaRPr lang="en-US"/>
              </a:p>
            </p:txBody>
          </p:sp>
          <p:sp>
            <p:nvSpPr>
              <p:cNvPr id="327" name="Oval 1989"/>
              <p:cNvSpPr>
                <a:spLocks noChangeArrowheads="1"/>
              </p:cNvSpPr>
              <p:nvPr/>
            </p:nvSpPr>
            <p:spPr bwMode="auto">
              <a:xfrm>
                <a:off x="2198" y="615"/>
                <a:ext cx="15" cy="10"/>
              </a:xfrm>
              <a:prstGeom prst="ellipse">
                <a:avLst/>
              </a:prstGeom>
              <a:noFill/>
              <a:ln w="9525">
                <a:noFill/>
                <a:round/>
                <a:headEnd/>
                <a:tailEnd/>
              </a:ln>
            </p:spPr>
            <p:txBody>
              <a:bodyPr/>
              <a:lstStyle/>
              <a:p>
                <a:endParaRPr lang="en-US"/>
              </a:p>
            </p:txBody>
          </p:sp>
          <p:sp>
            <p:nvSpPr>
              <p:cNvPr id="328" name="Oval 1990"/>
              <p:cNvSpPr>
                <a:spLocks noChangeArrowheads="1"/>
              </p:cNvSpPr>
              <p:nvPr/>
            </p:nvSpPr>
            <p:spPr bwMode="auto">
              <a:xfrm>
                <a:off x="2247" y="611"/>
                <a:ext cx="15" cy="10"/>
              </a:xfrm>
              <a:prstGeom prst="ellipse">
                <a:avLst/>
              </a:prstGeom>
              <a:noFill/>
              <a:ln w="9525">
                <a:noFill/>
                <a:round/>
                <a:headEnd/>
                <a:tailEnd/>
              </a:ln>
            </p:spPr>
            <p:txBody>
              <a:bodyPr/>
              <a:lstStyle/>
              <a:p>
                <a:endParaRPr lang="en-US"/>
              </a:p>
            </p:txBody>
          </p:sp>
          <p:sp>
            <p:nvSpPr>
              <p:cNvPr id="329" name="Oval 1991"/>
              <p:cNvSpPr>
                <a:spLocks noChangeArrowheads="1"/>
              </p:cNvSpPr>
              <p:nvPr/>
            </p:nvSpPr>
            <p:spPr bwMode="auto">
              <a:xfrm>
                <a:off x="2296" y="613"/>
                <a:ext cx="14" cy="10"/>
              </a:xfrm>
              <a:prstGeom prst="ellipse">
                <a:avLst/>
              </a:prstGeom>
              <a:noFill/>
              <a:ln w="9525">
                <a:noFill/>
                <a:round/>
                <a:headEnd/>
                <a:tailEnd/>
              </a:ln>
            </p:spPr>
            <p:txBody>
              <a:bodyPr/>
              <a:lstStyle/>
              <a:p>
                <a:endParaRPr lang="en-US"/>
              </a:p>
            </p:txBody>
          </p:sp>
          <p:sp>
            <p:nvSpPr>
              <p:cNvPr id="330" name="Oval 1992"/>
              <p:cNvSpPr>
                <a:spLocks noChangeArrowheads="1"/>
              </p:cNvSpPr>
              <p:nvPr/>
            </p:nvSpPr>
            <p:spPr bwMode="auto">
              <a:xfrm>
                <a:off x="2348" y="620"/>
                <a:ext cx="14" cy="10"/>
              </a:xfrm>
              <a:prstGeom prst="ellipse">
                <a:avLst/>
              </a:prstGeom>
              <a:noFill/>
              <a:ln w="9525">
                <a:noFill/>
                <a:round/>
                <a:headEnd/>
                <a:tailEnd/>
              </a:ln>
            </p:spPr>
            <p:txBody>
              <a:bodyPr/>
              <a:lstStyle/>
              <a:p>
                <a:endParaRPr lang="en-US"/>
              </a:p>
            </p:txBody>
          </p:sp>
          <p:sp>
            <p:nvSpPr>
              <p:cNvPr id="331" name="Oval 1993"/>
              <p:cNvSpPr>
                <a:spLocks noChangeArrowheads="1"/>
              </p:cNvSpPr>
              <p:nvPr/>
            </p:nvSpPr>
            <p:spPr bwMode="auto">
              <a:xfrm>
                <a:off x="2396" y="618"/>
                <a:ext cx="15" cy="10"/>
              </a:xfrm>
              <a:prstGeom prst="ellipse">
                <a:avLst/>
              </a:prstGeom>
              <a:noFill/>
              <a:ln w="9525">
                <a:noFill/>
                <a:round/>
                <a:headEnd/>
                <a:tailEnd/>
              </a:ln>
            </p:spPr>
            <p:txBody>
              <a:bodyPr/>
              <a:lstStyle/>
              <a:p>
                <a:endParaRPr lang="en-US"/>
              </a:p>
            </p:txBody>
          </p:sp>
          <p:sp>
            <p:nvSpPr>
              <p:cNvPr id="332" name="Oval 1994"/>
              <p:cNvSpPr>
                <a:spLocks noChangeArrowheads="1"/>
              </p:cNvSpPr>
              <p:nvPr/>
            </p:nvSpPr>
            <p:spPr bwMode="auto">
              <a:xfrm>
                <a:off x="1298" y="1361"/>
                <a:ext cx="15" cy="10"/>
              </a:xfrm>
              <a:prstGeom prst="ellipse">
                <a:avLst/>
              </a:prstGeom>
              <a:noFill/>
              <a:ln w="9525">
                <a:noFill/>
                <a:round/>
                <a:headEnd/>
                <a:tailEnd/>
              </a:ln>
            </p:spPr>
            <p:txBody>
              <a:bodyPr/>
              <a:lstStyle/>
              <a:p>
                <a:endParaRPr lang="en-US"/>
              </a:p>
            </p:txBody>
          </p:sp>
          <p:sp>
            <p:nvSpPr>
              <p:cNvPr id="333" name="Oval 1995"/>
              <p:cNvSpPr>
                <a:spLocks noChangeArrowheads="1"/>
              </p:cNvSpPr>
              <p:nvPr/>
            </p:nvSpPr>
            <p:spPr bwMode="auto">
              <a:xfrm>
                <a:off x="1346" y="1361"/>
                <a:ext cx="15" cy="10"/>
              </a:xfrm>
              <a:prstGeom prst="ellipse">
                <a:avLst/>
              </a:prstGeom>
              <a:noFill/>
              <a:ln w="9525">
                <a:noFill/>
                <a:round/>
                <a:headEnd/>
                <a:tailEnd/>
              </a:ln>
            </p:spPr>
            <p:txBody>
              <a:bodyPr/>
              <a:lstStyle/>
              <a:p>
                <a:endParaRPr lang="en-US"/>
              </a:p>
            </p:txBody>
          </p:sp>
          <p:sp>
            <p:nvSpPr>
              <p:cNvPr id="334" name="Oval 1996"/>
              <p:cNvSpPr>
                <a:spLocks noChangeArrowheads="1"/>
              </p:cNvSpPr>
              <p:nvPr/>
            </p:nvSpPr>
            <p:spPr bwMode="auto">
              <a:xfrm>
                <a:off x="1395" y="1357"/>
                <a:ext cx="14" cy="10"/>
              </a:xfrm>
              <a:prstGeom prst="ellipse">
                <a:avLst/>
              </a:prstGeom>
              <a:noFill/>
              <a:ln w="9525">
                <a:noFill/>
                <a:round/>
                <a:headEnd/>
                <a:tailEnd/>
              </a:ln>
            </p:spPr>
            <p:txBody>
              <a:bodyPr/>
              <a:lstStyle/>
              <a:p>
                <a:endParaRPr lang="en-US"/>
              </a:p>
            </p:txBody>
          </p:sp>
          <p:sp>
            <p:nvSpPr>
              <p:cNvPr id="335" name="Oval 1997"/>
              <p:cNvSpPr>
                <a:spLocks noChangeArrowheads="1"/>
              </p:cNvSpPr>
              <p:nvPr/>
            </p:nvSpPr>
            <p:spPr bwMode="auto">
              <a:xfrm>
                <a:off x="1446" y="1361"/>
                <a:ext cx="16" cy="10"/>
              </a:xfrm>
              <a:prstGeom prst="ellipse">
                <a:avLst/>
              </a:prstGeom>
              <a:noFill/>
              <a:ln w="9525">
                <a:noFill/>
                <a:round/>
                <a:headEnd/>
                <a:tailEnd/>
              </a:ln>
            </p:spPr>
            <p:txBody>
              <a:bodyPr/>
              <a:lstStyle/>
              <a:p>
                <a:endParaRPr lang="en-US"/>
              </a:p>
            </p:txBody>
          </p:sp>
          <p:sp>
            <p:nvSpPr>
              <p:cNvPr id="336" name="Oval 1998"/>
              <p:cNvSpPr>
                <a:spLocks noChangeArrowheads="1"/>
              </p:cNvSpPr>
              <p:nvPr/>
            </p:nvSpPr>
            <p:spPr bwMode="auto">
              <a:xfrm>
                <a:off x="1495" y="1361"/>
                <a:ext cx="15" cy="10"/>
              </a:xfrm>
              <a:prstGeom prst="ellipse">
                <a:avLst/>
              </a:prstGeom>
              <a:noFill/>
              <a:ln w="9525">
                <a:noFill/>
                <a:round/>
                <a:headEnd/>
                <a:tailEnd/>
              </a:ln>
            </p:spPr>
            <p:txBody>
              <a:bodyPr/>
              <a:lstStyle/>
              <a:p>
                <a:endParaRPr lang="en-US"/>
              </a:p>
            </p:txBody>
          </p:sp>
          <p:sp>
            <p:nvSpPr>
              <p:cNvPr id="337" name="Oval 1999"/>
              <p:cNvSpPr>
                <a:spLocks noChangeArrowheads="1"/>
              </p:cNvSpPr>
              <p:nvPr/>
            </p:nvSpPr>
            <p:spPr bwMode="auto">
              <a:xfrm>
                <a:off x="1544" y="1359"/>
                <a:ext cx="15" cy="10"/>
              </a:xfrm>
              <a:prstGeom prst="ellipse">
                <a:avLst/>
              </a:prstGeom>
              <a:noFill/>
              <a:ln w="9525">
                <a:noFill/>
                <a:round/>
                <a:headEnd/>
                <a:tailEnd/>
              </a:ln>
            </p:spPr>
            <p:txBody>
              <a:bodyPr/>
              <a:lstStyle/>
              <a:p>
                <a:endParaRPr lang="en-US"/>
              </a:p>
            </p:txBody>
          </p:sp>
          <p:sp>
            <p:nvSpPr>
              <p:cNvPr id="338" name="Oval 2000"/>
              <p:cNvSpPr>
                <a:spLocks noChangeArrowheads="1"/>
              </p:cNvSpPr>
              <p:nvPr/>
            </p:nvSpPr>
            <p:spPr bwMode="auto">
              <a:xfrm>
                <a:off x="1593" y="1357"/>
                <a:ext cx="15" cy="10"/>
              </a:xfrm>
              <a:prstGeom prst="ellipse">
                <a:avLst/>
              </a:prstGeom>
              <a:noFill/>
              <a:ln w="9525">
                <a:noFill/>
                <a:round/>
                <a:headEnd/>
                <a:tailEnd/>
              </a:ln>
            </p:spPr>
            <p:txBody>
              <a:bodyPr/>
              <a:lstStyle/>
              <a:p>
                <a:endParaRPr lang="en-US"/>
              </a:p>
            </p:txBody>
          </p:sp>
          <p:sp>
            <p:nvSpPr>
              <p:cNvPr id="339" name="Oval 2001"/>
              <p:cNvSpPr>
                <a:spLocks noChangeArrowheads="1"/>
              </p:cNvSpPr>
              <p:nvPr/>
            </p:nvSpPr>
            <p:spPr bwMode="auto">
              <a:xfrm>
                <a:off x="1645" y="1352"/>
                <a:ext cx="15" cy="10"/>
              </a:xfrm>
              <a:prstGeom prst="ellipse">
                <a:avLst/>
              </a:prstGeom>
              <a:noFill/>
              <a:ln w="9525">
                <a:noFill/>
                <a:round/>
                <a:headEnd/>
                <a:tailEnd/>
              </a:ln>
            </p:spPr>
            <p:txBody>
              <a:bodyPr/>
              <a:lstStyle/>
              <a:p>
                <a:endParaRPr lang="en-US"/>
              </a:p>
            </p:txBody>
          </p:sp>
          <p:sp>
            <p:nvSpPr>
              <p:cNvPr id="340" name="Oval 2002"/>
              <p:cNvSpPr>
                <a:spLocks noChangeArrowheads="1"/>
              </p:cNvSpPr>
              <p:nvPr/>
            </p:nvSpPr>
            <p:spPr bwMode="auto">
              <a:xfrm>
                <a:off x="1694" y="1343"/>
                <a:ext cx="14" cy="10"/>
              </a:xfrm>
              <a:prstGeom prst="ellipse">
                <a:avLst/>
              </a:prstGeom>
              <a:noFill/>
              <a:ln w="9525">
                <a:noFill/>
                <a:round/>
                <a:headEnd/>
                <a:tailEnd/>
              </a:ln>
            </p:spPr>
            <p:txBody>
              <a:bodyPr/>
              <a:lstStyle/>
              <a:p>
                <a:endParaRPr lang="en-US"/>
              </a:p>
            </p:txBody>
          </p:sp>
          <p:sp>
            <p:nvSpPr>
              <p:cNvPr id="341" name="Oval 2003"/>
              <p:cNvSpPr>
                <a:spLocks noChangeArrowheads="1"/>
              </p:cNvSpPr>
              <p:nvPr/>
            </p:nvSpPr>
            <p:spPr bwMode="auto">
              <a:xfrm>
                <a:off x="1743" y="1326"/>
                <a:ext cx="14" cy="9"/>
              </a:xfrm>
              <a:prstGeom prst="ellipse">
                <a:avLst/>
              </a:prstGeom>
              <a:noFill/>
              <a:ln w="9525">
                <a:noFill/>
                <a:round/>
                <a:headEnd/>
                <a:tailEnd/>
              </a:ln>
            </p:spPr>
            <p:txBody>
              <a:bodyPr/>
              <a:lstStyle/>
              <a:p>
                <a:endParaRPr lang="en-US"/>
              </a:p>
            </p:txBody>
          </p:sp>
          <p:sp>
            <p:nvSpPr>
              <p:cNvPr id="342" name="Oval 2004"/>
              <p:cNvSpPr>
                <a:spLocks noChangeArrowheads="1"/>
              </p:cNvSpPr>
              <p:nvPr/>
            </p:nvSpPr>
            <p:spPr bwMode="auto">
              <a:xfrm>
                <a:off x="1791" y="1241"/>
                <a:ext cx="15" cy="9"/>
              </a:xfrm>
              <a:prstGeom prst="ellipse">
                <a:avLst/>
              </a:prstGeom>
              <a:noFill/>
              <a:ln w="9525">
                <a:noFill/>
                <a:round/>
                <a:headEnd/>
                <a:tailEnd/>
              </a:ln>
            </p:spPr>
            <p:txBody>
              <a:bodyPr/>
              <a:lstStyle/>
              <a:p>
                <a:endParaRPr lang="en-US"/>
              </a:p>
            </p:txBody>
          </p:sp>
          <p:sp>
            <p:nvSpPr>
              <p:cNvPr id="343" name="Oval 2005"/>
              <p:cNvSpPr>
                <a:spLocks noChangeArrowheads="1"/>
              </p:cNvSpPr>
              <p:nvPr/>
            </p:nvSpPr>
            <p:spPr bwMode="auto">
              <a:xfrm>
                <a:off x="1843" y="958"/>
                <a:ext cx="16" cy="10"/>
              </a:xfrm>
              <a:prstGeom prst="ellipse">
                <a:avLst/>
              </a:prstGeom>
              <a:noFill/>
              <a:ln w="9525">
                <a:noFill/>
                <a:round/>
                <a:headEnd/>
                <a:tailEnd/>
              </a:ln>
            </p:spPr>
            <p:txBody>
              <a:bodyPr/>
              <a:lstStyle/>
              <a:p>
                <a:endParaRPr lang="en-US"/>
              </a:p>
            </p:txBody>
          </p:sp>
          <p:sp>
            <p:nvSpPr>
              <p:cNvPr id="344" name="Oval 2006"/>
              <p:cNvSpPr>
                <a:spLocks noChangeArrowheads="1"/>
              </p:cNvSpPr>
              <p:nvPr/>
            </p:nvSpPr>
            <p:spPr bwMode="auto">
              <a:xfrm>
                <a:off x="1892" y="763"/>
                <a:ext cx="15" cy="9"/>
              </a:xfrm>
              <a:prstGeom prst="ellipse">
                <a:avLst/>
              </a:prstGeom>
              <a:noFill/>
              <a:ln w="9525">
                <a:noFill/>
                <a:round/>
                <a:headEnd/>
                <a:tailEnd/>
              </a:ln>
            </p:spPr>
            <p:txBody>
              <a:bodyPr/>
              <a:lstStyle/>
              <a:p>
                <a:endParaRPr lang="en-US"/>
              </a:p>
            </p:txBody>
          </p:sp>
          <p:sp>
            <p:nvSpPr>
              <p:cNvPr id="345" name="Oval 2007"/>
              <p:cNvSpPr>
                <a:spLocks noChangeArrowheads="1"/>
              </p:cNvSpPr>
              <p:nvPr/>
            </p:nvSpPr>
            <p:spPr bwMode="auto">
              <a:xfrm>
                <a:off x="1941" y="679"/>
                <a:ext cx="15" cy="10"/>
              </a:xfrm>
              <a:prstGeom prst="ellipse">
                <a:avLst/>
              </a:prstGeom>
              <a:noFill/>
              <a:ln w="9525">
                <a:noFill/>
                <a:round/>
                <a:headEnd/>
                <a:tailEnd/>
              </a:ln>
            </p:spPr>
            <p:txBody>
              <a:bodyPr/>
              <a:lstStyle/>
              <a:p>
                <a:endParaRPr lang="en-US"/>
              </a:p>
            </p:txBody>
          </p:sp>
          <p:sp>
            <p:nvSpPr>
              <p:cNvPr id="346" name="Oval 2008"/>
              <p:cNvSpPr>
                <a:spLocks noChangeArrowheads="1"/>
              </p:cNvSpPr>
              <p:nvPr/>
            </p:nvSpPr>
            <p:spPr bwMode="auto">
              <a:xfrm>
                <a:off x="1993" y="646"/>
                <a:ext cx="15" cy="10"/>
              </a:xfrm>
              <a:prstGeom prst="ellipse">
                <a:avLst/>
              </a:prstGeom>
              <a:noFill/>
              <a:ln w="9525">
                <a:noFill/>
                <a:round/>
                <a:headEnd/>
                <a:tailEnd/>
              </a:ln>
            </p:spPr>
            <p:txBody>
              <a:bodyPr/>
              <a:lstStyle/>
              <a:p>
                <a:endParaRPr lang="en-US"/>
              </a:p>
            </p:txBody>
          </p:sp>
          <p:sp>
            <p:nvSpPr>
              <p:cNvPr id="347" name="Oval 2009"/>
              <p:cNvSpPr>
                <a:spLocks noChangeArrowheads="1"/>
              </p:cNvSpPr>
              <p:nvPr/>
            </p:nvSpPr>
            <p:spPr bwMode="auto">
              <a:xfrm>
                <a:off x="2042" y="631"/>
                <a:ext cx="14" cy="9"/>
              </a:xfrm>
              <a:prstGeom prst="ellipse">
                <a:avLst/>
              </a:prstGeom>
              <a:noFill/>
              <a:ln w="9525">
                <a:noFill/>
                <a:round/>
                <a:headEnd/>
                <a:tailEnd/>
              </a:ln>
            </p:spPr>
            <p:txBody>
              <a:bodyPr/>
              <a:lstStyle/>
              <a:p>
                <a:endParaRPr lang="en-US"/>
              </a:p>
            </p:txBody>
          </p:sp>
          <p:sp>
            <p:nvSpPr>
              <p:cNvPr id="348" name="Oval 2010"/>
              <p:cNvSpPr>
                <a:spLocks noChangeArrowheads="1"/>
              </p:cNvSpPr>
              <p:nvPr/>
            </p:nvSpPr>
            <p:spPr bwMode="auto">
              <a:xfrm>
                <a:off x="2090" y="624"/>
                <a:ext cx="15" cy="9"/>
              </a:xfrm>
              <a:prstGeom prst="ellipse">
                <a:avLst/>
              </a:prstGeom>
              <a:noFill/>
              <a:ln w="9525">
                <a:noFill/>
                <a:round/>
                <a:headEnd/>
                <a:tailEnd/>
              </a:ln>
            </p:spPr>
            <p:txBody>
              <a:bodyPr/>
              <a:lstStyle/>
              <a:p>
                <a:endParaRPr lang="en-US"/>
              </a:p>
            </p:txBody>
          </p:sp>
          <p:sp>
            <p:nvSpPr>
              <p:cNvPr id="349" name="Oval 2011"/>
              <p:cNvSpPr>
                <a:spLocks noChangeArrowheads="1"/>
              </p:cNvSpPr>
              <p:nvPr/>
            </p:nvSpPr>
            <p:spPr bwMode="auto">
              <a:xfrm>
                <a:off x="2139" y="624"/>
                <a:ext cx="15" cy="9"/>
              </a:xfrm>
              <a:prstGeom prst="ellipse">
                <a:avLst/>
              </a:prstGeom>
              <a:noFill/>
              <a:ln w="9525">
                <a:noFill/>
                <a:round/>
                <a:headEnd/>
                <a:tailEnd/>
              </a:ln>
            </p:spPr>
            <p:txBody>
              <a:bodyPr/>
              <a:lstStyle/>
              <a:p>
                <a:endParaRPr lang="en-US"/>
              </a:p>
            </p:txBody>
          </p:sp>
          <p:sp>
            <p:nvSpPr>
              <p:cNvPr id="350" name="Oval 2012"/>
              <p:cNvSpPr>
                <a:spLocks noChangeArrowheads="1"/>
              </p:cNvSpPr>
              <p:nvPr/>
            </p:nvSpPr>
            <p:spPr bwMode="auto">
              <a:xfrm>
                <a:off x="2191" y="622"/>
                <a:ext cx="15" cy="10"/>
              </a:xfrm>
              <a:prstGeom prst="ellipse">
                <a:avLst/>
              </a:prstGeom>
              <a:noFill/>
              <a:ln w="9525">
                <a:noFill/>
                <a:round/>
                <a:headEnd/>
                <a:tailEnd/>
              </a:ln>
            </p:spPr>
            <p:txBody>
              <a:bodyPr/>
              <a:lstStyle/>
              <a:p>
                <a:endParaRPr lang="en-US"/>
              </a:p>
            </p:txBody>
          </p:sp>
          <p:sp>
            <p:nvSpPr>
              <p:cNvPr id="351" name="Oval 2013"/>
              <p:cNvSpPr>
                <a:spLocks noChangeArrowheads="1"/>
              </p:cNvSpPr>
              <p:nvPr/>
            </p:nvSpPr>
            <p:spPr bwMode="auto">
              <a:xfrm>
                <a:off x="2240" y="620"/>
                <a:ext cx="15" cy="10"/>
              </a:xfrm>
              <a:prstGeom prst="ellipse">
                <a:avLst/>
              </a:prstGeom>
              <a:noFill/>
              <a:ln w="9525">
                <a:noFill/>
                <a:round/>
                <a:headEnd/>
                <a:tailEnd/>
              </a:ln>
            </p:spPr>
            <p:txBody>
              <a:bodyPr/>
              <a:lstStyle/>
              <a:p>
                <a:endParaRPr lang="en-US"/>
              </a:p>
            </p:txBody>
          </p:sp>
          <p:sp>
            <p:nvSpPr>
              <p:cNvPr id="352" name="Oval 2014"/>
              <p:cNvSpPr>
                <a:spLocks noChangeArrowheads="1"/>
              </p:cNvSpPr>
              <p:nvPr/>
            </p:nvSpPr>
            <p:spPr bwMode="auto">
              <a:xfrm>
                <a:off x="2289" y="620"/>
                <a:ext cx="15" cy="10"/>
              </a:xfrm>
              <a:prstGeom prst="ellipse">
                <a:avLst/>
              </a:prstGeom>
              <a:noFill/>
              <a:ln w="9525">
                <a:noFill/>
                <a:round/>
                <a:headEnd/>
                <a:tailEnd/>
              </a:ln>
            </p:spPr>
            <p:txBody>
              <a:bodyPr/>
              <a:lstStyle/>
              <a:p>
                <a:endParaRPr lang="en-US"/>
              </a:p>
            </p:txBody>
          </p:sp>
          <p:sp>
            <p:nvSpPr>
              <p:cNvPr id="353" name="Oval 2015"/>
              <p:cNvSpPr>
                <a:spLocks noChangeArrowheads="1"/>
              </p:cNvSpPr>
              <p:nvPr/>
            </p:nvSpPr>
            <p:spPr bwMode="auto">
              <a:xfrm>
                <a:off x="2337" y="629"/>
                <a:ext cx="15" cy="9"/>
              </a:xfrm>
              <a:prstGeom prst="ellipse">
                <a:avLst/>
              </a:prstGeom>
              <a:noFill/>
              <a:ln w="9525">
                <a:noFill/>
                <a:round/>
                <a:headEnd/>
                <a:tailEnd/>
              </a:ln>
            </p:spPr>
            <p:txBody>
              <a:bodyPr/>
              <a:lstStyle/>
              <a:p>
                <a:endParaRPr lang="en-US"/>
              </a:p>
            </p:txBody>
          </p:sp>
          <p:sp>
            <p:nvSpPr>
              <p:cNvPr id="354" name="Oval 2016"/>
              <p:cNvSpPr>
                <a:spLocks noChangeArrowheads="1"/>
              </p:cNvSpPr>
              <p:nvPr/>
            </p:nvSpPr>
            <p:spPr bwMode="auto">
              <a:xfrm>
                <a:off x="2390" y="620"/>
                <a:ext cx="14" cy="10"/>
              </a:xfrm>
              <a:prstGeom prst="ellipse">
                <a:avLst/>
              </a:prstGeom>
              <a:noFill/>
              <a:ln w="9525">
                <a:noFill/>
                <a:round/>
                <a:headEnd/>
                <a:tailEnd/>
              </a:ln>
            </p:spPr>
            <p:txBody>
              <a:bodyPr/>
              <a:lstStyle/>
              <a:p>
                <a:endParaRPr lang="en-US"/>
              </a:p>
            </p:txBody>
          </p:sp>
          <p:sp>
            <p:nvSpPr>
              <p:cNvPr id="355" name="Oval 2017"/>
              <p:cNvSpPr>
                <a:spLocks noChangeArrowheads="1"/>
              </p:cNvSpPr>
              <p:nvPr/>
            </p:nvSpPr>
            <p:spPr bwMode="auto">
              <a:xfrm>
                <a:off x="1290" y="1359"/>
                <a:ext cx="16" cy="10"/>
              </a:xfrm>
              <a:prstGeom prst="ellipse">
                <a:avLst/>
              </a:prstGeom>
              <a:noFill/>
              <a:ln w="9525">
                <a:noFill/>
                <a:round/>
                <a:headEnd/>
                <a:tailEnd/>
              </a:ln>
            </p:spPr>
            <p:txBody>
              <a:bodyPr/>
              <a:lstStyle/>
              <a:p>
                <a:endParaRPr lang="en-US"/>
              </a:p>
            </p:txBody>
          </p:sp>
          <p:sp>
            <p:nvSpPr>
              <p:cNvPr id="356" name="Oval 2018"/>
              <p:cNvSpPr>
                <a:spLocks noChangeArrowheads="1"/>
              </p:cNvSpPr>
              <p:nvPr/>
            </p:nvSpPr>
            <p:spPr bwMode="auto">
              <a:xfrm>
                <a:off x="1339" y="1359"/>
                <a:ext cx="15" cy="10"/>
              </a:xfrm>
              <a:prstGeom prst="ellipse">
                <a:avLst/>
              </a:prstGeom>
              <a:noFill/>
              <a:ln w="9525">
                <a:noFill/>
                <a:round/>
                <a:headEnd/>
                <a:tailEnd/>
              </a:ln>
            </p:spPr>
            <p:txBody>
              <a:bodyPr/>
              <a:lstStyle/>
              <a:p>
                <a:endParaRPr lang="en-US"/>
              </a:p>
            </p:txBody>
          </p:sp>
          <p:sp>
            <p:nvSpPr>
              <p:cNvPr id="357" name="Oval 2019"/>
              <p:cNvSpPr>
                <a:spLocks noChangeArrowheads="1"/>
              </p:cNvSpPr>
              <p:nvPr/>
            </p:nvSpPr>
            <p:spPr bwMode="auto">
              <a:xfrm>
                <a:off x="1388" y="1359"/>
                <a:ext cx="14" cy="10"/>
              </a:xfrm>
              <a:prstGeom prst="ellipse">
                <a:avLst/>
              </a:prstGeom>
              <a:noFill/>
              <a:ln w="9525">
                <a:noFill/>
                <a:round/>
                <a:headEnd/>
                <a:tailEnd/>
              </a:ln>
            </p:spPr>
            <p:txBody>
              <a:bodyPr/>
              <a:lstStyle/>
              <a:p>
                <a:endParaRPr lang="en-US"/>
              </a:p>
            </p:txBody>
          </p:sp>
          <p:sp>
            <p:nvSpPr>
              <p:cNvPr id="358" name="Oval 2020"/>
              <p:cNvSpPr>
                <a:spLocks noChangeArrowheads="1"/>
              </p:cNvSpPr>
              <p:nvPr/>
            </p:nvSpPr>
            <p:spPr bwMode="auto">
              <a:xfrm>
                <a:off x="1437" y="1359"/>
                <a:ext cx="14" cy="10"/>
              </a:xfrm>
              <a:prstGeom prst="ellipse">
                <a:avLst/>
              </a:prstGeom>
              <a:noFill/>
              <a:ln w="9525">
                <a:noFill/>
                <a:round/>
                <a:headEnd/>
                <a:tailEnd/>
              </a:ln>
            </p:spPr>
            <p:txBody>
              <a:bodyPr/>
              <a:lstStyle/>
              <a:p>
                <a:endParaRPr lang="en-US"/>
              </a:p>
            </p:txBody>
          </p:sp>
          <p:sp>
            <p:nvSpPr>
              <p:cNvPr id="359" name="Oval 2021"/>
              <p:cNvSpPr>
                <a:spLocks noChangeArrowheads="1"/>
              </p:cNvSpPr>
              <p:nvPr/>
            </p:nvSpPr>
            <p:spPr bwMode="auto">
              <a:xfrm>
                <a:off x="1488" y="1357"/>
                <a:ext cx="15" cy="10"/>
              </a:xfrm>
              <a:prstGeom prst="ellipse">
                <a:avLst/>
              </a:prstGeom>
              <a:noFill/>
              <a:ln w="9525">
                <a:noFill/>
                <a:round/>
                <a:headEnd/>
                <a:tailEnd/>
              </a:ln>
            </p:spPr>
            <p:txBody>
              <a:bodyPr/>
              <a:lstStyle/>
              <a:p>
                <a:endParaRPr lang="en-US"/>
              </a:p>
            </p:txBody>
          </p:sp>
          <p:sp>
            <p:nvSpPr>
              <p:cNvPr id="360" name="Oval 2022"/>
              <p:cNvSpPr>
                <a:spLocks noChangeArrowheads="1"/>
              </p:cNvSpPr>
              <p:nvPr/>
            </p:nvSpPr>
            <p:spPr bwMode="auto">
              <a:xfrm>
                <a:off x="1537" y="1355"/>
                <a:ext cx="15" cy="10"/>
              </a:xfrm>
              <a:prstGeom prst="ellipse">
                <a:avLst/>
              </a:prstGeom>
              <a:noFill/>
              <a:ln w="9525">
                <a:noFill/>
                <a:round/>
                <a:headEnd/>
                <a:tailEnd/>
              </a:ln>
            </p:spPr>
            <p:txBody>
              <a:bodyPr/>
              <a:lstStyle/>
              <a:p>
                <a:endParaRPr lang="en-US"/>
              </a:p>
            </p:txBody>
          </p:sp>
          <p:sp>
            <p:nvSpPr>
              <p:cNvPr id="361" name="Oval 2023"/>
              <p:cNvSpPr>
                <a:spLocks noChangeArrowheads="1"/>
              </p:cNvSpPr>
              <p:nvPr/>
            </p:nvSpPr>
            <p:spPr bwMode="auto">
              <a:xfrm>
                <a:off x="1586" y="1355"/>
                <a:ext cx="15" cy="10"/>
              </a:xfrm>
              <a:prstGeom prst="ellipse">
                <a:avLst/>
              </a:prstGeom>
              <a:noFill/>
              <a:ln w="9525">
                <a:noFill/>
                <a:round/>
                <a:headEnd/>
                <a:tailEnd/>
              </a:ln>
            </p:spPr>
            <p:txBody>
              <a:bodyPr/>
              <a:lstStyle/>
              <a:p>
                <a:endParaRPr lang="en-US"/>
              </a:p>
            </p:txBody>
          </p:sp>
          <p:sp>
            <p:nvSpPr>
              <p:cNvPr id="362" name="Oval 2024"/>
              <p:cNvSpPr>
                <a:spLocks noChangeArrowheads="1"/>
              </p:cNvSpPr>
              <p:nvPr/>
            </p:nvSpPr>
            <p:spPr bwMode="auto">
              <a:xfrm>
                <a:off x="1634" y="1352"/>
                <a:ext cx="16" cy="10"/>
              </a:xfrm>
              <a:prstGeom prst="ellipse">
                <a:avLst/>
              </a:prstGeom>
              <a:noFill/>
              <a:ln w="9525">
                <a:noFill/>
                <a:round/>
                <a:headEnd/>
                <a:tailEnd/>
              </a:ln>
            </p:spPr>
            <p:txBody>
              <a:bodyPr/>
              <a:lstStyle/>
              <a:p>
                <a:endParaRPr lang="en-US"/>
              </a:p>
            </p:txBody>
          </p:sp>
          <p:sp>
            <p:nvSpPr>
              <p:cNvPr id="363" name="Oval 2025"/>
              <p:cNvSpPr>
                <a:spLocks noChangeArrowheads="1"/>
              </p:cNvSpPr>
              <p:nvPr/>
            </p:nvSpPr>
            <p:spPr bwMode="auto">
              <a:xfrm>
                <a:off x="1687" y="1348"/>
                <a:ext cx="15" cy="10"/>
              </a:xfrm>
              <a:prstGeom prst="ellipse">
                <a:avLst/>
              </a:prstGeom>
              <a:noFill/>
              <a:ln w="9525">
                <a:noFill/>
                <a:round/>
                <a:headEnd/>
                <a:tailEnd/>
              </a:ln>
            </p:spPr>
            <p:txBody>
              <a:bodyPr/>
              <a:lstStyle/>
              <a:p>
                <a:endParaRPr lang="en-US"/>
              </a:p>
            </p:txBody>
          </p:sp>
          <p:sp>
            <p:nvSpPr>
              <p:cNvPr id="364" name="Oval 2026"/>
              <p:cNvSpPr>
                <a:spLocks noChangeArrowheads="1"/>
              </p:cNvSpPr>
              <p:nvPr/>
            </p:nvSpPr>
            <p:spPr bwMode="auto">
              <a:xfrm>
                <a:off x="1736" y="1329"/>
                <a:ext cx="14" cy="9"/>
              </a:xfrm>
              <a:prstGeom prst="ellipse">
                <a:avLst/>
              </a:prstGeom>
              <a:noFill/>
              <a:ln w="9525">
                <a:noFill/>
                <a:round/>
                <a:headEnd/>
                <a:tailEnd/>
              </a:ln>
            </p:spPr>
            <p:txBody>
              <a:bodyPr/>
              <a:lstStyle/>
              <a:p>
                <a:endParaRPr lang="en-US"/>
              </a:p>
            </p:txBody>
          </p:sp>
          <p:sp>
            <p:nvSpPr>
              <p:cNvPr id="365" name="Oval 2027"/>
              <p:cNvSpPr>
                <a:spLocks noChangeArrowheads="1"/>
              </p:cNvSpPr>
              <p:nvPr/>
            </p:nvSpPr>
            <p:spPr bwMode="auto">
              <a:xfrm>
                <a:off x="1785" y="1264"/>
                <a:ext cx="14" cy="10"/>
              </a:xfrm>
              <a:prstGeom prst="ellipse">
                <a:avLst/>
              </a:prstGeom>
              <a:noFill/>
              <a:ln w="9525">
                <a:noFill/>
                <a:round/>
                <a:headEnd/>
                <a:tailEnd/>
              </a:ln>
            </p:spPr>
            <p:txBody>
              <a:bodyPr/>
              <a:lstStyle/>
              <a:p>
                <a:endParaRPr lang="en-US"/>
              </a:p>
            </p:txBody>
          </p:sp>
          <p:sp>
            <p:nvSpPr>
              <p:cNvPr id="366" name="Oval 2028"/>
              <p:cNvSpPr>
                <a:spLocks noChangeArrowheads="1"/>
              </p:cNvSpPr>
              <p:nvPr/>
            </p:nvSpPr>
            <p:spPr bwMode="auto">
              <a:xfrm>
                <a:off x="1836" y="1021"/>
                <a:ext cx="16" cy="9"/>
              </a:xfrm>
              <a:prstGeom prst="ellipse">
                <a:avLst/>
              </a:prstGeom>
              <a:noFill/>
              <a:ln w="9525">
                <a:noFill/>
                <a:round/>
                <a:headEnd/>
                <a:tailEnd/>
              </a:ln>
            </p:spPr>
            <p:txBody>
              <a:bodyPr/>
              <a:lstStyle/>
              <a:p>
                <a:endParaRPr lang="en-US"/>
              </a:p>
            </p:txBody>
          </p:sp>
          <p:sp>
            <p:nvSpPr>
              <p:cNvPr id="367" name="Oval 2029"/>
              <p:cNvSpPr>
                <a:spLocks noChangeArrowheads="1"/>
              </p:cNvSpPr>
              <p:nvPr/>
            </p:nvSpPr>
            <p:spPr bwMode="auto">
              <a:xfrm>
                <a:off x="1885" y="787"/>
                <a:ext cx="15" cy="10"/>
              </a:xfrm>
              <a:prstGeom prst="ellipse">
                <a:avLst/>
              </a:prstGeom>
              <a:noFill/>
              <a:ln w="9525">
                <a:noFill/>
                <a:round/>
                <a:headEnd/>
                <a:tailEnd/>
              </a:ln>
            </p:spPr>
            <p:txBody>
              <a:bodyPr/>
              <a:lstStyle/>
              <a:p>
                <a:endParaRPr lang="en-US"/>
              </a:p>
            </p:txBody>
          </p:sp>
          <p:sp>
            <p:nvSpPr>
              <p:cNvPr id="368" name="Oval 2030"/>
              <p:cNvSpPr>
                <a:spLocks noChangeArrowheads="1"/>
              </p:cNvSpPr>
              <p:nvPr/>
            </p:nvSpPr>
            <p:spPr bwMode="auto">
              <a:xfrm>
                <a:off x="1934" y="699"/>
                <a:ext cx="15" cy="10"/>
              </a:xfrm>
              <a:prstGeom prst="ellipse">
                <a:avLst/>
              </a:prstGeom>
              <a:noFill/>
              <a:ln w="9525">
                <a:noFill/>
                <a:round/>
                <a:headEnd/>
                <a:tailEnd/>
              </a:ln>
            </p:spPr>
            <p:txBody>
              <a:bodyPr/>
              <a:lstStyle/>
              <a:p>
                <a:endParaRPr lang="en-US"/>
              </a:p>
            </p:txBody>
          </p:sp>
          <p:sp>
            <p:nvSpPr>
              <p:cNvPr id="369" name="Oval 2031"/>
              <p:cNvSpPr>
                <a:spLocks noChangeArrowheads="1"/>
              </p:cNvSpPr>
              <p:nvPr/>
            </p:nvSpPr>
            <p:spPr bwMode="auto">
              <a:xfrm>
                <a:off x="1983" y="655"/>
                <a:ext cx="15" cy="10"/>
              </a:xfrm>
              <a:prstGeom prst="ellipse">
                <a:avLst/>
              </a:prstGeom>
              <a:noFill/>
              <a:ln w="9525">
                <a:noFill/>
                <a:round/>
                <a:headEnd/>
                <a:tailEnd/>
              </a:ln>
            </p:spPr>
            <p:txBody>
              <a:bodyPr/>
              <a:lstStyle/>
              <a:p>
                <a:endParaRPr lang="en-US"/>
              </a:p>
            </p:txBody>
          </p:sp>
          <p:sp>
            <p:nvSpPr>
              <p:cNvPr id="370" name="Oval 2032"/>
              <p:cNvSpPr>
                <a:spLocks noChangeArrowheads="1"/>
              </p:cNvSpPr>
              <p:nvPr/>
            </p:nvSpPr>
            <p:spPr bwMode="auto">
              <a:xfrm>
                <a:off x="2035" y="639"/>
                <a:ext cx="14" cy="10"/>
              </a:xfrm>
              <a:prstGeom prst="ellipse">
                <a:avLst/>
              </a:prstGeom>
              <a:noFill/>
              <a:ln w="9525">
                <a:noFill/>
                <a:round/>
                <a:headEnd/>
                <a:tailEnd/>
              </a:ln>
            </p:spPr>
            <p:txBody>
              <a:bodyPr/>
              <a:lstStyle/>
              <a:p>
                <a:endParaRPr lang="en-US"/>
              </a:p>
            </p:txBody>
          </p:sp>
          <p:sp>
            <p:nvSpPr>
              <p:cNvPr id="371" name="Oval 2033"/>
              <p:cNvSpPr>
                <a:spLocks noChangeArrowheads="1"/>
              </p:cNvSpPr>
              <p:nvPr/>
            </p:nvSpPr>
            <p:spPr bwMode="auto">
              <a:xfrm>
                <a:off x="2084" y="635"/>
                <a:ext cx="14" cy="10"/>
              </a:xfrm>
              <a:prstGeom prst="ellipse">
                <a:avLst/>
              </a:prstGeom>
              <a:noFill/>
              <a:ln w="9525">
                <a:noFill/>
                <a:round/>
                <a:headEnd/>
                <a:tailEnd/>
              </a:ln>
            </p:spPr>
            <p:txBody>
              <a:bodyPr/>
              <a:lstStyle/>
              <a:p>
                <a:endParaRPr lang="en-US"/>
              </a:p>
            </p:txBody>
          </p:sp>
          <p:sp>
            <p:nvSpPr>
              <p:cNvPr id="372" name="Oval 2034"/>
              <p:cNvSpPr>
                <a:spLocks noChangeArrowheads="1"/>
              </p:cNvSpPr>
              <p:nvPr/>
            </p:nvSpPr>
            <p:spPr bwMode="auto">
              <a:xfrm>
                <a:off x="2133" y="635"/>
                <a:ext cx="14" cy="10"/>
              </a:xfrm>
              <a:prstGeom prst="ellipse">
                <a:avLst/>
              </a:prstGeom>
              <a:noFill/>
              <a:ln w="9525">
                <a:noFill/>
                <a:round/>
                <a:headEnd/>
                <a:tailEnd/>
              </a:ln>
            </p:spPr>
            <p:txBody>
              <a:bodyPr/>
              <a:lstStyle/>
              <a:p>
                <a:endParaRPr lang="en-US"/>
              </a:p>
            </p:txBody>
          </p:sp>
          <p:sp>
            <p:nvSpPr>
              <p:cNvPr id="373" name="Oval 2035"/>
              <p:cNvSpPr>
                <a:spLocks noChangeArrowheads="1"/>
              </p:cNvSpPr>
              <p:nvPr/>
            </p:nvSpPr>
            <p:spPr bwMode="auto">
              <a:xfrm>
                <a:off x="2180" y="629"/>
                <a:ext cx="16" cy="9"/>
              </a:xfrm>
              <a:prstGeom prst="ellipse">
                <a:avLst/>
              </a:prstGeom>
              <a:noFill/>
              <a:ln w="36513">
                <a:solidFill>
                  <a:srgbClr val="FF3300"/>
                </a:solidFill>
                <a:round/>
                <a:headEnd/>
                <a:tailEnd/>
              </a:ln>
            </p:spPr>
            <p:txBody>
              <a:bodyPr/>
              <a:lstStyle/>
              <a:p>
                <a:endParaRPr lang="en-US"/>
              </a:p>
            </p:txBody>
          </p:sp>
          <p:sp>
            <p:nvSpPr>
              <p:cNvPr id="374" name="Oval 2036"/>
              <p:cNvSpPr>
                <a:spLocks noChangeArrowheads="1"/>
              </p:cNvSpPr>
              <p:nvPr/>
            </p:nvSpPr>
            <p:spPr bwMode="auto">
              <a:xfrm>
                <a:off x="2233" y="631"/>
                <a:ext cx="15" cy="9"/>
              </a:xfrm>
              <a:prstGeom prst="ellipse">
                <a:avLst/>
              </a:prstGeom>
              <a:noFill/>
              <a:ln w="36513">
                <a:solidFill>
                  <a:srgbClr val="FF3300"/>
                </a:solidFill>
                <a:round/>
                <a:headEnd/>
                <a:tailEnd/>
              </a:ln>
            </p:spPr>
            <p:txBody>
              <a:bodyPr/>
              <a:lstStyle/>
              <a:p>
                <a:endParaRPr lang="en-US"/>
              </a:p>
            </p:txBody>
          </p:sp>
          <p:sp>
            <p:nvSpPr>
              <p:cNvPr id="375" name="Oval 2037"/>
              <p:cNvSpPr>
                <a:spLocks noChangeArrowheads="1"/>
              </p:cNvSpPr>
              <p:nvPr/>
            </p:nvSpPr>
            <p:spPr bwMode="auto">
              <a:xfrm>
                <a:off x="2281" y="633"/>
                <a:ext cx="16" cy="9"/>
              </a:xfrm>
              <a:prstGeom prst="ellipse">
                <a:avLst/>
              </a:prstGeom>
              <a:noFill/>
              <a:ln w="36513">
                <a:solidFill>
                  <a:srgbClr val="FF3300"/>
                </a:solidFill>
                <a:round/>
                <a:headEnd/>
                <a:tailEnd/>
              </a:ln>
            </p:spPr>
            <p:txBody>
              <a:bodyPr/>
              <a:lstStyle/>
              <a:p>
                <a:endParaRPr lang="en-US"/>
              </a:p>
            </p:txBody>
          </p:sp>
          <p:sp>
            <p:nvSpPr>
              <p:cNvPr id="376" name="Oval 2038"/>
              <p:cNvSpPr>
                <a:spLocks noChangeArrowheads="1"/>
              </p:cNvSpPr>
              <p:nvPr/>
            </p:nvSpPr>
            <p:spPr bwMode="auto">
              <a:xfrm>
                <a:off x="2330" y="633"/>
                <a:ext cx="15" cy="9"/>
              </a:xfrm>
              <a:prstGeom prst="ellipse">
                <a:avLst/>
              </a:prstGeom>
              <a:noFill/>
              <a:ln w="36513">
                <a:solidFill>
                  <a:srgbClr val="FF3300"/>
                </a:solidFill>
                <a:round/>
                <a:headEnd/>
                <a:tailEnd/>
              </a:ln>
            </p:spPr>
            <p:txBody>
              <a:bodyPr/>
              <a:lstStyle/>
              <a:p>
                <a:endParaRPr lang="en-US"/>
              </a:p>
            </p:txBody>
          </p:sp>
          <p:sp>
            <p:nvSpPr>
              <p:cNvPr id="377" name="Oval 2039"/>
              <p:cNvSpPr>
                <a:spLocks noChangeArrowheads="1"/>
              </p:cNvSpPr>
              <p:nvPr/>
            </p:nvSpPr>
            <p:spPr bwMode="auto">
              <a:xfrm>
                <a:off x="2379" y="627"/>
                <a:ext cx="14" cy="9"/>
              </a:xfrm>
              <a:prstGeom prst="ellipse">
                <a:avLst/>
              </a:prstGeom>
              <a:noFill/>
              <a:ln w="36513">
                <a:solidFill>
                  <a:srgbClr val="FF3300"/>
                </a:solidFill>
                <a:round/>
                <a:headEnd/>
                <a:tailEnd/>
              </a:ln>
            </p:spPr>
            <p:txBody>
              <a:bodyPr/>
              <a:lstStyle/>
              <a:p>
                <a:endParaRPr lang="en-US"/>
              </a:p>
            </p:txBody>
          </p:sp>
          <p:sp>
            <p:nvSpPr>
              <p:cNvPr id="378" name="Oval 2040"/>
              <p:cNvSpPr>
                <a:spLocks noChangeArrowheads="1"/>
              </p:cNvSpPr>
              <p:nvPr/>
            </p:nvSpPr>
            <p:spPr bwMode="auto">
              <a:xfrm>
                <a:off x="1280" y="1359"/>
                <a:ext cx="15" cy="10"/>
              </a:xfrm>
              <a:prstGeom prst="ellipse">
                <a:avLst/>
              </a:prstGeom>
              <a:noFill/>
              <a:ln w="36513">
                <a:solidFill>
                  <a:srgbClr val="FF3300"/>
                </a:solidFill>
                <a:round/>
                <a:headEnd/>
                <a:tailEnd/>
              </a:ln>
            </p:spPr>
            <p:txBody>
              <a:bodyPr/>
              <a:lstStyle/>
              <a:p>
                <a:endParaRPr lang="en-US"/>
              </a:p>
            </p:txBody>
          </p:sp>
          <p:sp>
            <p:nvSpPr>
              <p:cNvPr id="379" name="Oval 2041"/>
              <p:cNvSpPr>
                <a:spLocks noChangeArrowheads="1"/>
              </p:cNvSpPr>
              <p:nvPr/>
            </p:nvSpPr>
            <p:spPr bwMode="auto">
              <a:xfrm>
                <a:off x="1332" y="1359"/>
                <a:ext cx="15" cy="10"/>
              </a:xfrm>
              <a:prstGeom prst="ellipse">
                <a:avLst/>
              </a:prstGeom>
              <a:noFill/>
              <a:ln w="36513">
                <a:solidFill>
                  <a:srgbClr val="FF3300"/>
                </a:solidFill>
                <a:round/>
                <a:headEnd/>
                <a:tailEnd/>
              </a:ln>
            </p:spPr>
            <p:txBody>
              <a:bodyPr/>
              <a:lstStyle/>
              <a:p>
                <a:endParaRPr lang="en-US"/>
              </a:p>
            </p:txBody>
          </p:sp>
          <p:sp>
            <p:nvSpPr>
              <p:cNvPr id="380" name="Oval 2042"/>
              <p:cNvSpPr>
                <a:spLocks noChangeArrowheads="1"/>
              </p:cNvSpPr>
              <p:nvPr/>
            </p:nvSpPr>
            <p:spPr bwMode="auto">
              <a:xfrm>
                <a:off x="1381" y="1359"/>
                <a:ext cx="15" cy="10"/>
              </a:xfrm>
              <a:prstGeom prst="ellipse">
                <a:avLst/>
              </a:prstGeom>
              <a:noFill/>
              <a:ln w="36513">
                <a:solidFill>
                  <a:srgbClr val="FF3300"/>
                </a:solidFill>
                <a:round/>
                <a:headEnd/>
                <a:tailEnd/>
              </a:ln>
            </p:spPr>
            <p:txBody>
              <a:bodyPr/>
              <a:lstStyle/>
              <a:p>
                <a:endParaRPr lang="en-US"/>
              </a:p>
            </p:txBody>
          </p:sp>
          <p:sp>
            <p:nvSpPr>
              <p:cNvPr id="381" name="Oval 2043"/>
              <p:cNvSpPr>
                <a:spLocks noChangeArrowheads="1"/>
              </p:cNvSpPr>
              <p:nvPr/>
            </p:nvSpPr>
            <p:spPr bwMode="auto">
              <a:xfrm>
                <a:off x="1430" y="1357"/>
                <a:ext cx="15" cy="10"/>
              </a:xfrm>
              <a:prstGeom prst="ellipse">
                <a:avLst/>
              </a:prstGeom>
              <a:noFill/>
              <a:ln w="36513">
                <a:solidFill>
                  <a:srgbClr val="FF3300"/>
                </a:solidFill>
                <a:round/>
                <a:headEnd/>
                <a:tailEnd/>
              </a:ln>
            </p:spPr>
            <p:txBody>
              <a:bodyPr/>
              <a:lstStyle/>
              <a:p>
                <a:endParaRPr lang="en-US"/>
              </a:p>
            </p:txBody>
          </p:sp>
          <p:sp>
            <p:nvSpPr>
              <p:cNvPr id="382" name="Oval 2044"/>
              <p:cNvSpPr>
                <a:spLocks noChangeArrowheads="1"/>
              </p:cNvSpPr>
              <p:nvPr/>
            </p:nvSpPr>
            <p:spPr bwMode="auto">
              <a:xfrm>
                <a:off x="1478" y="1355"/>
                <a:ext cx="15" cy="10"/>
              </a:xfrm>
              <a:prstGeom prst="ellipse">
                <a:avLst/>
              </a:prstGeom>
              <a:noFill/>
              <a:ln w="36513">
                <a:solidFill>
                  <a:srgbClr val="FF3300"/>
                </a:solidFill>
                <a:round/>
                <a:headEnd/>
                <a:tailEnd/>
              </a:ln>
            </p:spPr>
            <p:txBody>
              <a:bodyPr/>
              <a:lstStyle/>
              <a:p>
                <a:endParaRPr lang="en-US"/>
              </a:p>
            </p:txBody>
          </p:sp>
          <p:sp>
            <p:nvSpPr>
              <p:cNvPr id="383" name="Oval 2045"/>
              <p:cNvSpPr>
                <a:spLocks noChangeArrowheads="1"/>
              </p:cNvSpPr>
              <p:nvPr/>
            </p:nvSpPr>
            <p:spPr bwMode="auto">
              <a:xfrm>
                <a:off x="1531" y="1352"/>
                <a:ext cx="14" cy="10"/>
              </a:xfrm>
              <a:prstGeom prst="ellipse">
                <a:avLst/>
              </a:prstGeom>
              <a:noFill/>
              <a:ln w="36513">
                <a:solidFill>
                  <a:srgbClr val="FF3300"/>
                </a:solidFill>
                <a:round/>
                <a:headEnd/>
                <a:tailEnd/>
              </a:ln>
            </p:spPr>
            <p:txBody>
              <a:bodyPr/>
              <a:lstStyle/>
              <a:p>
                <a:endParaRPr lang="en-US"/>
              </a:p>
            </p:txBody>
          </p:sp>
          <p:sp>
            <p:nvSpPr>
              <p:cNvPr id="384" name="Oval 2046"/>
              <p:cNvSpPr>
                <a:spLocks noChangeArrowheads="1"/>
              </p:cNvSpPr>
              <p:nvPr/>
            </p:nvSpPr>
            <p:spPr bwMode="auto">
              <a:xfrm>
                <a:off x="1579" y="1348"/>
                <a:ext cx="15" cy="10"/>
              </a:xfrm>
              <a:prstGeom prst="ellipse">
                <a:avLst/>
              </a:prstGeom>
              <a:noFill/>
              <a:ln w="36513">
                <a:solidFill>
                  <a:srgbClr val="FF3300"/>
                </a:solidFill>
                <a:round/>
                <a:headEnd/>
                <a:tailEnd/>
              </a:ln>
            </p:spPr>
            <p:txBody>
              <a:bodyPr/>
              <a:lstStyle/>
              <a:p>
                <a:endParaRPr lang="en-US"/>
              </a:p>
            </p:txBody>
          </p:sp>
          <p:sp>
            <p:nvSpPr>
              <p:cNvPr id="385" name="Oval 2047"/>
              <p:cNvSpPr>
                <a:spLocks noChangeArrowheads="1"/>
              </p:cNvSpPr>
              <p:nvPr/>
            </p:nvSpPr>
            <p:spPr bwMode="auto">
              <a:xfrm>
                <a:off x="1627" y="1348"/>
                <a:ext cx="16" cy="10"/>
              </a:xfrm>
              <a:prstGeom prst="ellipse">
                <a:avLst/>
              </a:prstGeom>
              <a:noFill/>
              <a:ln w="36513">
                <a:solidFill>
                  <a:srgbClr val="FF3300"/>
                </a:solidFill>
                <a:round/>
                <a:headEnd/>
                <a:tailEnd/>
              </a:ln>
            </p:spPr>
            <p:txBody>
              <a:bodyPr/>
              <a:lstStyle/>
              <a:p>
                <a:endParaRPr lang="en-US"/>
              </a:p>
            </p:txBody>
          </p:sp>
          <p:sp>
            <p:nvSpPr>
              <p:cNvPr id="386" name="Oval 2048"/>
              <p:cNvSpPr>
                <a:spLocks noChangeArrowheads="1"/>
              </p:cNvSpPr>
              <p:nvPr/>
            </p:nvSpPr>
            <p:spPr bwMode="auto">
              <a:xfrm>
                <a:off x="1680" y="1343"/>
                <a:ext cx="15" cy="10"/>
              </a:xfrm>
              <a:prstGeom prst="ellipse">
                <a:avLst/>
              </a:prstGeom>
              <a:noFill/>
              <a:ln w="36513">
                <a:solidFill>
                  <a:srgbClr val="FF3300"/>
                </a:solidFill>
                <a:round/>
                <a:headEnd/>
                <a:tailEnd/>
              </a:ln>
            </p:spPr>
            <p:txBody>
              <a:bodyPr/>
              <a:lstStyle/>
              <a:p>
                <a:endParaRPr lang="en-US"/>
              </a:p>
            </p:txBody>
          </p:sp>
          <p:sp>
            <p:nvSpPr>
              <p:cNvPr id="387" name="Oval 2049"/>
              <p:cNvSpPr>
                <a:spLocks noChangeArrowheads="1"/>
              </p:cNvSpPr>
              <p:nvPr/>
            </p:nvSpPr>
            <p:spPr bwMode="auto">
              <a:xfrm>
                <a:off x="1728" y="1339"/>
                <a:ext cx="16" cy="10"/>
              </a:xfrm>
              <a:prstGeom prst="ellipse">
                <a:avLst/>
              </a:prstGeom>
              <a:noFill/>
              <a:ln w="36513">
                <a:solidFill>
                  <a:srgbClr val="FF3300"/>
                </a:solidFill>
                <a:round/>
                <a:headEnd/>
                <a:tailEnd/>
              </a:ln>
            </p:spPr>
            <p:txBody>
              <a:bodyPr/>
              <a:lstStyle/>
              <a:p>
                <a:endParaRPr lang="en-US"/>
              </a:p>
            </p:txBody>
          </p:sp>
          <p:sp>
            <p:nvSpPr>
              <p:cNvPr id="388" name="Oval 2050"/>
              <p:cNvSpPr>
                <a:spLocks noChangeArrowheads="1"/>
              </p:cNvSpPr>
              <p:nvPr/>
            </p:nvSpPr>
            <p:spPr bwMode="auto">
              <a:xfrm>
                <a:off x="1778" y="1285"/>
                <a:ext cx="14" cy="9"/>
              </a:xfrm>
              <a:prstGeom prst="ellipse">
                <a:avLst/>
              </a:prstGeom>
              <a:noFill/>
              <a:ln w="36513">
                <a:solidFill>
                  <a:srgbClr val="FF3300"/>
                </a:solidFill>
                <a:round/>
                <a:headEnd/>
                <a:tailEnd/>
              </a:ln>
            </p:spPr>
            <p:txBody>
              <a:bodyPr/>
              <a:lstStyle/>
              <a:p>
                <a:endParaRPr lang="en-US"/>
              </a:p>
            </p:txBody>
          </p:sp>
          <p:sp>
            <p:nvSpPr>
              <p:cNvPr id="389" name="Oval 2051"/>
              <p:cNvSpPr>
                <a:spLocks noChangeArrowheads="1"/>
              </p:cNvSpPr>
              <p:nvPr/>
            </p:nvSpPr>
            <p:spPr bwMode="auto">
              <a:xfrm>
                <a:off x="1827" y="1071"/>
                <a:ext cx="14" cy="9"/>
              </a:xfrm>
              <a:prstGeom prst="ellipse">
                <a:avLst/>
              </a:prstGeom>
              <a:noFill/>
              <a:ln w="36513">
                <a:solidFill>
                  <a:srgbClr val="FF3300"/>
                </a:solidFill>
                <a:round/>
                <a:headEnd/>
                <a:tailEnd/>
              </a:ln>
            </p:spPr>
            <p:txBody>
              <a:bodyPr/>
              <a:lstStyle/>
              <a:p>
                <a:endParaRPr lang="en-US"/>
              </a:p>
            </p:txBody>
          </p:sp>
          <p:sp>
            <p:nvSpPr>
              <p:cNvPr id="390" name="Oval 2052"/>
              <p:cNvSpPr>
                <a:spLocks noChangeArrowheads="1"/>
              </p:cNvSpPr>
              <p:nvPr/>
            </p:nvSpPr>
            <p:spPr bwMode="auto">
              <a:xfrm>
                <a:off x="1878" y="815"/>
                <a:ext cx="15" cy="10"/>
              </a:xfrm>
              <a:prstGeom prst="ellipse">
                <a:avLst/>
              </a:prstGeom>
              <a:noFill/>
              <a:ln w="36513">
                <a:solidFill>
                  <a:srgbClr val="FF3300"/>
                </a:solidFill>
                <a:round/>
                <a:headEnd/>
                <a:tailEnd/>
              </a:ln>
            </p:spPr>
            <p:txBody>
              <a:bodyPr/>
              <a:lstStyle/>
              <a:p>
                <a:endParaRPr lang="en-US"/>
              </a:p>
            </p:txBody>
          </p:sp>
          <p:sp>
            <p:nvSpPr>
              <p:cNvPr id="391" name="Oval 2053"/>
              <p:cNvSpPr>
                <a:spLocks noChangeArrowheads="1"/>
              </p:cNvSpPr>
              <p:nvPr/>
            </p:nvSpPr>
            <p:spPr bwMode="auto">
              <a:xfrm>
                <a:off x="1927" y="715"/>
                <a:ext cx="15" cy="9"/>
              </a:xfrm>
              <a:prstGeom prst="ellipse">
                <a:avLst/>
              </a:prstGeom>
              <a:noFill/>
              <a:ln w="36513">
                <a:solidFill>
                  <a:srgbClr val="FF3300"/>
                </a:solidFill>
                <a:round/>
                <a:headEnd/>
                <a:tailEnd/>
              </a:ln>
            </p:spPr>
            <p:txBody>
              <a:bodyPr/>
              <a:lstStyle/>
              <a:p>
                <a:endParaRPr lang="en-US"/>
              </a:p>
            </p:txBody>
          </p:sp>
          <p:sp>
            <p:nvSpPr>
              <p:cNvPr id="392" name="Oval 2054"/>
              <p:cNvSpPr>
                <a:spLocks noChangeArrowheads="1"/>
              </p:cNvSpPr>
              <p:nvPr/>
            </p:nvSpPr>
            <p:spPr bwMode="auto">
              <a:xfrm>
                <a:off x="1976" y="666"/>
                <a:ext cx="15" cy="10"/>
              </a:xfrm>
              <a:prstGeom prst="ellipse">
                <a:avLst/>
              </a:prstGeom>
              <a:noFill/>
              <a:ln w="36513">
                <a:solidFill>
                  <a:srgbClr val="FF3300"/>
                </a:solidFill>
                <a:round/>
                <a:headEnd/>
                <a:tailEnd/>
              </a:ln>
            </p:spPr>
            <p:txBody>
              <a:bodyPr/>
              <a:lstStyle/>
              <a:p>
                <a:endParaRPr lang="en-US"/>
              </a:p>
            </p:txBody>
          </p:sp>
          <p:sp>
            <p:nvSpPr>
              <p:cNvPr id="393" name="Oval 2055"/>
              <p:cNvSpPr>
                <a:spLocks noChangeArrowheads="1"/>
              </p:cNvSpPr>
              <p:nvPr/>
            </p:nvSpPr>
            <p:spPr bwMode="auto">
              <a:xfrm>
                <a:off x="2024" y="644"/>
                <a:ext cx="16" cy="10"/>
              </a:xfrm>
              <a:prstGeom prst="ellipse">
                <a:avLst/>
              </a:prstGeom>
              <a:noFill/>
              <a:ln w="36513">
                <a:solidFill>
                  <a:srgbClr val="FF3300"/>
                </a:solidFill>
                <a:round/>
                <a:headEnd/>
                <a:tailEnd/>
              </a:ln>
            </p:spPr>
            <p:txBody>
              <a:bodyPr/>
              <a:lstStyle/>
              <a:p>
                <a:endParaRPr lang="en-US"/>
              </a:p>
            </p:txBody>
          </p:sp>
          <p:sp>
            <p:nvSpPr>
              <p:cNvPr id="394" name="Oval 2056"/>
              <p:cNvSpPr>
                <a:spLocks noChangeArrowheads="1"/>
              </p:cNvSpPr>
              <p:nvPr/>
            </p:nvSpPr>
            <p:spPr bwMode="auto">
              <a:xfrm>
                <a:off x="2077" y="639"/>
                <a:ext cx="14" cy="10"/>
              </a:xfrm>
              <a:prstGeom prst="ellipse">
                <a:avLst/>
              </a:prstGeom>
              <a:noFill/>
              <a:ln w="36513">
                <a:solidFill>
                  <a:srgbClr val="FF3300"/>
                </a:solidFill>
                <a:round/>
                <a:headEnd/>
                <a:tailEnd/>
              </a:ln>
            </p:spPr>
            <p:txBody>
              <a:bodyPr/>
              <a:lstStyle/>
              <a:p>
                <a:endParaRPr lang="en-US"/>
              </a:p>
            </p:txBody>
          </p:sp>
          <p:sp>
            <p:nvSpPr>
              <p:cNvPr id="395" name="Oval 2057"/>
              <p:cNvSpPr>
                <a:spLocks noChangeArrowheads="1"/>
              </p:cNvSpPr>
              <p:nvPr/>
            </p:nvSpPr>
            <p:spPr bwMode="auto">
              <a:xfrm>
                <a:off x="2125" y="637"/>
                <a:ext cx="15" cy="10"/>
              </a:xfrm>
              <a:prstGeom prst="ellipse">
                <a:avLst/>
              </a:prstGeom>
              <a:noFill/>
              <a:ln w="36513">
                <a:solidFill>
                  <a:srgbClr val="FF3300"/>
                </a:solidFill>
                <a:round/>
                <a:headEnd/>
                <a:tailEnd/>
              </a:ln>
            </p:spPr>
            <p:txBody>
              <a:bodyPr/>
              <a:lstStyle/>
              <a:p>
                <a:endParaRPr lang="en-US"/>
              </a:p>
            </p:txBody>
          </p:sp>
          <p:sp>
            <p:nvSpPr>
              <p:cNvPr id="396" name="Oval 2058"/>
              <p:cNvSpPr>
                <a:spLocks noChangeArrowheads="1"/>
              </p:cNvSpPr>
              <p:nvPr/>
            </p:nvSpPr>
            <p:spPr bwMode="auto">
              <a:xfrm>
                <a:off x="2174" y="633"/>
                <a:ext cx="14" cy="9"/>
              </a:xfrm>
              <a:prstGeom prst="ellipse">
                <a:avLst/>
              </a:prstGeom>
              <a:noFill/>
              <a:ln w="36513">
                <a:solidFill>
                  <a:srgbClr val="FF3300"/>
                </a:solidFill>
                <a:round/>
                <a:headEnd/>
                <a:tailEnd/>
              </a:ln>
            </p:spPr>
            <p:txBody>
              <a:bodyPr/>
              <a:lstStyle/>
              <a:p>
                <a:endParaRPr lang="en-US"/>
              </a:p>
            </p:txBody>
          </p:sp>
          <p:sp>
            <p:nvSpPr>
              <p:cNvPr id="397" name="Oval 2059"/>
              <p:cNvSpPr>
                <a:spLocks noChangeArrowheads="1"/>
              </p:cNvSpPr>
              <p:nvPr/>
            </p:nvSpPr>
            <p:spPr bwMode="auto">
              <a:xfrm>
                <a:off x="2222" y="635"/>
                <a:ext cx="15" cy="10"/>
              </a:xfrm>
              <a:prstGeom prst="ellipse">
                <a:avLst/>
              </a:prstGeom>
              <a:noFill/>
              <a:ln w="36513">
                <a:solidFill>
                  <a:srgbClr val="FF3300"/>
                </a:solidFill>
                <a:round/>
                <a:headEnd/>
                <a:tailEnd/>
              </a:ln>
            </p:spPr>
            <p:txBody>
              <a:bodyPr/>
              <a:lstStyle/>
              <a:p>
                <a:endParaRPr lang="en-US"/>
              </a:p>
            </p:txBody>
          </p:sp>
          <p:sp>
            <p:nvSpPr>
              <p:cNvPr id="398" name="Oval 2060"/>
              <p:cNvSpPr>
                <a:spLocks noChangeArrowheads="1"/>
              </p:cNvSpPr>
              <p:nvPr/>
            </p:nvSpPr>
            <p:spPr bwMode="auto">
              <a:xfrm>
                <a:off x="2274" y="639"/>
                <a:ext cx="16" cy="10"/>
              </a:xfrm>
              <a:prstGeom prst="ellipse">
                <a:avLst/>
              </a:prstGeom>
              <a:noFill/>
              <a:ln w="36513">
                <a:solidFill>
                  <a:srgbClr val="FF3300"/>
                </a:solidFill>
                <a:round/>
                <a:headEnd/>
                <a:tailEnd/>
              </a:ln>
            </p:spPr>
            <p:txBody>
              <a:bodyPr/>
              <a:lstStyle/>
              <a:p>
                <a:endParaRPr lang="en-US"/>
              </a:p>
            </p:txBody>
          </p:sp>
          <p:sp>
            <p:nvSpPr>
              <p:cNvPr id="399" name="Oval 2061"/>
              <p:cNvSpPr>
                <a:spLocks noChangeArrowheads="1"/>
              </p:cNvSpPr>
              <p:nvPr/>
            </p:nvSpPr>
            <p:spPr bwMode="auto">
              <a:xfrm>
                <a:off x="2323" y="637"/>
                <a:ext cx="15" cy="10"/>
              </a:xfrm>
              <a:prstGeom prst="ellipse">
                <a:avLst/>
              </a:prstGeom>
              <a:noFill/>
              <a:ln w="36513">
                <a:solidFill>
                  <a:srgbClr val="FF3300"/>
                </a:solidFill>
                <a:round/>
                <a:headEnd/>
                <a:tailEnd/>
              </a:ln>
            </p:spPr>
            <p:txBody>
              <a:bodyPr/>
              <a:lstStyle/>
              <a:p>
                <a:endParaRPr lang="en-US"/>
              </a:p>
            </p:txBody>
          </p:sp>
          <p:sp>
            <p:nvSpPr>
              <p:cNvPr id="400" name="Oval 2062"/>
              <p:cNvSpPr>
                <a:spLocks noChangeArrowheads="1"/>
              </p:cNvSpPr>
              <p:nvPr/>
            </p:nvSpPr>
            <p:spPr bwMode="auto">
              <a:xfrm>
                <a:off x="2372" y="631"/>
                <a:ext cx="15" cy="9"/>
              </a:xfrm>
              <a:prstGeom prst="ellipse">
                <a:avLst/>
              </a:prstGeom>
              <a:noFill/>
              <a:ln w="36513">
                <a:solidFill>
                  <a:srgbClr val="FF3300"/>
                </a:solidFill>
                <a:round/>
                <a:headEnd/>
                <a:tailEnd/>
              </a:ln>
            </p:spPr>
            <p:txBody>
              <a:bodyPr/>
              <a:lstStyle/>
              <a:p>
                <a:endParaRPr lang="en-US"/>
              </a:p>
            </p:txBody>
          </p:sp>
          <p:sp>
            <p:nvSpPr>
              <p:cNvPr id="401" name="Oval 2063"/>
              <p:cNvSpPr>
                <a:spLocks noChangeArrowheads="1"/>
              </p:cNvSpPr>
              <p:nvPr/>
            </p:nvSpPr>
            <p:spPr bwMode="auto">
              <a:xfrm>
                <a:off x="1273" y="1359"/>
                <a:ext cx="15" cy="10"/>
              </a:xfrm>
              <a:prstGeom prst="ellipse">
                <a:avLst/>
              </a:prstGeom>
              <a:noFill/>
              <a:ln w="36513">
                <a:solidFill>
                  <a:srgbClr val="FF3300"/>
                </a:solidFill>
                <a:round/>
                <a:headEnd/>
                <a:tailEnd/>
              </a:ln>
            </p:spPr>
            <p:txBody>
              <a:bodyPr/>
              <a:lstStyle/>
              <a:p>
                <a:endParaRPr lang="en-US"/>
              </a:p>
            </p:txBody>
          </p:sp>
          <p:sp>
            <p:nvSpPr>
              <p:cNvPr id="402" name="Oval 2064"/>
              <p:cNvSpPr>
                <a:spLocks noChangeArrowheads="1"/>
              </p:cNvSpPr>
              <p:nvPr/>
            </p:nvSpPr>
            <p:spPr bwMode="auto">
              <a:xfrm>
                <a:off x="1325" y="1357"/>
                <a:ext cx="15" cy="10"/>
              </a:xfrm>
              <a:prstGeom prst="ellipse">
                <a:avLst/>
              </a:prstGeom>
              <a:noFill/>
              <a:ln w="36513">
                <a:solidFill>
                  <a:srgbClr val="FF3300"/>
                </a:solidFill>
                <a:round/>
                <a:headEnd/>
                <a:tailEnd/>
              </a:ln>
            </p:spPr>
            <p:txBody>
              <a:bodyPr/>
              <a:lstStyle/>
              <a:p>
                <a:endParaRPr lang="en-US"/>
              </a:p>
            </p:txBody>
          </p:sp>
          <p:sp>
            <p:nvSpPr>
              <p:cNvPr id="403" name="Oval 2065"/>
              <p:cNvSpPr>
                <a:spLocks noChangeArrowheads="1"/>
              </p:cNvSpPr>
              <p:nvPr/>
            </p:nvSpPr>
            <p:spPr bwMode="auto">
              <a:xfrm>
                <a:off x="1374" y="1359"/>
                <a:ext cx="15" cy="10"/>
              </a:xfrm>
              <a:prstGeom prst="ellipse">
                <a:avLst/>
              </a:prstGeom>
              <a:noFill/>
              <a:ln w="36513">
                <a:solidFill>
                  <a:srgbClr val="FF3300"/>
                </a:solidFill>
                <a:round/>
                <a:headEnd/>
                <a:tailEnd/>
              </a:ln>
            </p:spPr>
            <p:txBody>
              <a:bodyPr/>
              <a:lstStyle/>
              <a:p>
                <a:endParaRPr lang="en-US"/>
              </a:p>
            </p:txBody>
          </p:sp>
          <p:sp>
            <p:nvSpPr>
              <p:cNvPr id="404" name="Oval 2066"/>
              <p:cNvSpPr>
                <a:spLocks noChangeArrowheads="1"/>
              </p:cNvSpPr>
              <p:nvPr/>
            </p:nvSpPr>
            <p:spPr bwMode="auto">
              <a:xfrm>
                <a:off x="1423" y="1357"/>
                <a:ext cx="15" cy="10"/>
              </a:xfrm>
              <a:prstGeom prst="ellipse">
                <a:avLst/>
              </a:prstGeom>
              <a:noFill/>
              <a:ln w="36513">
                <a:solidFill>
                  <a:srgbClr val="FF3300"/>
                </a:solidFill>
                <a:round/>
                <a:headEnd/>
                <a:tailEnd/>
              </a:ln>
            </p:spPr>
            <p:txBody>
              <a:bodyPr/>
              <a:lstStyle/>
              <a:p>
                <a:endParaRPr lang="en-US"/>
              </a:p>
            </p:txBody>
          </p:sp>
          <p:sp>
            <p:nvSpPr>
              <p:cNvPr id="405" name="Oval 2067"/>
              <p:cNvSpPr>
                <a:spLocks noChangeArrowheads="1"/>
              </p:cNvSpPr>
              <p:nvPr/>
            </p:nvSpPr>
            <p:spPr bwMode="auto">
              <a:xfrm>
                <a:off x="1471" y="1355"/>
                <a:ext cx="16" cy="10"/>
              </a:xfrm>
              <a:prstGeom prst="ellipse">
                <a:avLst/>
              </a:prstGeom>
              <a:noFill/>
              <a:ln w="36513">
                <a:solidFill>
                  <a:srgbClr val="FF3300"/>
                </a:solidFill>
                <a:round/>
                <a:headEnd/>
                <a:tailEnd/>
              </a:ln>
            </p:spPr>
            <p:txBody>
              <a:bodyPr/>
              <a:lstStyle/>
              <a:p>
                <a:endParaRPr lang="en-US"/>
              </a:p>
            </p:txBody>
          </p:sp>
          <p:sp>
            <p:nvSpPr>
              <p:cNvPr id="406" name="Oval 2068"/>
              <p:cNvSpPr>
                <a:spLocks noChangeArrowheads="1"/>
              </p:cNvSpPr>
              <p:nvPr/>
            </p:nvSpPr>
            <p:spPr bwMode="auto">
              <a:xfrm>
                <a:off x="1524" y="1352"/>
                <a:ext cx="14" cy="10"/>
              </a:xfrm>
              <a:prstGeom prst="ellipse">
                <a:avLst/>
              </a:prstGeom>
              <a:noFill/>
              <a:ln w="36513">
                <a:solidFill>
                  <a:srgbClr val="FF3300"/>
                </a:solidFill>
                <a:round/>
                <a:headEnd/>
                <a:tailEnd/>
              </a:ln>
            </p:spPr>
            <p:txBody>
              <a:bodyPr/>
              <a:lstStyle/>
              <a:p>
                <a:endParaRPr lang="en-US"/>
              </a:p>
            </p:txBody>
          </p:sp>
          <p:sp>
            <p:nvSpPr>
              <p:cNvPr id="407" name="Oval 2069"/>
              <p:cNvSpPr>
                <a:spLocks noChangeArrowheads="1"/>
              </p:cNvSpPr>
              <p:nvPr/>
            </p:nvSpPr>
            <p:spPr bwMode="auto">
              <a:xfrm>
                <a:off x="1572" y="1348"/>
                <a:ext cx="15" cy="10"/>
              </a:xfrm>
              <a:prstGeom prst="ellipse">
                <a:avLst/>
              </a:prstGeom>
              <a:noFill/>
              <a:ln w="36513">
                <a:solidFill>
                  <a:srgbClr val="FF3300"/>
                </a:solidFill>
                <a:round/>
                <a:headEnd/>
                <a:tailEnd/>
              </a:ln>
            </p:spPr>
            <p:txBody>
              <a:bodyPr/>
              <a:lstStyle/>
              <a:p>
                <a:endParaRPr lang="en-US"/>
              </a:p>
            </p:txBody>
          </p:sp>
          <p:sp>
            <p:nvSpPr>
              <p:cNvPr id="408" name="Oval 2070"/>
              <p:cNvSpPr>
                <a:spLocks noChangeArrowheads="1"/>
              </p:cNvSpPr>
              <p:nvPr/>
            </p:nvSpPr>
            <p:spPr bwMode="auto">
              <a:xfrm>
                <a:off x="1620" y="1343"/>
                <a:ext cx="15" cy="10"/>
              </a:xfrm>
              <a:prstGeom prst="ellipse">
                <a:avLst/>
              </a:prstGeom>
              <a:noFill/>
              <a:ln w="36513">
                <a:solidFill>
                  <a:srgbClr val="FF3300"/>
                </a:solidFill>
                <a:round/>
                <a:headEnd/>
                <a:tailEnd/>
              </a:ln>
            </p:spPr>
            <p:txBody>
              <a:bodyPr/>
              <a:lstStyle/>
              <a:p>
                <a:endParaRPr lang="en-US"/>
              </a:p>
            </p:txBody>
          </p:sp>
          <p:sp>
            <p:nvSpPr>
              <p:cNvPr id="409" name="Oval 2071"/>
              <p:cNvSpPr>
                <a:spLocks noChangeArrowheads="1"/>
              </p:cNvSpPr>
              <p:nvPr/>
            </p:nvSpPr>
            <p:spPr bwMode="auto">
              <a:xfrm>
                <a:off x="1669" y="1339"/>
                <a:ext cx="15" cy="10"/>
              </a:xfrm>
              <a:prstGeom prst="ellipse">
                <a:avLst/>
              </a:prstGeom>
              <a:noFill/>
              <a:ln w="36513">
                <a:solidFill>
                  <a:srgbClr val="FF3300"/>
                </a:solidFill>
                <a:round/>
                <a:headEnd/>
                <a:tailEnd/>
              </a:ln>
            </p:spPr>
            <p:txBody>
              <a:bodyPr/>
              <a:lstStyle/>
              <a:p>
                <a:endParaRPr lang="en-US"/>
              </a:p>
            </p:txBody>
          </p:sp>
          <p:sp>
            <p:nvSpPr>
              <p:cNvPr id="410" name="Oval 2072"/>
              <p:cNvSpPr>
                <a:spLocks noChangeArrowheads="1"/>
              </p:cNvSpPr>
              <p:nvPr/>
            </p:nvSpPr>
            <p:spPr bwMode="auto">
              <a:xfrm>
                <a:off x="1721" y="1339"/>
                <a:ext cx="16" cy="10"/>
              </a:xfrm>
              <a:prstGeom prst="ellipse">
                <a:avLst/>
              </a:prstGeom>
              <a:noFill/>
              <a:ln w="36513">
                <a:solidFill>
                  <a:srgbClr val="FF3300"/>
                </a:solidFill>
                <a:round/>
                <a:headEnd/>
                <a:tailEnd/>
              </a:ln>
            </p:spPr>
            <p:txBody>
              <a:bodyPr/>
              <a:lstStyle/>
              <a:p>
                <a:endParaRPr lang="en-US"/>
              </a:p>
            </p:txBody>
          </p:sp>
          <p:sp>
            <p:nvSpPr>
              <p:cNvPr id="411" name="Oval 2073"/>
              <p:cNvSpPr>
                <a:spLocks noChangeArrowheads="1"/>
              </p:cNvSpPr>
              <p:nvPr/>
            </p:nvSpPr>
            <p:spPr bwMode="auto">
              <a:xfrm>
                <a:off x="1771" y="1297"/>
                <a:ext cx="15" cy="10"/>
              </a:xfrm>
              <a:prstGeom prst="ellipse">
                <a:avLst/>
              </a:prstGeom>
              <a:noFill/>
              <a:ln w="36513">
                <a:solidFill>
                  <a:srgbClr val="FF3300"/>
                </a:solidFill>
                <a:round/>
                <a:headEnd/>
                <a:tailEnd/>
              </a:ln>
            </p:spPr>
            <p:txBody>
              <a:bodyPr/>
              <a:lstStyle/>
              <a:p>
                <a:endParaRPr lang="en-US"/>
              </a:p>
            </p:txBody>
          </p:sp>
          <p:sp>
            <p:nvSpPr>
              <p:cNvPr id="412" name="Oval 2074"/>
              <p:cNvSpPr>
                <a:spLocks noChangeArrowheads="1"/>
              </p:cNvSpPr>
              <p:nvPr/>
            </p:nvSpPr>
            <p:spPr bwMode="auto">
              <a:xfrm>
                <a:off x="1820" y="1117"/>
                <a:ext cx="14" cy="10"/>
              </a:xfrm>
              <a:prstGeom prst="ellipse">
                <a:avLst/>
              </a:prstGeom>
              <a:noFill/>
              <a:ln w="36513">
                <a:solidFill>
                  <a:srgbClr val="FF3300"/>
                </a:solidFill>
                <a:round/>
                <a:headEnd/>
                <a:tailEnd/>
              </a:ln>
            </p:spPr>
            <p:txBody>
              <a:bodyPr/>
              <a:lstStyle/>
              <a:p>
                <a:endParaRPr lang="en-US"/>
              </a:p>
            </p:txBody>
          </p:sp>
          <p:sp>
            <p:nvSpPr>
              <p:cNvPr id="413" name="Oval 2075"/>
              <p:cNvSpPr>
                <a:spLocks noChangeArrowheads="1"/>
              </p:cNvSpPr>
              <p:nvPr/>
            </p:nvSpPr>
            <p:spPr bwMode="auto">
              <a:xfrm>
                <a:off x="1868" y="840"/>
                <a:ext cx="15" cy="10"/>
              </a:xfrm>
              <a:prstGeom prst="ellipse">
                <a:avLst/>
              </a:prstGeom>
              <a:noFill/>
              <a:ln w="36513">
                <a:solidFill>
                  <a:srgbClr val="FF3300"/>
                </a:solidFill>
                <a:round/>
                <a:headEnd/>
                <a:tailEnd/>
              </a:ln>
            </p:spPr>
            <p:txBody>
              <a:bodyPr/>
              <a:lstStyle/>
              <a:p>
                <a:endParaRPr lang="en-US"/>
              </a:p>
            </p:txBody>
          </p:sp>
          <p:sp>
            <p:nvSpPr>
              <p:cNvPr id="414" name="Oval 2076"/>
              <p:cNvSpPr>
                <a:spLocks noChangeArrowheads="1"/>
              </p:cNvSpPr>
              <p:nvPr/>
            </p:nvSpPr>
            <p:spPr bwMode="auto">
              <a:xfrm>
                <a:off x="1920" y="717"/>
                <a:ext cx="15" cy="9"/>
              </a:xfrm>
              <a:prstGeom prst="ellipse">
                <a:avLst/>
              </a:prstGeom>
              <a:noFill/>
              <a:ln w="36513">
                <a:solidFill>
                  <a:srgbClr val="FF3300"/>
                </a:solidFill>
                <a:round/>
                <a:headEnd/>
                <a:tailEnd/>
              </a:ln>
            </p:spPr>
            <p:txBody>
              <a:bodyPr/>
              <a:lstStyle/>
              <a:p>
                <a:endParaRPr lang="en-US"/>
              </a:p>
            </p:txBody>
          </p:sp>
          <p:sp>
            <p:nvSpPr>
              <p:cNvPr id="415" name="Oval 2077"/>
              <p:cNvSpPr>
                <a:spLocks noChangeArrowheads="1"/>
              </p:cNvSpPr>
              <p:nvPr/>
            </p:nvSpPr>
            <p:spPr bwMode="auto">
              <a:xfrm>
                <a:off x="1968" y="662"/>
                <a:ext cx="16" cy="10"/>
              </a:xfrm>
              <a:prstGeom prst="ellipse">
                <a:avLst/>
              </a:prstGeom>
              <a:noFill/>
              <a:ln w="36513">
                <a:solidFill>
                  <a:srgbClr val="FF3300"/>
                </a:solidFill>
                <a:round/>
                <a:headEnd/>
                <a:tailEnd/>
              </a:ln>
            </p:spPr>
            <p:txBody>
              <a:bodyPr/>
              <a:lstStyle/>
              <a:p>
                <a:endParaRPr lang="en-US"/>
              </a:p>
            </p:txBody>
          </p:sp>
          <p:sp>
            <p:nvSpPr>
              <p:cNvPr id="416" name="Oval 2078"/>
              <p:cNvSpPr>
                <a:spLocks noChangeArrowheads="1"/>
              </p:cNvSpPr>
              <p:nvPr/>
            </p:nvSpPr>
            <p:spPr bwMode="auto">
              <a:xfrm>
                <a:off x="2017" y="650"/>
                <a:ext cx="15" cy="10"/>
              </a:xfrm>
              <a:prstGeom prst="ellipse">
                <a:avLst/>
              </a:prstGeom>
              <a:noFill/>
              <a:ln w="36513">
                <a:solidFill>
                  <a:srgbClr val="FF3300"/>
                </a:solidFill>
                <a:round/>
                <a:headEnd/>
                <a:tailEnd/>
              </a:ln>
            </p:spPr>
            <p:txBody>
              <a:bodyPr/>
              <a:lstStyle/>
              <a:p>
                <a:endParaRPr lang="en-US"/>
              </a:p>
            </p:txBody>
          </p:sp>
          <p:sp>
            <p:nvSpPr>
              <p:cNvPr id="417" name="Oval 2079"/>
              <p:cNvSpPr>
                <a:spLocks noChangeArrowheads="1"/>
              </p:cNvSpPr>
              <p:nvPr/>
            </p:nvSpPr>
            <p:spPr bwMode="auto">
              <a:xfrm>
                <a:off x="2066" y="639"/>
                <a:ext cx="15" cy="10"/>
              </a:xfrm>
              <a:prstGeom prst="ellipse">
                <a:avLst/>
              </a:prstGeom>
              <a:noFill/>
              <a:ln w="36513">
                <a:solidFill>
                  <a:srgbClr val="FF3300"/>
                </a:solidFill>
                <a:round/>
                <a:headEnd/>
                <a:tailEnd/>
              </a:ln>
            </p:spPr>
            <p:txBody>
              <a:bodyPr/>
              <a:lstStyle/>
              <a:p>
                <a:endParaRPr lang="en-US"/>
              </a:p>
            </p:txBody>
          </p:sp>
          <p:sp>
            <p:nvSpPr>
              <p:cNvPr id="418" name="Oval 2080"/>
              <p:cNvSpPr>
                <a:spLocks noChangeArrowheads="1"/>
              </p:cNvSpPr>
              <p:nvPr/>
            </p:nvSpPr>
            <p:spPr bwMode="auto">
              <a:xfrm>
                <a:off x="2118" y="633"/>
                <a:ext cx="15" cy="9"/>
              </a:xfrm>
              <a:prstGeom prst="ellipse">
                <a:avLst/>
              </a:prstGeom>
              <a:noFill/>
              <a:ln w="36513">
                <a:solidFill>
                  <a:srgbClr val="FF3300"/>
                </a:solidFill>
                <a:round/>
                <a:headEnd/>
                <a:tailEnd/>
              </a:ln>
            </p:spPr>
            <p:txBody>
              <a:bodyPr/>
              <a:lstStyle/>
              <a:p>
                <a:endParaRPr lang="en-US"/>
              </a:p>
            </p:txBody>
          </p:sp>
          <p:sp>
            <p:nvSpPr>
              <p:cNvPr id="419" name="Oval 2081"/>
              <p:cNvSpPr>
                <a:spLocks noChangeArrowheads="1"/>
              </p:cNvSpPr>
              <p:nvPr/>
            </p:nvSpPr>
            <p:spPr bwMode="auto">
              <a:xfrm>
                <a:off x="2167" y="637"/>
                <a:ext cx="14" cy="10"/>
              </a:xfrm>
              <a:prstGeom prst="ellipse">
                <a:avLst/>
              </a:prstGeom>
              <a:noFill/>
              <a:ln w="36513">
                <a:solidFill>
                  <a:srgbClr val="FF3300"/>
                </a:solidFill>
                <a:round/>
                <a:headEnd/>
                <a:tailEnd/>
              </a:ln>
            </p:spPr>
            <p:txBody>
              <a:bodyPr/>
              <a:lstStyle/>
              <a:p>
                <a:endParaRPr lang="en-US"/>
              </a:p>
            </p:txBody>
          </p:sp>
          <p:sp>
            <p:nvSpPr>
              <p:cNvPr id="420" name="Oval 2082"/>
              <p:cNvSpPr>
                <a:spLocks noChangeArrowheads="1"/>
              </p:cNvSpPr>
              <p:nvPr/>
            </p:nvSpPr>
            <p:spPr bwMode="auto">
              <a:xfrm>
                <a:off x="2216" y="639"/>
                <a:ext cx="14" cy="10"/>
              </a:xfrm>
              <a:prstGeom prst="ellipse">
                <a:avLst/>
              </a:prstGeom>
              <a:noFill/>
              <a:ln w="36513">
                <a:solidFill>
                  <a:srgbClr val="FF3300"/>
                </a:solidFill>
                <a:round/>
                <a:headEnd/>
                <a:tailEnd/>
              </a:ln>
            </p:spPr>
            <p:txBody>
              <a:bodyPr/>
              <a:lstStyle/>
              <a:p>
                <a:endParaRPr lang="en-US"/>
              </a:p>
            </p:txBody>
          </p:sp>
          <p:sp>
            <p:nvSpPr>
              <p:cNvPr id="421" name="Oval 2083"/>
              <p:cNvSpPr>
                <a:spLocks noChangeArrowheads="1"/>
              </p:cNvSpPr>
              <p:nvPr/>
            </p:nvSpPr>
            <p:spPr bwMode="auto">
              <a:xfrm>
                <a:off x="2267" y="639"/>
                <a:ext cx="15" cy="10"/>
              </a:xfrm>
              <a:prstGeom prst="ellipse">
                <a:avLst/>
              </a:prstGeom>
              <a:noFill/>
              <a:ln w="36513">
                <a:solidFill>
                  <a:srgbClr val="FF3300"/>
                </a:solidFill>
                <a:round/>
                <a:headEnd/>
                <a:tailEnd/>
              </a:ln>
            </p:spPr>
            <p:txBody>
              <a:bodyPr/>
              <a:lstStyle/>
              <a:p>
                <a:endParaRPr lang="en-US"/>
              </a:p>
            </p:txBody>
          </p:sp>
          <p:sp>
            <p:nvSpPr>
              <p:cNvPr id="422" name="Oval 2084"/>
              <p:cNvSpPr>
                <a:spLocks noChangeArrowheads="1"/>
              </p:cNvSpPr>
              <p:nvPr/>
            </p:nvSpPr>
            <p:spPr bwMode="auto">
              <a:xfrm>
                <a:off x="2316" y="639"/>
                <a:ext cx="15" cy="10"/>
              </a:xfrm>
              <a:prstGeom prst="ellipse">
                <a:avLst/>
              </a:prstGeom>
              <a:noFill/>
              <a:ln w="36513">
                <a:solidFill>
                  <a:srgbClr val="FF3300"/>
                </a:solidFill>
                <a:round/>
                <a:headEnd/>
                <a:tailEnd/>
              </a:ln>
            </p:spPr>
            <p:txBody>
              <a:bodyPr/>
              <a:lstStyle/>
              <a:p>
                <a:endParaRPr lang="en-US"/>
              </a:p>
            </p:txBody>
          </p:sp>
          <p:sp>
            <p:nvSpPr>
              <p:cNvPr id="423" name="Oval 2085"/>
              <p:cNvSpPr>
                <a:spLocks noChangeArrowheads="1"/>
              </p:cNvSpPr>
              <p:nvPr/>
            </p:nvSpPr>
            <p:spPr bwMode="auto">
              <a:xfrm>
                <a:off x="2365" y="631"/>
                <a:ext cx="15" cy="9"/>
              </a:xfrm>
              <a:prstGeom prst="ellipse">
                <a:avLst/>
              </a:prstGeom>
              <a:noFill/>
              <a:ln w="36513">
                <a:solidFill>
                  <a:srgbClr val="FF3300"/>
                </a:solidFill>
                <a:round/>
                <a:headEnd/>
                <a:tailEnd/>
              </a:ln>
            </p:spPr>
            <p:txBody>
              <a:bodyPr/>
              <a:lstStyle/>
              <a:p>
                <a:endParaRPr lang="en-US"/>
              </a:p>
            </p:txBody>
          </p:sp>
          <p:sp>
            <p:nvSpPr>
              <p:cNvPr id="424" name="Oval 2086"/>
              <p:cNvSpPr>
                <a:spLocks noChangeArrowheads="1"/>
              </p:cNvSpPr>
              <p:nvPr/>
            </p:nvSpPr>
            <p:spPr bwMode="auto">
              <a:xfrm>
                <a:off x="1267" y="1359"/>
                <a:ext cx="14" cy="10"/>
              </a:xfrm>
              <a:prstGeom prst="ellipse">
                <a:avLst/>
              </a:prstGeom>
              <a:noFill/>
              <a:ln w="36513">
                <a:solidFill>
                  <a:srgbClr val="FF3300"/>
                </a:solidFill>
                <a:round/>
                <a:headEnd/>
                <a:tailEnd/>
              </a:ln>
            </p:spPr>
            <p:txBody>
              <a:bodyPr/>
              <a:lstStyle/>
              <a:p>
                <a:endParaRPr lang="en-US"/>
              </a:p>
            </p:txBody>
          </p:sp>
          <p:sp>
            <p:nvSpPr>
              <p:cNvPr id="425" name="Oval 2087"/>
              <p:cNvSpPr>
                <a:spLocks noChangeArrowheads="1"/>
              </p:cNvSpPr>
              <p:nvPr/>
            </p:nvSpPr>
            <p:spPr bwMode="auto">
              <a:xfrm>
                <a:off x="1315" y="1357"/>
                <a:ext cx="15" cy="10"/>
              </a:xfrm>
              <a:prstGeom prst="ellipse">
                <a:avLst/>
              </a:prstGeom>
              <a:noFill/>
              <a:ln w="36513">
                <a:solidFill>
                  <a:srgbClr val="FF3300"/>
                </a:solidFill>
                <a:round/>
                <a:headEnd/>
                <a:tailEnd/>
              </a:ln>
            </p:spPr>
            <p:txBody>
              <a:bodyPr/>
              <a:lstStyle/>
              <a:p>
                <a:endParaRPr lang="en-US"/>
              </a:p>
            </p:txBody>
          </p:sp>
          <p:sp>
            <p:nvSpPr>
              <p:cNvPr id="426" name="Oval 2088"/>
              <p:cNvSpPr>
                <a:spLocks noChangeArrowheads="1"/>
              </p:cNvSpPr>
              <p:nvPr/>
            </p:nvSpPr>
            <p:spPr bwMode="auto">
              <a:xfrm>
                <a:off x="1367" y="1357"/>
                <a:ext cx="15" cy="10"/>
              </a:xfrm>
              <a:prstGeom prst="ellipse">
                <a:avLst/>
              </a:prstGeom>
              <a:noFill/>
              <a:ln w="36513">
                <a:solidFill>
                  <a:srgbClr val="FF3300"/>
                </a:solidFill>
                <a:round/>
                <a:headEnd/>
                <a:tailEnd/>
              </a:ln>
            </p:spPr>
            <p:txBody>
              <a:bodyPr/>
              <a:lstStyle/>
              <a:p>
                <a:endParaRPr lang="en-US"/>
              </a:p>
            </p:txBody>
          </p:sp>
          <p:sp>
            <p:nvSpPr>
              <p:cNvPr id="427" name="Oval 2089"/>
              <p:cNvSpPr>
                <a:spLocks noChangeArrowheads="1"/>
              </p:cNvSpPr>
              <p:nvPr/>
            </p:nvSpPr>
            <p:spPr bwMode="auto">
              <a:xfrm>
                <a:off x="1415" y="1355"/>
                <a:ext cx="16" cy="10"/>
              </a:xfrm>
              <a:prstGeom prst="ellipse">
                <a:avLst/>
              </a:prstGeom>
              <a:noFill/>
              <a:ln w="36513">
                <a:solidFill>
                  <a:srgbClr val="FF3300"/>
                </a:solidFill>
                <a:round/>
                <a:headEnd/>
                <a:tailEnd/>
              </a:ln>
            </p:spPr>
            <p:txBody>
              <a:bodyPr/>
              <a:lstStyle/>
              <a:p>
                <a:endParaRPr lang="en-US"/>
              </a:p>
            </p:txBody>
          </p:sp>
          <p:sp>
            <p:nvSpPr>
              <p:cNvPr id="428" name="Oval 2090"/>
              <p:cNvSpPr>
                <a:spLocks noChangeArrowheads="1"/>
              </p:cNvSpPr>
              <p:nvPr/>
            </p:nvSpPr>
            <p:spPr bwMode="auto">
              <a:xfrm>
                <a:off x="1464" y="1355"/>
                <a:ext cx="15" cy="10"/>
              </a:xfrm>
              <a:prstGeom prst="ellipse">
                <a:avLst/>
              </a:prstGeom>
              <a:noFill/>
              <a:ln w="36513">
                <a:solidFill>
                  <a:srgbClr val="FF3300"/>
                </a:solidFill>
                <a:round/>
                <a:headEnd/>
                <a:tailEnd/>
              </a:ln>
            </p:spPr>
            <p:txBody>
              <a:bodyPr/>
              <a:lstStyle/>
              <a:p>
                <a:endParaRPr lang="en-US"/>
              </a:p>
            </p:txBody>
          </p:sp>
          <p:sp>
            <p:nvSpPr>
              <p:cNvPr id="429" name="Oval 2091"/>
              <p:cNvSpPr>
                <a:spLocks noChangeArrowheads="1"/>
              </p:cNvSpPr>
              <p:nvPr/>
            </p:nvSpPr>
            <p:spPr bwMode="auto">
              <a:xfrm>
                <a:off x="1513" y="1355"/>
                <a:ext cx="15" cy="10"/>
              </a:xfrm>
              <a:prstGeom prst="ellipse">
                <a:avLst/>
              </a:prstGeom>
              <a:noFill/>
              <a:ln w="36513">
                <a:solidFill>
                  <a:srgbClr val="FF3300"/>
                </a:solidFill>
                <a:round/>
                <a:headEnd/>
                <a:tailEnd/>
              </a:ln>
            </p:spPr>
            <p:txBody>
              <a:bodyPr/>
              <a:lstStyle/>
              <a:p>
                <a:endParaRPr lang="en-US"/>
              </a:p>
            </p:txBody>
          </p:sp>
          <p:sp>
            <p:nvSpPr>
              <p:cNvPr id="430" name="Oval 2092"/>
              <p:cNvSpPr>
                <a:spLocks noChangeArrowheads="1"/>
              </p:cNvSpPr>
              <p:nvPr/>
            </p:nvSpPr>
            <p:spPr bwMode="auto">
              <a:xfrm>
                <a:off x="1565" y="1346"/>
                <a:ext cx="15" cy="10"/>
              </a:xfrm>
              <a:prstGeom prst="ellipse">
                <a:avLst/>
              </a:prstGeom>
              <a:noFill/>
              <a:ln w="36513">
                <a:solidFill>
                  <a:srgbClr val="FF3300"/>
                </a:solidFill>
                <a:round/>
                <a:headEnd/>
                <a:tailEnd/>
              </a:ln>
            </p:spPr>
            <p:txBody>
              <a:bodyPr/>
              <a:lstStyle/>
              <a:p>
                <a:endParaRPr lang="en-US"/>
              </a:p>
            </p:txBody>
          </p:sp>
          <p:sp>
            <p:nvSpPr>
              <p:cNvPr id="431" name="Oval 2093"/>
              <p:cNvSpPr>
                <a:spLocks noChangeArrowheads="1"/>
              </p:cNvSpPr>
              <p:nvPr/>
            </p:nvSpPr>
            <p:spPr bwMode="auto">
              <a:xfrm>
                <a:off x="1614" y="1343"/>
                <a:ext cx="14" cy="10"/>
              </a:xfrm>
              <a:prstGeom prst="ellipse">
                <a:avLst/>
              </a:prstGeom>
              <a:noFill/>
              <a:ln w="36513">
                <a:solidFill>
                  <a:srgbClr val="FF3300"/>
                </a:solidFill>
                <a:round/>
                <a:headEnd/>
                <a:tailEnd/>
              </a:ln>
            </p:spPr>
            <p:txBody>
              <a:bodyPr/>
              <a:lstStyle/>
              <a:p>
                <a:endParaRPr lang="en-US"/>
              </a:p>
            </p:txBody>
          </p:sp>
          <p:sp>
            <p:nvSpPr>
              <p:cNvPr id="432" name="Oval 2094"/>
              <p:cNvSpPr>
                <a:spLocks noChangeArrowheads="1"/>
              </p:cNvSpPr>
              <p:nvPr/>
            </p:nvSpPr>
            <p:spPr bwMode="auto">
              <a:xfrm>
                <a:off x="1662" y="1343"/>
                <a:ext cx="15" cy="10"/>
              </a:xfrm>
              <a:prstGeom prst="ellipse">
                <a:avLst/>
              </a:prstGeom>
              <a:noFill/>
              <a:ln w="36513">
                <a:solidFill>
                  <a:srgbClr val="FF3300"/>
                </a:solidFill>
                <a:round/>
                <a:headEnd/>
                <a:tailEnd/>
              </a:ln>
            </p:spPr>
            <p:txBody>
              <a:bodyPr/>
              <a:lstStyle/>
              <a:p>
                <a:endParaRPr lang="en-US"/>
              </a:p>
            </p:txBody>
          </p:sp>
          <p:sp>
            <p:nvSpPr>
              <p:cNvPr id="433" name="Oval 2095"/>
              <p:cNvSpPr>
                <a:spLocks noChangeArrowheads="1"/>
              </p:cNvSpPr>
              <p:nvPr/>
            </p:nvSpPr>
            <p:spPr bwMode="auto">
              <a:xfrm>
                <a:off x="1711" y="1343"/>
                <a:ext cx="15" cy="10"/>
              </a:xfrm>
              <a:prstGeom prst="ellipse">
                <a:avLst/>
              </a:prstGeom>
              <a:noFill/>
              <a:ln w="36513">
                <a:solidFill>
                  <a:srgbClr val="FF3300"/>
                </a:solidFill>
                <a:round/>
                <a:headEnd/>
                <a:tailEnd/>
              </a:ln>
            </p:spPr>
            <p:txBody>
              <a:bodyPr/>
              <a:lstStyle/>
              <a:p>
                <a:endParaRPr lang="en-US"/>
              </a:p>
            </p:txBody>
          </p:sp>
          <p:sp>
            <p:nvSpPr>
              <p:cNvPr id="434" name="Oval 2096"/>
              <p:cNvSpPr>
                <a:spLocks noChangeArrowheads="1"/>
              </p:cNvSpPr>
              <p:nvPr/>
            </p:nvSpPr>
            <p:spPr bwMode="auto">
              <a:xfrm>
                <a:off x="1764" y="1308"/>
                <a:ext cx="15" cy="10"/>
              </a:xfrm>
              <a:prstGeom prst="ellipse">
                <a:avLst/>
              </a:prstGeom>
              <a:noFill/>
              <a:ln w="36513">
                <a:solidFill>
                  <a:srgbClr val="FF3300"/>
                </a:solidFill>
                <a:round/>
                <a:headEnd/>
                <a:tailEnd/>
              </a:ln>
            </p:spPr>
            <p:txBody>
              <a:bodyPr/>
              <a:lstStyle/>
              <a:p>
                <a:endParaRPr lang="en-US"/>
              </a:p>
            </p:txBody>
          </p:sp>
          <p:sp>
            <p:nvSpPr>
              <p:cNvPr id="435" name="Oval 2097"/>
              <p:cNvSpPr>
                <a:spLocks noChangeArrowheads="1"/>
              </p:cNvSpPr>
              <p:nvPr/>
            </p:nvSpPr>
            <p:spPr bwMode="auto">
              <a:xfrm>
                <a:off x="1812" y="1157"/>
                <a:ext cx="16" cy="9"/>
              </a:xfrm>
              <a:prstGeom prst="ellipse">
                <a:avLst/>
              </a:prstGeom>
              <a:noFill/>
              <a:ln w="36513">
                <a:solidFill>
                  <a:srgbClr val="FF3300"/>
                </a:solidFill>
                <a:round/>
                <a:headEnd/>
                <a:tailEnd/>
              </a:ln>
            </p:spPr>
            <p:txBody>
              <a:bodyPr/>
              <a:lstStyle/>
              <a:p>
                <a:endParaRPr lang="en-US"/>
              </a:p>
            </p:txBody>
          </p:sp>
          <p:sp>
            <p:nvSpPr>
              <p:cNvPr id="436" name="Oval 2098"/>
              <p:cNvSpPr>
                <a:spLocks noChangeArrowheads="1"/>
              </p:cNvSpPr>
              <p:nvPr/>
            </p:nvSpPr>
            <p:spPr bwMode="auto">
              <a:xfrm>
                <a:off x="1861" y="870"/>
                <a:ext cx="14" cy="10"/>
              </a:xfrm>
              <a:prstGeom prst="ellipse">
                <a:avLst/>
              </a:prstGeom>
              <a:noFill/>
              <a:ln w="36513">
                <a:solidFill>
                  <a:srgbClr val="FF3300"/>
                </a:solidFill>
                <a:round/>
                <a:headEnd/>
                <a:tailEnd/>
              </a:ln>
            </p:spPr>
            <p:txBody>
              <a:bodyPr/>
              <a:lstStyle/>
              <a:p>
                <a:endParaRPr lang="en-US"/>
              </a:p>
            </p:txBody>
          </p:sp>
          <p:sp>
            <p:nvSpPr>
              <p:cNvPr id="437" name="Oval 2099"/>
              <p:cNvSpPr>
                <a:spLocks noChangeArrowheads="1"/>
              </p:cNvSpPr>
              <p:nvPr/>
            </p:nvSpPr>
            <p:spPr bwMode="auto">
              <a:xfrm>
                <a:off x="1914" y="734"/>
                <a:ext cx="14" cy="10"/>
              </a:xfrm>
              <a:prstGeom prst="ellipse">
                <a:avLst/>
              </a:prstGeom>
              <a:noFill/>
              <a:ln w="36513">
                <a:solidFill>
                  <a:srgbClr val="FF3300"/>
                </a:solidFill>
                <a:round/>
                <a:headEnd/>
                <a:tailEnd/>
              </a:ln>
            </p:spPr>
            <p:txBody>
              <a:bodyPr/>
              <a:lstStyle/>
              <a:p>
                <a:endParaRPr lang="en-US"/>
              </a:p>
            </p:txBody>
          </p:sp>
          <p:sp>
            <p:nvSpPr>
              <p:cNvPr id="438" name="Oval 2100"/>
              <p:cNvSpPr>
                <a:spLocks noChangeArrowheads="1"/>
              </p:cNvSpPr>
              <p:nvPr/>
            </p:nvSpPr>
            <p:spPr bwMode="auto">
              <a:xfrm>
                <a:off x="1961" y="671"/>
                <a:ext cx="16" cy="9"/>
              </a:xfrm>
              <a:prstGeom prst="ellipse">
                <a:avLst/>
              </a:prstGeom>
              <a:noFill/>
              <a:ln w="36513">
                <a:solidFill>
                  <a:srgbClr val="FF3300"/>
                </a:solidFill>
                <a:round/>
                <a:headEnd/>
                <a:tailEnd/>
              </a:ln>
            </p:spPr>
            <p:txBody>
              <a:bodyPr/>
              <a:lstStyle/>
              <a:p>
                <a:endParaRPr lang="en-US"/>
              </a:p>
            </p:txBody>
          </p:sp>
          <p:sp>
            <p:nvSpPr>
              <p:cNvPr id="439" name="Oval 2101"/>
              <p:cNvSpPr>
                <a:spLocks noChangeArrowheads="1"/>
              </p:cNvSpPr>
              <p:nvPr/>
            </p:nvSpPr>
            <p:spPr bwMode="auto">
              <a:xfrm>
                <a:off x="2010" y="657"/>
                <a:ext cx="15" cy="10"/>
              </a:xfrm>
              <a:prstGeom prst="ellipse">
                <a:avLst/>
              </a:prstGeom>
              <a:noFill/>
              <a:ln w="36513">
                <a:solidFill>
                  <a:srgbClr val="FF3300"/>
                </a:solidFill>
                <a:round/>
                <a:headEnd/>
                <a:tailEnd/>
              </a:ln>
            </p:spPr>
            <p:txBody>
              <a:bodyPr/>
              <a:lstStyle/>
              <a:p>
                <a:endParaRPr lang="en-US"/>
              </a:p>
            </p:txBody>
          </p:sp>
        </p:grpSp>
        <p:sp>
          <p:nvSpPr>
            <p:cNvPr id="178" name="Oval 2102"/>
            <p:cNvSpPr>
              <a:spLocks noChangeArrowheads="1"/>
            </p:cNvSpPr>
            <p:nvPr/>
          </p:nvSpPr>
          <p:spPr bwMode="auto">
            <a:xfrm>
              <a:off x="3415" y="498"/>
              <a:ext cx="15" cy="10"/>
            </a:xfrm>
            <a:prstGeom prst="ellipse">
              <a:avLst/>
            </a:prstGeom>
            <a:noFill/>
            <a:ln w="36513">
              <a:solidFill>
                <a:srgbClr val="FF3300"/>
              </a:solidFill>
              <a:round/>
              <a:headEnd/>
              <a:tailEnd/>
            </a:ln>
          </p:spPr>
          <p:txBody>
            <a:bodyPr/>
            <a:lstStyle/>
            <a:p>
              <a:endParaRPr lang="en-US"/>
            </a:p>
          </p:txBody>
        </p:sp>
        <p:sp>
          <p:nvSpPr>
            <p:cNvPr id="179" name="Oval 2103"/>
            <p:cNvSpPr>
              <a:spLocks noChangeArrowheads="1"/>
            </p:cNvSpPr>
            <p:nvPr/>
          </p:nvSpPr>
          <p:spPr bwMode="auto">
            <a:xfrm>
              <a:off x="3467" y="491"/>
              <a:ext cx="15" cy="10"/>
            </a:xfrm>
            <a:prstGeom prst="ellipse">
              <a:avLst/>
            </a:prstGeom>
            <a:noFill/>
            <a:ln w="36513">
              <a:solidFill>
                <a:srgbClr val="FF3300"/>
              </a:solidFill>
              <a:round/>
              <a:headEnd/>
              <a:tailEnd/>
            </a:ln>
          </p:spPr>
          <p:txBody>
            <a:bodyPr/>
            <a:lstStyle/>
            <a:p>
              <a:endParaRPr lang="en-US"/>
            </a:p>
          </p:txBody>
        </p:sp>
        <p:sp>
          <p:nvSpPr>
            <p:cNvPr id="180" name="Oval 2104"/>
            <p:cNvSpPr>
              <a:spLocks noChangeArrowheads="1"/>
            </p:cNvSpPr>
            <p:nvPr/>
          </p:nvSpPr>
          <p:spPr bwMode="auto">
            <a:xfrm>
              <a:off x="3516" y="489"/>
              <a:ext cx="15" cy="10"/>
            </a:xfrm>
            <a:prstGeom prst="ellipse">
              <a:avLst/>
            </a:prstGeom>
            <a:noFill/>
            <a:ln w="36513">
              <a:solidFill>
                <a:srgbClr val="FF3300"/>
              </a:solidFill>
              <a:round/>
              <a:headEnd/>
              <a:tailEnd/>
            </a:ln>
          </p:spPr>
          <p:txBody>
            <a:bodyPr/>
            <a:lstStyle/>
            <a:p>
              <a:endParaRPr lang="en-US"/>
            </a:p>
          </p:txBody>
        </p:sp>
        <p:sp>
          <p:nvSpPr>
            <p:cNvPr id="181" name="Oval 2105"/>
            <p:cNvSpPr>
              <a:spLocks noChangeArrowheads="1"/>
            </p:cNvSpPr>
            <p:nvPr/>
          </p:nvSpPr>
          <p:spPr bwMode="auto">
            <a:xfrm>
              <a:off x="3565" y="496"/>
              <a:ext cx="14" cy="10"/>
            </a:xfrm>
            <a:prstGeom prst="ellipse">
              <a:avLst/>
            </a:prstGeom>
            <a:noFill/>
            <a:ln w="36513">
              <a:solidFill>
                <a:srgbClr val="FF3300"/>
              </a:solidFill>
              <a:round/>
              <a:headEnd/>
              <a:tailEnd/>
            </a:ln>
          </p:spPr>
          <p:txBody>
            <a:bodyPr/>
            <a:lstStyle/>
            <a:p>
              <a:endParaRPr lang="en-US"/>
            </a:p>
          </p:txBody>
        </p:sp>
        <p:sp>
          <p:nvSpPr>
            <p:cNvPr id="182" name="Oval 2106"/>
            <p:cNvSpPr>
              <a:spLocks noChangeArrowheads="1"/>
            </p:cNvSpPr>
            <p:nvPr/>
          </p:nvSpPr>
          <p:spPr bwMode="auto">
            <a:xfrm>
              <a:off x="3614" y="493"/>
              <a:ext cx="14" cy="10"/>
            </a:xfrm>
            <a:prstGeom prst="ellipse">
              <a:avLst/>
            </a:prstGeom>
            <a:noFill/>
            <a:ln w="36513">
              <a:solidFill>
                <a:srgbClr val="FF3300"/>
              </a:solidFill>
              <a:round/>
              <a:headEnd/>
              <a:tailEnd/>
            </a:ln>
          </p:spPr>
          <p:txBody>
            <a:bodyPr/>
            <a:lstStyle/>
            <a:p>
              <a:endParaRPr lang="en-US"/>
            </a:p>
          </p:txBody>
        </p:sp>
        <p:sp>
          <p:nvSpPr>
            <p:cNvPr id="183" name="Oval 2107"/>
            <p:cNvSpPr>
              <a:spLocks noChangeArrowheads="1"/>
            </p:cNvSpPr>
            <p:nvPr/>
          </p:nvSpPr>
          <p:spPr bwMode="auto">
            <a:xfrm>
              <a:off x="3665" y="498"/>
              <a:ext cx="15" cy="10"/>
            </a:xfrm>
            <a:prstGeom prst="ellipse">
              <a:avLst/>
            </a:prstGeom>
            <a:noFill/>
            <a:ln w="36513">
              <a:solidFill>
                <a:srgbClr val="FF3300"/>
              </a:solidFill>
              <a:round/>
              <a:headEnd/>
              <a:tailEnd/>
            </a:ln>
          </p:spPr>
          <p:txBody>
            <a:bodyPr/>
            <a:lstStyle/>
            <a:p>
              <a:endParaRPr lang="en-US"/>
            </a:p>
          </p:txBody>
        </p:sp>
        <p:sp>
          <p:nvSpPr>
            <p:cNvPr id="184" name="Oval 2108"/>
            <p:cNvSpPr>
              <a:spLocks noChangeArrowheads="1"/>
            </p:cNvSpPr>
            <p:nvPr/>
          </p:nvSpPr>
          <p:spPr bwMode="auto">
            <a:xfrm>
              <a:off x="3714" y="489"/>
              <a:ext cx="15" cy="10"/>
            </a:xfrm>
            <a:prstGeom prst="ellipse">
              <a:avLst/>
            </a:prstGeom>
            <a:noFill/>
            <a:ln w="36513">
              <a:solidFill>
                <a:srgbClr val="FF3300"/>
              </a:solidFill>
              <a:round/>
              <a:headEnd/>
              <a:tailEnd/>
            </a:ln>
          </p:spPr>
          <p:txBody>
            <a:bodyPr/>
            <a:lstStyle/>
            <a:p>
              <a:endParaRPr lang="en-US"/>
            </a:p>
          </p:txBody>
        </p:sp>
        <p:sp>
          <p:nvSpPr>
            <p:cNvPr id="185" name="Oval 2109"/>
            <p:cNvSpPr>
              <a:spLocks noChangeArrowheads="1"/>
            </p:cNvSpPr>
            <p:nvPr/>
          </p:nvSpPr>
          <p:spPr bwMode="auto">
            <a:xfrm>
              <a:off x="2615" y="1207"/>
              <a:ext cx="15" cy="10"/>
            </a:xfrm>
            <a:prstGeom prst="ellipse">
              <a:avLst/>
            </a:prstGeom>
            <a:noFill/>
            <a:ln w="36513">
              <a:solidFill>
                <a:srgbClr val="FF3300"/>
              </a:solidFill>
              <a:round/>
              <a:headEnd/>
              <a:tailEnd/>
            </a:ln>
          </p:spPr>
          <p:txBody>
            <a:bodyPr/>
            <a:lstStyle/>
            <a:p>
              <a:endParaRPr lang="en-US"/>
            </a:p>
          </p:txBody>
        </p:sp>
        <p:sp>
          <p:nvSpPr>
            <p:cNvPr id="186" name="Oval 2110"/>
            <p:cNvSpPr>
              <a:spLocks noChangeArrowheads="1"/>
            </p:cNvSpPr>
            <p:nvPr/>
          </p:nvSpPr>
          <p:spPr bwMode="auto">
            <a:xfrm>
              <a:off x="2664" y="1211"/>
              <a:ext cx="14" cy="10"/>
            </a:xfrm>
            <a:prstGeom prst="ellipse">
              <a:avLst/>
            </a:prstGeom>
            <a:noFill/>
            <a:ln w="36513">
              <a:solidFill>
                <a:srgbClr val="FF3300"/>
              </a:solidFill>
              <a:round/>
              <a:headEnd/>
              <a:tailEnd/>
            </a:ln>
          </p:spPr>
          <p:txBody>
            <a:bodyPr/>
            <a:lstStyle/>
            <a:p>
              <a:endParaRPr lang="en-US"/>
            </a:p>
          </p:txBody>
        </p:sp>
        <p:sp>
          <p:nvSpPr>
            <p:cNvPr id="187" name="Oval 2111"/>
            <p:cNvSpPr>
              <a:spLocks noChangeArrowheads="1"/>
            </p:cNvSpPr>
            <p:nvPr/>
          </p:nvSpPr>
          <p:spPr bwMode="auto">
            <a:xfrm>
              <a:off x="2713" y="1209"/>
              <a:ext cx="14" cy="10"/>
            </a:xfrm>
            <a:prstGeom prst="ellipse">
              <a:avLst/>
            </a:prstGeom>
            <a:noFill/>
            <a:ln w="36513">
              <a:solidFill>
                <a:srgbClr val="FF3300"/>
              </a:solidFill>
              <a:round/>
              <a:headEnd/>
              <a:tailEnd/>
            </a:ln>
          </p:spPr>
          <p:txBody>
            <a:bodyPr/>
            <a:lstStyle/>
            <a:p>
              <a:endParaRPr lang="en-US"/>
            </a:p>
          </p:txBody>
        </p:sp>
        <p:sp>
          <p:nvSpPr>
            <p:cNvPr id="188" name="Oval 2112"/>
            <p:cNvSpPr>
              <a:spLocks noChangeArrowheads="1"/>
            </p:cNvSpPr>
            <p:nvPr/>
          </p:nvSpPr>
          <p:spPr bwMode="auto">
            <a:xfrm>
              <a:off x="2764" y="1207"/>
              <a:ext cx="16" cy="10"/>
            </a:xfrm>
            <a:prstGeom prst="ellipse">
              <a:avLst/>
            </a:prstGeom>
            <a:noFill/>
            <a:ln w="36513">
              <a:solidFill>
                <a:srgbClr val="FF3300"/>
              </a:solidFill>
              <a:round/>
              <a:headEnd/>
              <a:tailEnd/>
            </a:ln>
          </p:spPr>
          <p:txBody>
            <a:bodyPr/>
            <a:lstStyle/>
            <a:p>
              <a:endParaRPr lang="en-US"/>
            </a:p>
          </p:txBody>
        </p:sp>
        <p:sp>
          <p:nvSpPr>
            <p:cNvPr id="189" name="Oval 2113"/>
            <p:cNvSpPr>
              <a:spLocks noChangeArrowheads="1"/>
            </p:cNvSpPr>
            <p:nvPr/>
          </p:nvSpPr>
          <p:spPr bwMode="auto">
            <a:xfrm>
              <a:off x="2813" y="1204"/>
              <a:ext cx="15" cy="10"/>
            </a:xfrm>
            <a:prstGeom prst="ellipse">
              <a:avLst/>
            </a:prstGeom>
            <a:noFill/>
            <a:ln w="36513">
              <a:solidFill>
                <a:srgbClr val="FF3300"/>
              </a:solidFill>
              <a:round/>
              <a:headEnd/>
              <a:tailEnd/>
            </a:ln>
          </p:spPr>
          <p:txBody>
            <a:bodyPr/>
            <a:lstStyle/>
            <a:p>
              <a:endParaRPr lang="en-US"/>
            </a:p>
          </p:txBody>
        </p:sp>
        <p:sp>
          <p:nvSpPr>
            <p:cNvPr id="190" name="Oval 2114"/>
            <p:cNvSpPr>
              <a:spLocks noChangeArrowheads="1"/>
            </p:cNvSpPr>
            <p:nvPr/>
          </p:nvSpPr>
          <p:spPr bwMode="auto">
            <a:xfrm>
              <a:off x="2862" y="1204"/>
              <a:ext cx="15" cy="10"/>
            </a:xfrm>
            <a:prstGeom prst="ellipse">
              <a:avLst/>
            </a:prstGeom>
            <a:noFill/>
            <a:ln w="36513">
              <a:solidFill>
                <a:srgbClr val="FF3300"/>
              </a:solidFill>
              <a:round/>
              <a:headEnd/>
              <a:tailEnd/>
            </a:ln>
          </p:spPr>
          <p:txBody>
            <a:bodyPr/>
            <a:lstStyle/>
            <a:p>
              <a:endParaRPr lang="en-US"/>
            </a:p>
          </p:txBody>
        </p:sp>
        <p:sp>
          <p:nvSpPr>
            <p:cNvPr id="191" name="Oval 2115"/>
            <p:cNvSpPr>
              <a:spLocks noChangeArrowheads="1"/>
            </p:cNvSpPr>
            <p:nvPr/>
          </p:nvSpPr>
          <p:spPr bwMode="auto">
            <a:xfrm>
              <a:off x="2911" y="1204"/>
              <a:ext cx="15" cy="10"/>
            </a:xfrm>
            <a:prstGeom prst="ellipse">
              <a:avLst/>
            </a:prstGeom>
            <a:noFill/>
            <a:ln w="36513">
              <a:solidFill>
                <a:srgbClr val="FF3300"/>
              </a:solidFill>
              <a:round/>
              <a:headEnd/>
              <a:tailEnd/>
            </a:ln>
          </p:spPr>
          <p:txBody>
            <a:bodyPr/>
            <a:lstStyle/>
            <a:p>
              <a:endParaRPr lang="en-US"/>
            </a:p>
          </p:txBody>
        </p:sp>
        <p:sp>
          <p:nvSpPr>
            <p:cNvPr id="192" name="Oval 2116"/>
            <p:cNvSpPr>
              <a:spLocks noChangeArrowheads="1"/>
            </p:cNvSpPr>
            <p:nvPr/>
          </p:nvSpPr>
          <p:spPr bwMode="auto">
            <a:xfrm>
              <a:off x="2963" y="1202"/>
              <a:ext cx="14" cy="10"/>
            </a:xfrm>
            <a:prstGeom prst="ellipse">
              <a:avLst/>
            </a:prstGeom>
            <a:noFill/>
            <a:ln w="36513">
              <a:solidFill>
                <a:srgbClr val="FF3300"/>
              </a:solidFill>
              <a:round/>
              <a:headEnd/>
              <a:tailEnd/>
            </a:ln>
          </p:spPr>
          <p:txBody>
            <a:bodyPr/>
            <a:lstStyle/>
            <a:p>
              <a:endParaRPr lang="en-US"/>
            </a:p>
          </p:txBody>
        </p:sp>
        <p:sp>
          <p:nvSpPr>
            <p:cNvPr id="193" name="Oval 2117"/>
            <p:cNvSpPr>
              <a:spLocks noChangeArrowheads="1"/>
            </p:cNvSpPr>
            <p:nvPr/>
          </p:nvSpPr>
          <p:spPr bwMode="auto">
            <a:xfrm>
              <a:off x="3012" y="1198"/>
              <a:ext cx="14" cy="10"/>
            </a:xfrm>
            <a:prstGeom prst="ellipse">
              <a:avLst/>
            </a:prstGeom>
            <a:noFill/>
            <a:ln w="36513">
              <a:solidFill>
                <a:srgbClr val="FF3300"/>
              </a:solidFill>
              <a:round/>
              <a:headEnd/>
              <a:tailEnd/>
            </a:ln>
          </p:spPr>
          <p:txBody>
            <a:bodyPr/>
            <a:lstStyle/>
            <a:p>
              <a:endParaRPr lang="en-US"/>
            </a:p>
          </p:txBody>
        </p:sp>
        <p:sp>
          <p:nvSpPr>
            <p:cNvPr id="194" name="Oval 2118"/>
            <p:cNvSpPr>
              <a:spLocks noChangeArrowheads="1"/>
            </p:cNvSpPr>
            <p:nvPr/>
          </p:nvSpPr>
          <p:spPr bwMode="auto">
            <a:xfrm>
              <a:off x="3060" y="1193"/>
              <a:ext cx="15" cy="10"/>
            </a:xfrm>
            <a:prstGeom prst="ellipse">
              <a:avLst/>
            </a:prstGeom>
            <a:noFill/>
            <a:ln w="36513">
              <a:solidFill>
                <a:srgbClr val="FF3300"/>
              </a:solidFill>
              <a:round/>
              <a:headEnd/>
              <a:tailEnd/>
            </a:ln>
          </p:spPr>
          <p:txBody>
            <a:bodyPr/>
            <a:lstStyle/>
            <a:p>
              <a:endParaRPr lang="en-US"/>
            </a:p>
          </p:txBody>
        </p:sp>
        <p:sp>
          <p:nvSpPr>
            <p:cNvPr id="195" name="Oval 2119"/>
            <p:cNvSpPr>
              <a:spLocks noChangeArrowheads="1"/>
            </p:cNvSpPr>
            <p:nvPr/>
          </p:nvSpPr>
          <p:spPr bwMode="auto">
            <a:xfrm>
              <a:off x="3112" y="1169"/>
              <a:ext cx="16" cy="10"/>
            </a:xfrm>
            <a:prstGeom prst="ellipse">
              <a:avLst/>
            </a:prstGeom>
            <a:noFill/>
            <a:ln w="36513">
              <a:solidFill>
                <a:srgbClr val="FF3300"/>
              </a:solidFill>
              <a:round/>
              <a:headEnd/>
              <a:tailEnd/>
            </a:ln>
          </p:spPr>
          <p:txBody>
            <a:bodyPr/>
            <a:lstStyle/>
            <a:p>
              <a:endParaRPr lang="en-US"/>
            </a:p>
          </p:txBody>
        </p:sp>
        <p:sp>
          <p:nvSpPr>
            <p:cNvPr id="196" name="Oval 2120"/>
            <p:cNvSpPr>
              <a:spLocks noChangeArrowheads="1"/>
            </p:cNvSpPr>
            <p:nvPr/>
          </p:nvSpPr>
          <p:spPr bwMode="auto">
            <a:xfrm>
              <a:off x="3161" y="1037"/>
              <a:ext cx="16" cy="10"/>
            </a:xfrm>
            <a:prstGeom prst="ellipse">
              <a:avLst/>
            </a:prstGeom>
            <a:noFill/>
            <a:ln w="36513">
              <a:solidFill>
                <a:srgbClr val="FF3300"/>
              </a:solidFill>
              <a:round/>
              <a:headEnd/>
              <a:tailEnd/>
            </a:ln>
          </p:spPr>
          <p:txBody>
            <a:bodyPr/>
            <a:lstStyle/>
            <a:p>
              <a:endParaRPr lang="en-US"/>
            </a:p>
          </p:txBody>
        </p:sp>
        <p:sp>
          <p:nvSpPr>
            <p:cNvPr id="197" name="Oval 2121"/>
            <p:cNvSpPr>
              <a:spLocks noChangeArrowheads="1"/>
            </p:cNvSpPr>
            <p:nvPr/>
          </p:nvSpPr>
          <p:spPr bwMode="auto">
            <a:xfrm>
              <a:off x="3210" y="762"/>
              <a:ext cx="15" cy="10"/>
            </a:xfrm>
            <a:prstGeom prst="ellipse">
              <a:avLst/>
            </a:prstGeom>
            <a:noFill/>
            <a:ln w="36513">
              <a:solidFill>
                <a:srgbClr val="FF3300"/>
              </a:solidFill>
              <a:round/>
              <a:headEnd/>
              <a:tailEnd/>
            </a:ln>
          </p:spPr>
          <p:txBody>
            <a:bodyPr/>
            <a:lstStyle/>
            <a:p>
              <a:endParaRPr lang="en-US"/>
            </a:p>
          </p:txBody>
        </p:sp>
        <p:sp>
          <p:nvSpPr>
            <p:cNvPr id="198" name="Oval 2122"/>
            <p:cNvSpPr>
              <a:spLocks noChangeArrowheads="1"/>
            </p:cNvSpPr>
            <p:nvPr/>
          </p:nvSpPr>
          <p:spPr bwMode="auto">
            <a:xfrm>
              <a:off x="3259" y="608"/>
              <a:ext cx="15" cy="9"/>
            </a:xfrm>
            <a:prstGeom prst="ellipse">
              <a:avLst/>
            </a:prstGeom>
            <a:noFill/>
            <a:ln w="36513">
              <a:solidFill>
                <a:srgbClr val="FF3300"/>
              </a:solidFill>
              <a:round/>
              <a:headEnd/>
              <a:tailEnd/>
            </a:ln>
          </p:spPr>
          <p:txBody>
            <a:bodyPr/>
            <a:lstStyle/>
            <a:p>
              <a:endParaRPr lang="en-US"/>
            </a:p>
          </p:txBody>
        </p:sp>
        <p:sp>
          <p:nvSpPr>
            <p:cNvPr id="199" name="Oval 2123"/>
            <p:cNvSpPr>
              <a:spLocks noChangeArrowheads="1"/>
            </p:cNvSpPr>
            <p:nvPr/>
          </p:nvSpPr>
          <p:spPr bwMode="auto">
            <a:xfrm>
              <a:off x="3311" y="537"/>
              <a:ext cx="14" cy="10"/>
            </a:xfrm>
            <a:prstGeom prst="ellipse">
              <a:avLst/>
            </a:prstGeom>
            <a:noFill/>
            <a:ln w="36513">
              <a:solidFill>
                <a:srgbClr val="FF3300"/>
              </a:solidFill>
              <a:round/>
              <a:headEnd/>
              <a:tailEnd/>
            </a:ln>
          </p:spPr>
          <p:txBody>
            <a:bodyPr/>
            <a:lstStyle/>
            <a:p>
              <a:endParaRPr lang="en-US"/>
            </a:p>
          </p:txBody>
        </p:sp>
        <p:sp>
          <p:nvSpPr>
            <p:cNvPr id="200" name="Oval 2124"/>
            <p:cNvSpPr>
              <a:spLocks noChangeArrowheads="1"/>
            </p:cNvSpPr>
            <p:nvPr/>
          </p:nvSpPr>
          <p:spPr bwMode="auto">
            <a:xfrm>
              <a:off x="3360" y="514"/>
              <a:ext cx="14" cy="10"/>
            </a:xfrm>
            <a:prstGeom prst="ellipse">
              <a:avLst/>
            </a:prstGeom>
            <a:noFill/>
            <a:ln w="36513">
              <a:solidFill>
                <a:srgbClr val="FF3300"/>
              </a:solidFill>
              <a:round/>
              <a:headEnd/>
              <a:tailEnd/>
            </a:ln>
          </p:spPr>
          <p:txBody>
            <a:bodyPr/>
            <a:lstStyle/>
            <a:p>
              <a:endParaRPr lang="en-US"/>
            </a:p>
          </p:txBody>
        </p:sp>
        <p:sp>
          <p:nvSpPr>
            <p:cNvPr id="201" name="Oval 2125"/>
            <p:cNvSpPr>
              <a:spLocks noChangeArrowheads="1"/>
            </p:cNvSpPr>
            <p:nvPr/>
          </p:nvSpPr>
          <p:spPr bwMode="auto">
            <a:xfrm>
              <a:off x="3408" y="507"/>
              <a:ext cx="15" cy="10"/>
            </a:xfrm>
            <a:prstGeom prst="ellipse">
              <a:avLst/>
            </a:prstGeom>
            <a:noFill/>
            <a:ln w="36513">
              <a:solidFill>
                <a:srgbClr val="FF3300"/>
              </a:solidFill>
              <a:round/>
              <a:headEnd/>
              <a:tailEnd/>
            </a:ln>
          </p:spPr>
          <p:txBody>
            <a:bodyPr/>
            <a:lstStyle/>
            <a:p>
              <a:endParaRPr lang="en-US"/>
            </a:p>
          </p:txBody>
        </p:sp>
        <p:sp>
          <p:nvSpPr>
            <p:cNvPr id="202" name="Oval 2126"/>
            <p:cNvSpPr>
              <a:spLocks noChangeArrowheads="1"/>
            </p:cNvSpPr>
            <p:nvPr/>
          </p:nvSpPr>
          <p:spPr bwMode="auto">
            <a:xfrm>
              <a:off x="3457" y="498"/>
              <a:ext cx="15" cy="10"/>
            </a:xfrm>
            <a:prstGeom prst="ellipse">
              <a:avLst/>
            </a:prstGeom>
            <a:noFill/>
            <a:ln w="36513">
              <a:solidFill>
                <a:srgbClr val="FF3300"/>
              </a:solidFill>
              <a:round/>
              <a:headEnd/>
              <a:tailEnd/>
            </a:ln>
          </p:spPr>
          <p:txBody>
            <a:bodyPr/>
            <a:lstStyle/>
            <a:p>
              <a:endParaRPr lang="en-US"/>
            </a:p>
          </p:txBody>
        </p:sp>
        <p:sp>
          <p:nvSpPr>
            <p:cNvPr id="203" name="Oval 2127"/>
            <p:cNvSpPr>
              <a:spLocks noChangeArrowheads="1"/>
            </p:cNvSpPr>
            <p:nvPr/>
          </p:nvSpPr>
          <p:spPr bwMode="auto">
            <a:xfrm>
              <a:off x="3509" y="491"/>
              <a:ext cx="15" cy="10"/>
            </a:xfrm>
            <a:prstGeom prst="ellipse">
              <a:avLst/>
            </a:prstGeom>
            <a:noFill/>
            <a:ln w="36513">
              <a:solidFill>
                <a:srgbClr val="FF3300"/>
              </a:solidFill>
              <a:round/>
              <a:headEnd/>
              <a:tailEnd/>
            </a:ln>
          </p:spPr>
          <p:txBody>
            <a:bodyPr/>
            <a:lstStyle/>
            <a:p>
              <a:endParaRPr lang="en-US"/>
            </a:p>
          </p:txBody>
        </p:sp>
        <p:sp>
          <p:nvSpPr>
            <p:cNvPr id="204" name="Oval 2128"/>
            <p:cNvSpPr>
              <a:spLocks noChangeArrowheads="1"/>
            </p:cNvSpPr>
            <p:nvPr/>
          </p:nvSpPr>
          <p:spPr bwMode="auto">
            <a:xfrm>
              <a:off x="3558" y="491"/>
              <a:ext cx="15" cy="10"/>
            </a:xfrm>
            <a:prstGeom prst="ellipse">
              <a:avLst/>
            </a:prstGeom>
            <a:noFill/>
            <a:ln w="36513">
              <a:solidFill>
                <a:srgbClr val="FF3300"/>
              </a:solidFill>
              <a:round/>
              <a:headEnd/>
              <a:tailEnd/>
            </a:ln>
          </p:spPr>
          <p:txBody>
            <a:bodyPr/>
            <a:lstStyle/>
            <a:p>
              <a:endParaRPr lang="en-US"/>
            </a:p>
          </p:txBody>
        </p:sp>
        <p:sp>
          <p:nvSpPr>
            <p:cNvPr id="205" name="Oval 2129"/>
            <p:cNvSpPr>
              <a:spLocks noChangeArrowheads="1"/>
            </p:cNvSpPr>
            <p:nvPr/>
          </p:nvSpPr>
          <p:spPr bwMode="auto">
            <a:xfrm>
              <a:off x="3606" y="498"/>
              <a:ext cx="15" cy="10"/>
            </a:xfrm>
            <a:prstGeom prst="ellipse">
              <a:avLst/>
            </a:prstGeom>
            <a:noFill/>
            <a:ln w="36513">
              <a:solidFill>
                <a:srgbClr val="FF3300"/>
              </a:solidFill>
              <a:round/>
              <a:headEnd/>
              <a:tailEnd/>
            </a:ln>
          </p:spPr>
          <p:txBody>
            <a:bodyPr/>
            <a:lstStyle/>
            <a:p>
              <a:endParaRPr lang="en-US"/>
            </a:p>
          </p:txBody>
        </p:sp>
        <p:sp>
          <p:nvSpPr>
            <p:cNvPr id="206" name="Oval 2130"/>
            <p:cNvSpPr>
              <a:spLocks noChangeArrowheads="1"/>
            </p:cNvSpPr>
            <p:nvPr/>
          </p:nvSpPr>
          <p:spPr bwMode="auto">
            <a:xfrm>
              <a:off x="3655" y="502"/>
              <a:ext cx="14" cy="10"/>
            </a:xfrm>
            <a:prstGeom prst="ellipse">
              <a:avLst/>
            </a:prstGeom>
            <a:noFill/>
            <a:ln w="36513">
              <a:solidFill>
                <a:srgbClr val="FF3300"/>
              </a:solidFill>
              <a:round/>
              <a:headEnd/>
              <a:tailEnd/>
            </a:ln>
          </p:spPr>
          <p:txBody>
            <a:bodyPr/>
            <a:lstStyle/>
            <a:p>
              <a:endParaRPr lang="en-US"/>
            </a:p>
          </p:txBody>
        </p:sp>
        <p:sp>
          <p:nvSpPr>
            <p:cNvPr id="207" name="Oval 2131"/>
            <p:cNvSpPr>
              <a:spLocks noChangeArrowheads="1"/>
            </p:cNvSpPr>
            <p:nvPr/>
          </p:nvSpPr>
          <p:spPr bwMode="auto">
            <a:xfrm>
              <a:off x="3707" y="493"/>
              <a:ext cx="15" cy="10"/>
            </a:xfrm>
            <a:prstGeom prst="ellipse">
              <a:avLst/>
            </a:prstGeom>
            <a:noFill/>
            <a:ln w="36513">
              <a:solidFill>
                <a:srgbClr val="FF3300"/>
              </a:solidFill>
              <a:round/>
              <a:headEnd/>
              <a:tailEnd/>
            </a:ln>
          </p:spPr>
          <p:txBody>
            <a:bodyPr/>
            <a:lstStyle/>
            <a:p>
              <a:endParaRPr lang="en-US"/>
            </a:p>
          </p:txBody>
        </p:sp>
        <p:sp>
          <p:nvSpPr>
            <p:cNvPr id="208" name="Oval 2132"/>
            <p:cNvSpPr>
              <a:spLocks noChangeArrowheads="1"/>
            </p:cNvSpPr>
            <p:nvPr/>
          </p:nvSpPr>
          <p:spPr bwMode="auto">
            <a:xfrm>
              <a:off x="2608" y="1204"/>
              <a:ext cx="16" cy="10"/>
            </a:xfrm>
            <a:prstGeom prst="ellipse">
              <a:avLst/>
            </a:prstGeom>
            <a:noFill/>
            <a:ln w="36513">
              <a:solidFill>
                <a:srgbClr val="FF3300"/>
              </a:solidFill>
              <a:round/>
              <a:headEnd/>
              <a:tailEnd/>
            </a:ln>
          </p:spPr>
          <p:txBody>
            <a:bodyPr/>
            <a:lstStyle/>
            <a:p>
              <a:endParaRPr lang="en-US"/>
            </a:p>
          </p:txBody>
        </p:sp>
        <p:sp>
          <p:nvSpPr>
            <p:cNvPr id="209" name="Oval 2133"/>
            <p:cNvSpPr>
              <a:spLocks noChangeArrowheads="1"/>
            </p:cNvSpPr>
            <p:nvPr/>
          </p:nvSpPr>
          <p:spPr bwMode="auto">
            <a:xfrm>
              <a:off x="2657" y="1209"/>
              <a:ext cx="15" cy="10"/>
            </a:xfrm>
            <a:prstGeom prst="ellipse">
              <a:avLst/>
            </a:prstGeom>
            <a:noFill/>
            <a:ln w="36513">
              <a:solidFill>
                <a:srgbClr val="FF3300"/>
              </a:solidFill>
              <a:round/>
              <a:headEnd/>
              <a:tailEnd/>
            </a:ln>
          </p:spPr>
          <p:txBody>
            <a:bodyPr/>
            <a:lstStyle/>
            <a:p>
              <a:endParaRPr lang="en-US"/>
            </a:p>
          </p:txBody>
        </p:sp>
        <p:sp>
          <p:nvSpPr>
            <p:cNvPr id="210" name="Oval 2134"/>
            <p:cNvSpPr>
              <a:spLocks noChangeArrowheads="1"/>
            </p:cNvSpPr>
            <p:nvPr/>
          </p:nvSpPr>
          <p:spPr bwMode="auto">
            <a:xfrm>
              <a:off x="2706" y="1209"/>
              <a:ext cx="14" cy="10"/>
            </a:xfrm>
            <a:prstGeom prst="ellipse">
              <a:avLst/>
            </a:prstGeom>
            <a:noFill/>
            <a:ln w="36513">
              <a:solidFill>
                <a:srgbClr val="FF3300"/>
              </a:solidFill>
              <a:round/>
              <a:headEnd/>
              <a:tailEnd/>
            </a:ln>
          </p:spPr>
          <p:txBody>
            <a:bodyPr/>
            <a:lstStyle/>
            <a:p>
              <a:endParaRPr lang="en-US"/>
            </a:p>
          </p:txBody>
        </p:sp>
        <p:sp>
          <p:nvSpPr>
            <p:cNvPr id="211" name="Oval 2135"/>
            <p:cNvSpPr>
              <a:spLocks noChangeArrowheads="1"/>
            </p:cNvSpPr>
            <p:nvPr/>
          </p:nvSpPr>
          <p:spPr bwMode="auto">
            <a:xfrm>
              <a:off x="2755" y="1207"/>
              <a:ext cx="14" cy="10"/>
            </a:xfrm>
            <a:prstGeom prst="ellipse">
              <a:avLst/>
            </a:prstGeom>
            <a:noFill/>
            <a:ln w="36513">
              <a:solidFill>
                <a:srgbClr val="FF3300"/>
              </a:solidFill>
              <a:round/>
              <a:headEnd/>
              <a:tailEnd/>
            </a:ln>
          </p:spPr>
          <p:txBody>
            <a:bodyPr/>
            <a:lstStyle/>
            <a:p>
              <a:endParaRPr lang="en-US"/>
            </a:p>
          </p:txBody>
        </p:sp>
        <p:sp>
          <p:nvSpPr>
            <p:cNvPr id="212" name="Oval 2136"/>
            <p:cNvSpPr>
              <a:spLocks noChangeArrowheads="1"/>
            </p:cNvSpPr>
            <p:nvPr/>
          </p:nvSpPr>
          <p:spPr bwMode="auto">
            <a:xfrm>
              <a:off x="2806" y="1207"/>
              <a:ext cx="15" cy="10"/>
            </a:xfrm>
            <a:prstGeom prst="ellipse">
              <a:avLst/>
            </a:prstGeom>
            <a:noFill/>
            <a:ln w="36513">
              <a:solidFill>
                <a:srgbClr val="FF3300"/>
              </a:solidFill>
              <a:round/>
              <a:headEnd/>
              <a:tailEnd/>
            </a:ln>
          </p:spPr>
          <p:txBody>
            <a:bodyPr/>
            <a:lstStyle/>
            <a:p>
              <a:endParaRPr lang="en-US"/>
            </a:p>
          </p:txBody>
        </p:sp>
        <p:sp>
          <p:nvSpPr>
            <p:cNvPr id="213" name="Oval 2137"/>
            <p:cNvSpPr>
              <a:spLocks noChangeArrowheads="1"/>
            </p:cNvSpPr>
            <p:nvPr/>
          </p:nvSpPr>
          <p:spPr bwMode="auto">
            <a:xfrm>
              <a:off x="2855" y="1209"/>
              <a:ext cx="15" cy="10"/>
            </a:xfrm>
            <a:prstGeom prst="ellipse">
              <a:avLst/>
            </a:prstGeom>
            <a:noFill/>
            <a:ln w="36513">
              <a:solidFill>
                <a:srgbClr val="FF3300"/>
              </a:solidFill>
              <a:round/>
              <a:headEnd/>
              <a:tailEnd/>
            </a:ln>
          </p:spPr>
          <p:txBody>
            <a:bodyPr/>
            <a:lstStyle/>
            <a:p>
              <a:endParaRPr lang="en-US"/>
            </a:p>
          </p:txBody>
        </p:sp>
        <p:sp>
          <p:nvSpPr>
            <p:cNvPr id="214" name="Oval 2138"/>
            <p:cNvSpPr>
              <a:spLocks noChangeArrowheads="1"/>
            </p:cNvSpPr>
            <p:nvPr/>
          </p:nvSpPr>
          <p:spPr bwMode="auto">
            <a:xfrm>
              <a:off x="2904" y="1207"/>
              <a:ext cx="15" cy="10"/>
            </a:xfrm>
            <a:prstGeom prst="ellipse">
              <a:avLst/>
            </a:prstGeom>
            <a:noFill/>
            <a:ln w="36513">
              <a:solidFill>
                <a:srgbClr val="FF3300"/>
              </a:solidFill>
              <a:round/>
              <a:headEnd/>
              <a:tailEnd/>
            </a:ln>
          </p:spPr>
          <p:txBody>
            <a:bodyPr/>
            <a:lstStyle/>
            <a:p>
              <a:endParaRPr lang="en-US"/>
            </a:p>
          </p:txBody>
        </p:sp>
        <p:sp>
          <p:nvSpPr>
            <p:cNvPr id="215" name="Oval 2139"/>
            <p:cNvSpPr>
              <a:spLocks noChangeArrowheads="1"/>
            </p:cNvSpPr>
            <p:nvPr/>
          </p:nvSpPr>
          <p:spPr bwMode="auto">
            <a:xfrm>
              <a:off x="2956" y="1207"/>
              <a:ext cx="15" cy="10"/>
            </a:xfrm>
            <a:prstGeom prst="ellipse">
              <a:avLst/>
            </a:prstGeom>
            <a:noFill/>
            <a:ln w="36513">
              <a:solidFill>
                <a:srgbClr val="FF3300"/>
              </a:solidFill>
              <a:round/>
              <a:headEnd/>
              <a:tailEnd/>
            </a:ln>
          </p:spPr>
          <p:txBody>
            <a:bodyPr/>
            <a:lstStyle/>
            <a:p>
              <a:endParaRPr lang="en-US"/>
            </a:p>
          </p:txBody>
        </p:sp>
        <p:sp>
          <p:nvSpPr>
            <p:cNvPr id="216" name="Oval 2140"/>
            <p:cNvSpPr>
              <a:spLocks noChangeArrowheads="1"/>
            </p:cNvSpPr>
            <p:nvPr/>
          </p:nvSpPr>
          <p:spPr bwMode="auto">
            <a:xfrm>
              <a:off x="3005" y="1204"/>
              <a:ext cx="14" cy="10"/>
            </a:xfrm>
            <a:prstGeom prst="ellipse">
              <a:avLst/>
            </a:prstGeom>
            <a:noFill/>
            <a:ln w="36513">
              <a:solidFill>
                <a:srgbClr val="FF3300"/>
              </a:solidFill>
              <a:round/>
              <a:headEnd/>
              <a:tailEnd/>
            </a:ln>
          </p:spPr>
          <p:txBody>
            <a:bodyPr/>
            <a:lstStyle/>
            <a:p>
              <a:endParaRPr lang="en-US"/>
            </a:p>
          </p:txBody>
        </p:sp>
        <p:sp>
          <p:nvSpPr>
            <p:cNvPr id="217" name="Oval 2141"/>
            <p:cNvSpPr>
              <a:spLocks noChangeArrowheads="1"/>
            </p:cNvSpPr>
            <p:nvPr/>
          </p:nvSpPr>
          <p:spPr bwMode="auto">
            <a:xfrm>
              <a:off x="3053" y="1198"/>
              <a:ext cx="15" cy="10"/>
            </a:xfrm>
            <a:prstGeom prst="ellipse">
              <a:avLst/>
            </a:prstGeom>
            <a:noFill/>
            <a:ln w="36513">
              <a:solidFill>
                <a:srgbClr val="FF3300"/>
              </a:solidFill>
              <a:round/>
              <a:headEnd/>
              <a:tailEnd/>
            </a:ln>
          </p:spPr>
          <p:txBody>
            <a:bodyPr/>
            <a:lstStyle/>
            <a:p>
              <a:endParaRPr lang="en-US"/>
            </a:p>
          </p:txBody>
        </p:sp>
        <p:sp>
          <p:nvSpPr>
            <p:cNvPr id="218" name="Oval 2142"/>
            <p:cNvSpPr>
              <a:spLocks noChangeArrowheads="1"/>
            </p:cNvSpPr>
            <p:nvPr/>
          </p:nvSpPr>
          <p:spPr bwMode="auto">
            <a:xfrm>
              <a:off x="3102" y="1178"/>
              <a:ext cx="15" cy="9"/>
            </a:xfrm>
            <a:prstGeom prst="ellipse">
              <a:avLst/>
            </a:prstGeom>
            <a:noFill/>
            <a:ln w="36513">
              <a:solidFill>
                <a:srgbClr val="FF3300"/>
              </a:solidFill>
              <a:round/>
              <a:headEnd/>
              <a:tailEnd/>
            </a:ln>
          </p:spPr>
          <p:txBody>
            <a:bodyPr/>
            <a:lstStyle/>
            <a:p>
              <a:endParaRPr lang="en-US"/>
            </a:p>
          </p:txBody>
        </p:sp>
        <p:sp>
          <p:nvSpPr>
            <p:cNvPr id="219" name="Oval 2143"/>
            <p:cNvSpPr>
              <a:spLocks noChangeArrowheads="1"/>
            </p:cNvSpPr>
            <p:nvPr/>
          </p:nvSpPr>
          <p:spPr bwMode="auto">
            <a:xfrm>
              <a:off x="3154" y="1075"/>
              <a:ext cx="15" cy="10"/>
            </a:xfrm>
            <a:prstGeom prst="ellipse">
              <a:avLst/>
            </a:prstGeom>
            <a:noFill/>
            <a:ln w="36513">
              <a:solidFill>
                <a:srgbClr val="FF3300"/>
              </a:solidFill>
              <a:round/>
              <a:headEnd/>
              <a:tailEnd/>
            </a:ln>
          </p:spPr>
          <p:txBody>
            <a:bodyPr/>
            <a:lstStyle/>
            <a:p>
              <a:endParaRPr lang="en-US"/>
            </a:p>
          </p:txBody>
        </p:sp>
        <p:sp>
          <p:nvSpPr>
            <p:cNvPr id="220" name="Oval 2144"/>
            <p:cNvSpPr>
              <a:spLocks noChangeArrowheads="1"/>
            </p:cNvSpPr>
            <p:nvPr/>
          </p:nvSpPr>
          <p:spPr bwMode="auto">
            <a:xfrm>
              <a:off x="3203" y="813"/>
              <a:ext cx="15" cy="10"/>
            </a:xfrm>
            <a:prstGeom prst="ellipse">
              <a:avLst/>
            </a:prstGeom>
            <a:noFill/>
            <a:ln w="36513">
              <a:solidFill>
                <a:srgbClr val="FF3300"/>
              </a:solidFill>
              <a:round/>
              <a:headEnd/>
              <a:tailEnd/>
            </a:ln>
          </p:spPr>
          <p:txBody>
            <a:bodyPr/>
            <a:lstStyle/>
            <a:p>
              <a:endParaRPr lang="en-US"/>
            </a:p>
          </p:txBody>
        </p:sp>
        <p:sp>
          <p:nvSpPr>
            <p:cNvPr id="221" name="Oval 2145"/>
            <p:cNvSpPr>
              <a:spLocks noChangeArrowheads="1"/>
            </p:cNvSpPr>
            <p:nvPr/>
          </p:nvSpPr>
          <p:spPr bwMode="auto">
            <a:xfrm>
              <a:off x="3252" y="625"/>
              <a:ext cx="15" cy="10"/>
            </a:xfrm>
            <a:prstGeom prst="ellipse">
              <a:avLst/>
            </a:prstGeom>
            <a:noFill/>
            <a:ln w="36513">
              <a:solidFill>
                <a:srgbClr val="FF3300"/>
              </a:solidFill>
              <a:round/>
              <a:headEnd/>
              <a:tailEnd/>
            </a:ln>
          </p:spPr>
          <p:txBody>
            <a:bodyPr/>
            <a:lstStyle/>
            <a:p>
              <a:endParaRPr lang="en-US"/>
            </a:p>
          </p:txBody>
        </p:sp>
        <p:sp>
          <p:nvSpPr>
            <p:cNvPr id="222" name="Oval 2146"/>
            <p:cNvSpPr>
              <a:spLocks noChangeArrowheads="1"/>
            </p:cNvSpPr>
            <p:nvPr/>
          </p:nvSpPr>
          <p:spPr bwMode="auto">
            <a:xfrm>
              <a:off x="3301" y="549"/>
              <a:ext cx="15" cy="10"/>
            </a:xfrm>
            <a:prstGeom prst="ellipse">
              <a:avLst/>
            </a:prstGeom>
            <a:noFill/>
            <a:ln w="36513">
              <a:solidFill>
                <a:srgbClr val="FF3300"/>
              </a:solidFill>
              <a:round/>
              <a:headEnd/>
              <a:tailEnd/>
            </a:ln>
          </p:spPr>
          <p:txBody>
            <a:bodyPr/>
            <a:lstStyle/>
            <a:p>
              <a:endParaRPr lang="en-US"/>
            </a:p>
          </p:txBody>
        </p:sp>
        <p:sp>
          <p:nvSpPr>
            <p:cNvPr id="223" name="Oval 2147"/>
            <p:cNvSpPr>
              <a:spLocks noChangeArrowheads="1"/>
            </p:cNvSpPr>
            <p:nvPr/>
          </p:nvSpPr>
          <p:spPr bwMode="auto">
            <a:xfrm>
              <a:off x="3353" y="518"/>
              <a:ext cx="14" cy="10"/>
            </a:xfrm>
            <a:prstGeom prst="ellipse">
              <a:avLst/>
            </a:prstGeom>
            <a:noFill/>
            <a:ln w="36513">
              <a:solidFill>
                <a:srgbClr val="FF3300"/>
              </a:solidFill>
              <a:round/>
              <a:headEnd/>
              <a:tailEnd/>
            </a:ln>
          </p:spPr>
          <p:txBody>
            <a:bodyPr/>
            <a:lstStyle/>
            <a:p>
              <a:endParaRPr lang="en-US"/>
            </a:p>
          </p:txBody>
        </p:sp>
        <p:sp>
          <p:nvSpPr>
            <p:cNvPr id="224" name="Oval 2148"/>
            <p:cNvSpPr>
              <a:spLocks noChangeArrowheads="1"/>
            </p:cNvSpPr>
            <p:nvPr/>
          </p:nvSpPr>
          <p:spPr bwMode="auto">
            <a:xfrm>
              <a:off x="3402" y="514"/>
              <a:ext cx="14" cy="10"/>
            </a:xfrm>
            <a:prstGeom prst="ellipse">
              <a:avLst/>
            </a:prstGeom>
            <a:noFill/>
            <a:ln w="36513">
              <a:solidFill>
                <a:srgbClr val="FF3300"/>
              </a:solidFill>
              <a:round/>
              <a:headEnd/>
              <a:tailEnd/>
            </a:ln>
          </p:spPr>
          <p:txBody>
            <a:bodyPr/>
            <a:lstStyle/>
            <a:p>
              <a:endParaRPr lang="en-US"/>
            </a:p>
          </p:txBody>
        </p:sp>
        <p:sp>
          <p:nvSpPr>
            <p:cNvPr id="225" name="Oval 2149"/>
            <p:cNvSpPr>
              <a:spLocks noChangeArrowheads="1"/>
            </p:cNvSpPr>
            <p:nvPr/>
          </p:nvSpPr>
          <p:spPr bwMode="auto">
            <a:xfrm>
              <a:off x="3449" y="509"/>
              <a:ext cx="16" cy="10"/>
            </a:xfrm>
            <a:prstGeom prst="ellipse">
              <a:avLst/>
            </a:prstGeom>
            <a:noFill/>
            <a:ln w="36513">
              <a:solidFill>
                <a:srgbClr val="FF3300"/>
              </a:solidFill>
              <a:round/>
              <a:headEnd/>
              <a:tailEnd/>
            </a:ln>
          </p:spPr>
          <p:txBody>
            <a:bodyPr/>
            <a:lstStyle/>
            <a:p>
              <a:endParaRPr lang="en-US"/>
            </a:p>
          </p:txBody>
        </p:sp>
        <p:sp>
          <p:nvSpPr>
            <p:cNvPr id="226" name="Oval 2150"/>
            <p:cNvSpPr>
              <a:spLocks noChangeArrowheads="1"/>
            </p:cNvSpPr>
            <p:nvPr/>
          </p:nvSpPr>
          <p:spPr bwMode="auto">
            <a:xfrm>
              <a:off x="3498" y="496"/>
              <a:ext cx="15" cy="10"/>
            </a:xfrm>
            <a:prstGeom prst="ellipse">
              <a:avLst/>
            </a:prstGeom>
            <a:noFill/>
            <a:ln w="36513">
              <a:solidFill>
                <a:srgbClr val="FF3300"/>
              </a:solidFill>
              <a:round/>
              <a:headEnd/>
              <a:tailEnd/>
            </a:ln>
          </p:spPr>
          <p:txBody>
            <a:bodyPr/>
            <a:lstStyle/>
            <a:p>
              <a:endParaRPr lang="en-US"/>
            </a:p>
          </p:txBody>
        </p:sp>
        <p:sp>
          <p:nvSpPr>
            <p:cNvPr id="227" name="Oval 2151"/>
            <p:cNvSpPr>
              <a:spLocks noChangeArrowheads="1"/>
            </p:cNvSpPr>
            <p:nvPr/>
          </p:nvSpPr>
          <p:spPr bwMode="auto">
            <a:xfrm>
              <a:off x="3551" y="493"/>
              <a:ext cx="15" cy="10"/>
            </a:xfrm>
            <a:prstGeom prst="ellipse">
              <a:avLst/>
            </a:prstGeom>
            <a:noFill/>
            <a:ln w="36513">
              <a:solidFill>
                <a:srgbClr val="FF3300"/>
              </a:solidFill>
              <a:round/>
              <a:headEnd/>
              <a:tailEnd/>
            </a:ln>
          </p:spPr>
          <p:txBody>
            <a:bodyPr/>
            <a:lstStyle/>
            <a:p>
              <a:endParaRPr lang="en-US"/>
            </a:p>
          </p:txBody>
        </p:sp>
        <p:sp>
          <p:nvSpPr>
            <p:cNvPr id="228" name="Oval 2152"/>
            <p:cNvSpPr>
              <a:spLocks noChangeArrowheads="1"/>
            </p:cNvSpPr>
            <p:nvPr/>
          </p:nvSpPr>
          <p:spPr bwMode="auto">
            <a:xfrm>
              <a:off x="3599" y="496"/>
              <a:ext cx="16" cy="10"/>
            </a:xfrm>
            <a:prstGeom prst="ellipse">
              <a:avLst/>
            </a:prstGeom>
            <a:noFill/>
            <a:ln w="36513">
              <a:solidFill>
                <a:srgbClr val="FF3300"/>
              </a:solidFill>
              <a:round/>
              <a:headEnd/>
              <a:tailEnd/>
            </a:ln>
          </p:spPr>
          <p:txBody>
            <a:bodyPr/>
            <a:lstStyle/>
            <a:p>
              <a:endParaRPr lang="en-US"/>
            </a:p>
          </p:txBody>
        </p:sp>
        <p:sp>
          <p:nvSpPr>
            <p:cNvPr id="229" name="Oval 2153"/>
            <p:cNvSpPr>
              <a:spLocks noChangeArrowheads="1"/>
            </p:cNvSpPr>
            <p:nvPr/>
          </p:nvSpPr>
          <p:spPr bwMode="auto">
            <a:xfrm>
              <a:off x="3648" y="500"/>
              <a:ext cx="14" cy="10"/>
            </a:xfrm>
            <a:prstGeom prst="ellipse">
              <a:avLst/>
            </a:prstGeom>
            <a:noFill/>
            <a:ln w="36513">
              <a:solidFill>
                <a:srgbClr val="FF3300"/>
              </a:solidFill>
              <a:round/>
              <a:headEnd/>
              <a:tailEnd/>
            </a:ln>
          </p:spPr>
          <p:txBody>
            <a:bodyPr/>
            <a:lstStyle/>
            <a:p>
              <a:endParaRPr lang="en-US"/>
            </a:p>
          </p:txBody>
        </p:sp>
        <p:sp>
          <p:nvSpPr>
            <p:cNvPr id="230" name="Oval 2154"/>
            <p:cNvSpPr>
              <a:spLocks noChangeArrowheads="1"/>
            </p:cNvSpPr>
            <p:nvPr/>
          </p:nvSpPr>
          <p:spPr bwMode="auto">
            <a:xfrm>
              <a:off x="3700" y="496"/>
              <a:ext cx="15" cy="10"/>
            </a:xfrm>
            <a:prstGeom prst="ellipse">
              <a:avLst/>
            </a:prstGeom>
            <a:noFill/>
            <a:ln w="36513">
              <a:solidFill>
                <a:srgbClr val="FF3300"/>
              </a:solidFill>
              <a:round/>
              <a:headEnd/>
              <a:tailEnd/>
            </a:ln>
          </p:spPr>
          <p:txBody>
            <a:bodyPr/>
            <a:lstStyle/>
            <a:p>
              <a:endParaRPr lang="en-US"/>
            </a:p>
          </p:txBody>
        </p:sp>
        <p:sp>
          <p:nvSpPr>
            <p:cNvPr id="231" name="Freeform 2155"/>
            <p:cNvSpPr>
              <a:spLocks/>
            </p:cNvSpPr>
            <p:nvPr/>
          </p:nvSpPr>
          <p:spPr bwMode="auto">
            <a:xfrm>
              <a:off x="2692" y="484"/>
              <a:ext cx="1088" cy="740"/>
            </a:xfrm>
            <a:custGeom>
              <a:avLst/>
              <a:gdLst>
                <a:gd name="T0" fmla="*/ 174 w 2175"/>
                <a:gd name="T1" fmla="*/ 1480 h 1480"/>
                <a:gd name="T2" fmla="*/ 326 w 2175"/>
                <a:gd name="T3" fmla="*/ 1476 h 1480"/>
                <a:gd name="T4" fmla="*/ 479 w 2175"/>
                <a:gd name="T5" fmla="*/ 1472 h 1480"/>
                <a:gd name="T6" fmla="*/ 584 w 2175"/>
                <a:gd name="T7" fmla="*/ 1463 h 1480"/>
                <a:gd name="T8" fmla="*/ 667 w 2175"/>
                <a:gd name="T9" fmla="*/ 1449 h 1480"/>
                <a:gd name="T10" fmla="*/ 737 w 2175"/>
                <a:gd name="T11" fmla="*/ 1437 h 1480"/>
                <a:gd name="T12" fmla="*/ 786 w 2175"/>
                <a:gd name="T13" fmla="*/ 1420 h 1480"/>
                <a:gd name="T14" fmla="*/ 856 w 2175"/>
                <a:gd name="T15" fmla="*/ 1373 h 1480"/>
                <a:gd name="T16" fmla="*/ 878 w 2175"/>
                <a:gd name="T17" fmla="*/ 1341 h 1480"/>
                <a:gd name="T18" fmla="*/ 909 w 2175"/>
                <a:gd name="T19" fmla="*/ 1289 h 1480"/>
                <a:gd name="T20" fmla="*/ 919 w 2175"/>
                <a:gd name="T21" fmla="*/ 1232 h 1480"/>
                <a:gd name="T22" fmla="*/ 946 w 2175"/>
                <a:gd name="T23" fmla="*/ 1175 h 1480"/>
                <a:gd name="T24" fmla="*/ 975 w 2175"/>
                <a:gd name="T25" fmla="*/ 1076 h 1480"/>
                <a:gd name="T26" fmla="*/ 999 w 2175"/>
                <a:gd name="T27" fmla="*/ 954 h 1480"/>
                <a:gd name="T28" fmla="*/ 1016 w 2175"/>
                <a:gd name="T29" fmla="*/ 831 h 1480"/>
                <a:gd name="T30" fmla="*/ 1036 w 2175"/>
                <a:gd name="T31" fmla="*/ 659 h 1480"/>
                <a:gd name="T32" fmla="*/ 1063 w 2175"/>
                <a:gd name="T33" fmla="*/ 505 h 1480"/>
                <a:gd name="T34" fmla="*/ 1093 w 2175"/>
                <a:gd name="T35" fmla="*/ 413 h 1480"/>
                <a:gd name="T36" fmla="*/ 1124 w 2175"/>
                <a:gd name="T37" fmla="*/ 301 h 1480"/>
                <a:gd name="T38" fmla="*/ 1151 w 2175"/>
                <a:gd name="T39" fmla="*/ 231 h 1480"/>
                <a:gd name="T40" fmla="*/ 1161 w 2175"/>
                <a:gd name="T41" fmla="*/ 178 h 1480"/>
                <a:gd name="T42" fmla="*/ 1196 w 2175"/>
                <a:gd name="T43" fmla="*/ 147 h 1480"/>
                <a:gd name="T44" fmla="*/ 1226 w 2175"/>
                <a:gd name="T45" fmla="*/ 112 h 1480"/>
                <a:gd name="T46" fmla="*/ 1292 w 2175"/>
                <a:gd name="T47" fmla="*/ 76 h 1480"/>
                <a:gd name="T48" fmla="*/ 1343 w 2175"/>
                <a:gd name="T49" fmla="*/ 59 h 1480"/>
                <a:gd name="T50" fmla="*/ 1411 w 2175"/>
                <a:gd name="T51" fmla="*/ 45 h 1480"/>
                <a:gd name="T52" fmla="*/ 1529 w 2175"/>
                <a:gd name="T53" fmla="*/ 37 h 1480"/>
                <a:gd name="T54" fmla="*/ 1634 w 2175"/>
                <a:gd name="T55" fmla="*/ 27 h 1480"/>
                <a:gd name="T56" fmla="*/ 1787 w 2175"/>
                <a:gd name="T57" fmla="*/ 24 h 1480"/>
                <a:gd name="T58" fmla="*/ 1974 w 2175"/>
                <a:gd name="T59" fmla="*/ 24 h 1480"/>
                <a:gd name="T60" fmla="*/ 2162 w 2175"/>
                <a:gd name="T61" fmla="*/ 24 h 1480"/>
                <a:gd name="T62" fmla="*/ 2009 w 2175"/>
                <a:gd name="T63" fmla="*/ 0 h 1480"/>
                <a:gd name="T64" fmla="*/ 1822 w 2175"/>
                <a:gd name="T65" fmla="*/ 0 h 1480"/>
                <a:gd name="T66" fmla="*/ 1669 w 2175"/>
                <a:gd name="T67" fmla="*/ 4 h 1480"/>
                <a:gd name="T68" fmla="*/ 1530 w 2175"/>
                <a:gd name="T69" fmla="*/ 10 h 1480"/>
                <a:gd name="T70" fmla="*/ 1427 w 2175"/>
                <a:gd name="T71" fmla="*/ 24 h 1480"/>
                <a:gd name="T72" fmla="*/ 1353 w 2175"/>
                <a:gd name="T73" fmla="*/ 33 h 1480"/>
                <a:gd name="T74" fmla="*/ 1300 w 2175"/>
                <a:gd name="T75" fmla="*/ 61 h 1480"/>
                <a:gd name="T76" fmla="*/ 1231 w 2175"/>
                <a:gd name="T77" fmla="*/ 96 h 1480"/>
                <a:gd name="T78" fmla="*/ 1185 w 2175"/>
                <a:gd name="T79" fmla="*/ 131 h 1480"/>
                <a:gd name="T80" fmla="*/ 1163 w 2175"/>
                <a:gd name="T81" fmla="*/ 156 h 1480"/>
                <a:gd name="T82" fmla="*/ 1143 w 2175"/>
                <a:gd name="T83" fmla="*/ 188 h 1480"/>
                <a:gd name="T84" fmla="*/ 1122 w 2175"/>
                <a:gd name="T85" fmla="*/ 248 h 1480"/>
                <a:gd name="T86" fmla="*/ 1100 w 2175"/>
                <a:gd name="T87" fmla="*/ 317 h 1480"/>
                <a:gd name="T88" fmla="*/ 1073 w 2175"/>
                <a:gd name="T89" fmla="*/ 413 h 1480"/>
                <a:gd name="T90" fmla="*/ 1052 w 2175"/>
                <a:gd name="T91" fmla="*/ 540 h 1480"/>
                <a:gd name="T92" fmla="*/ 1024 w 2175"/>
                <a:gd name="T93" fmla="*/ 659 h 1480"/>
                <a:gd name="T94" fmla="*/ 1007 w 2175"/>
                <a:gd name="T95" fmla="*/ 806 h 1480"/>
                <a:gd name="T96" fmla="*/ 975 w 2175"/>
                <a:gd name="T97" fmla="*/ 945 h 1480"/>
                <a:gd name="T98" fmla="*/ 956 w 2175"/>
                <a:gd name="T99" fmla="*/ 1060 h 1480"/>
                <a:gd name="T100" fmla="*/ 946 w 2175"/>
                <a:gd name="T101" fmla="*/ 1156 h 1480"/>
                <a:gd name="T102" fmla="*/ 925 w 2175"/>
                <a:gd name="T103" fmla="*/ 1226 h 1480"/>
                <a:gd name="T104" fmla="*/ 905 w 2175"/>
                <a:gd name="T105" fmla="*/ 1279 h 1480"/>
                <a:gd name="T106" fmla="*/ 884 w 2175"/>
                <a:gd name="T107" fmla="*/ 1314 h 1480"/>
                <a:gd name="T108" fmla="*/ 850 w 2175"/>
                <a:gd name="T109" fmla="*/ 1345 h 1480"/>
                <a:gd name="T110" fmla="*/ 821 w 2175"/>
                <a:gd name="T111" fmla="*/ 1373 h 1480"/>
                <a:gd name="T112" fmla="*/ 778 w 2175"/>
                <a:gd name="T113" fmla="*/ 1396 h 1480"/>
                <a:gd name="T114" fmla="*/ 723 w 2175"/>
                <a:gd name="T115" fmla="*/ 1416 h 1480"/>
                <a:gd name="T116" fmla="*/ 657 w 2175"/>
                <a:gd name="T117" fmla="*/ 1433 h 1480"/>
                <a:gd name="T118" fmla="*/ 555 w 2175"/>
                <a:gd name="T119" fmla="*/ 1439 h 1480"/>
                <a:gd name="T120" fmla="*/ 452 w 2175"/>
                <a:gd name="T121" fmla="*/ 1449 h 1480"/>
                <a:gd name="T122" fmla="*/ 299 w 2175"/>
                <a:gd name="T123" fmla="*/ 1453 h 1480"/>
                <a:gd name="T124" fmla="*/ 147 w 2175"/>
                <a:gd name="T125" fmla="*/ 1457 h 14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75"/>
                <a:gd name="T190" fmla="*/ 0 h 1480"/>
                <a:gd name="T191" fmla="*/ 2175 w 2175"/>
                <a:gd name="T192" fmla="*/ 1480 h 14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75" h="1480">
                  <a:moveTo>
                    <a:pt x="0" y="1457"/>
                  </a:moveTo>
                  <a:lnTo>
                    <a:pt x="0" y="1480"/>
                  </a:lnTo>
                  <a:lnTo>
                    <a:pt x="8" y="1480"/>
                  </a:lnTo>
                  <a:lnTo>
                    <a:pt x="14" y="1480"/>
                  </a:lnTo>
                  <a:lnTo>
                    <a:pt x="22" y="1480"/>
                  </a:lnTo>
                  <a:lnTo>
                    <a:pt x="27" y="1480"/>
                  </a:lnTo>
                  <a:lnTo>
                    <a:pt x="35" y="1480"/>
                  </a:lnTo>
                  <a:lnTo>
                    <a:pt x="41" y="1480"/>
                  </a:lnTo>
                  <a:lnTo>
                    <a:pt x="49" y="1480"/>
                  </a:lnTo>
                  <a:lnTo>
                    <a:pt x="55" y="1480"/>
                  </a:lnTo>
                  <a:lnTo>
                    <a:pt x="63" y="1480"/>
                  </a:lnTo>
                  <a:lnTo>
                    <a:pt x="70" y="1480"/>
                  </a:lnTo>
                  <a:lnTo>
                    <a:pt x="76" y="1480"/>
                  </a:lnTo>
                  <a:lnTo>
                    <a:pt x="84" y="1480"/>
                  </a:lnTo>
                  <a:lnTo>
                    <a:pt x="90" y="1480"/>
                  </a:lnTo>
                  <a:lnTo>
                    <a:pt x="98" y="1480"/>
                  </a:lnTo>
                  <a:lnTo>
                    <a:pt x="104" y="1480"/>
                  </a:lnTo>
                  <a:lnTo>
                    <a:pt x="111" y="1480"/>
                  </a:lnTo>
                  <a:lnTo>
                    <a:pt x="117" y="1480"/>
                  </a:lnTo>
                  <a:lnTo>
                    <a:pt x="125" y="1480"/>
                  </a:lnTo>
                  <a:lnTo>
                    <a:pt x="133" y="1480"/>
                  </a:lnTo>
                  <a:lnTo>
                    <a:pt x="139" y="1480"/>
                  </a:lnTo>
                  <a:lnTo>
                    <a:pt x="147" y="1480"/>
                  </a:lnTo>
                  <a:lnTo>
                    <a:pt x="153" y="1480"/>
                  </a:lnTo>
                  <a:lnTo>
                    <a:pt x="160" y="1480"/>
                  </a:lnTo>
                  <a:lnTo>
                    <a:pt x="166" y="1480"/>
                  </a:lnTo>
                  <a:lnTo>
                    <a:pt x="174" y="1480"/>
                  </a:lnTo>
                  <a:lnTo>
                    <a:pt x="180" y="1480"/>
                  </a:lnTo>
                  <a:lnTo>
                    <a:pt x="188" y="1480"/>
                  </a:lnTo>
                  <a:lnTo>
                    <a:pt x="196" y="1480"/>
                  </a:lnTo>
                  <a:lnTo>
                    <a:pt x="201" y="1480"/>
                  </a:lnTo>
                  <a:lnTo>
                    <a:pt x="209" y="1480"/>
                  </a:lnTo>
                  <a:lnTo>
                    <a:pt x="213" y="1478"/>
                  </a:lnTo>
                  <a:lnTo>
                    <a:pt x="217" y="1478"/>
                  </a:lnTo>
                  <a:lnTo>
                    <a:pt x="223" y="1474"/>
                  </a:lnTo>
                  <a:lnTo>
                    <a:pt x="215" y="1465"/>
                  </a:lnTo>
                  <a:lnTo>
                    <a:pt x="215" y="1476"/>
                  </a:lnTo>
                  <a:lnTo>
                    <a:pt x="223" y="1476"/>
                  </a:lnTo>
                  <a:lnTo>
                    <a:pt x="229" y="1476"/>
                  </a:lnTo>
                  <a:lnTo>
                    <a:pt x="237" y="1476"/>
                  </a:lnTo>
                  <a:lnTo>
                    <a:pt x="242" y="1476"/>
                  </a:lnTo>
                  <a:lnTo>
                    <a:pt x="250" y="1476"/>
                  </a:lnTo>
                  <a:lnTo>
                    <a:pt x="256" y="1476"/>
                  </a:lnTo>
                  <a:lnTo>
                    <a:pt x="264" y="1476"/>
                  </a:lnTo>
                  <a:lnTo>
                    <a:pt x="272" y="1476"/>
                  </a:lnTo>
                  <a:lnTo>
                    <a:pt x="278" y="1476"/>
                  </a:lnTo>
                  <a:lnTo>
                    <a:pt x="285" y="1476"/>
                  </a:lnTo>
                  <a:lnTo>
                    <a:pt x="291" y="1476"/>
                  </a:lnTo>
                  <a:lnTo>
                    <a:pt x="299" y="1476"/>
                  </a:lnTo>
                  <a:lnTo>
                    <a:pt x="305" y="1476"/>
                  </a:lnTo>
                  <a:lnTo>
                    <a:pt x="313" y="1476"/>
                  </a:lnTo>
                  <a:lnTo>
                    <a:pt x="319" y="1476"/>
                  </a:lnTo>
                  <a:lnTo>
                    <a:pt x="326" y="1476"/>
                  </a:lnTo>
                  <a:lnTo>
                    <a:pt x="334" y="1476"/>
                  </a:lnTo>
                  <a:lnTo>
                    <a:pt x="340" y="1476"/>
                  </a:lnTo>
                  <a:lnTo>
                    <a:pt x="348" y="1476"/>
                  </a:lnTo>
                  <a:lnTo>
                    <a:pt x="354" y="1476"/>
                  </a:lnTo>
                  <a:lnTo>
                    <a:pt x="362" y="1476"/>
                  </a:lnTo>
                  <a:lnTo>
                    <a:pt x="368" y="1476"/>
                  </a:lnTo>
                  <a:lnTo>
                    <a:pt x="375" y="1476"/>
                  </a:lnTo>
                  <a:lnTo>
                    <a:pt x="381" y="1476"/>
                  </a:lnTo>
                  <a:lnTo>
                    <a:pt x="389" y="1476"/>
                  </a:lnTo>
                  <a:lnTo>
                    <a:pt x="397" y="1476"/>
                  </a:lnTo>
                  <a:lnTo>
                    <a:pt x="401" y="1474"/>
                  </a:lnTo>
                  <a:lnTo>
                    <a:pt x="405" y="1474"/>
                  </a:lnTo>
                  <a:lnTo>
                    <a:pt x="411" y="1470"/>
                  </a:lnTo>
                  <a:lnTo>
                    <a:pt x="403" y="1461"/>
                  </a:lnTo>
                  <a:lnTo>
                    <a:pt x="403" y="1472"/>
                  </a:lnTo>
                  <a:lnTo>
                    <a:pt x="411" y="1472"/>
                  </a:lnTo>
                  <a:lnTo>
                    <a:pt x="416" y="1472"/>
                  </a:lnTo>
                  <a:lnTo>
                    <a:pt x="424" y="1472"/>
                  </a:lnTo>
                  <a:lnTo>
                    <a:pt x="430" y="1472"/>
                  </a:lnTo>
                  <a:lnTo>
                    <a:pt x="438" y="1472"/>
                  </a:lnTo>
                  <a:lnTo>
                    <a:pt x="444" y="1472"/>
                  </a:lnTo>
                  <a:lnTo>
                    <a:pt x="452" y="1472"/>
                  </a:lnTo>
                  <a:lnTo>
                    <a:pt x="459" y="1472"/>
                  </a:lnTo>
                  <a:lnTo>
                    <a:pt x="465" y="1472"/>
                  </a:lnTo>
                  <a:lnTo>
                    <a:pt x="473" y="1472"/>
                  </a:lnTo>
                  <a:lnTo>
                    <a:pt x="479" y="1472"/>
                  </a:lnTo>
                  <a:lnTo>
                    <a:pt x="487" y="1472"/>
                  </a:lnTo>
                  <a:lnTo>
                    <a:pt x="491" y="1470"/>
                  </a:lnTo>
                  <a:lnTo>
                    <a:pt x="495" y="1470"/>
                  </a:lnTo>
                  <a:lnTo>
                    <a:pt x="500" y="1465"/>
                  </a:lnTo>
                  <a:lnTo>
                    <a:pt x="493" y="1455"/>
                  </a:lnTo>
                  <a:lnTo>
                    <a:pt x="493" y="1467"/>
                  </a:lnTo>
                  <a:lnTo>
                    <a:pt x="497" y="1465"/>
                  </a:lnTo>
                  <a:lnTo>
                    <a:pt x="493" y="1467"/>
                  </a:lnTo>
                  <a:lnTo>
                    <a:pt x="500" y="1467"/>
                  </a:lnTo>
                  <a:lnTo>
                    <a:pt x="506" y="1467"/>
                  </a:lnTo>
                  <a:lnTo>
                    <a:pt x="514" y="1467"/>
                  </a:lnTo>
                  <a:lnTo>
                    <a:pt x="522" y="1467"/>
                  </a:lnTo>
                  <a:lnTo>
                    <a:pt x="528" y="1467"/>
                  </a:lnTo>
                  <a:lnTo>
                    <a:pt x="536" y="1467"/>
                  </a:lnTo>
                  <a:lnTo>
                    <a:pt x="541" y="1467"/>
                  </a:lnTo>
                  <a:lnTo>
                    <a:pt x="549" y="1467"/>
                  </a:lnTo>
                  <a:lnTo>
                    <a:pt x="553" y="1465"/>
                  </a:lnTo>
                  <a:lnTo>
                    <a:pt x="557" y="1465"/>
                  </a:lnTo>
                  <a:lnTo>
                    <a:pt x="563" y="1461"/>
                  </a:lnTo>
                  <a:lnTo>
                    <a:pt x="555" y="1451"/>
                  </a:lnTo>
                  <a:lnTo>
                    <a:pt x="555" y="1463"/>
                  </a:lnTo>
                  <a:lnTo>
                    <a:pt x="563" y="1463"/>
                  </a:lnTo>
                  <a:lnTo>
                    <a:pt x="569" y="1463"/>
                  </a:lnTo>
                  <a:lnTo>
                    <a:pt x="577" y="1463"/>
                  </a:lnTo>
                  <a:lnTo>
                    <a:pt x="584" y="1463"/>
                  </a:lnTo>
                  <a:lnTo>
                    <a:pt x="590" y="1463"/>
                  </a:lnTo>
                  <a:lnTo>
                    <a:pt x="598" y="1463"/>
                  </a:lnTo>
                  <a:lnTo>
                    <a:pt x="602" y="1461"/>
                  </a:lnTo>
                  <a:lnTo>
                    <a:pt x="606" y="1461"/>
                  </a:lnTo>
                  <a:lnTo>
                    <a:pt x="612" y="1457"/>
                  </a:lnTo>
                  <a:lnTo>
                    <a:pt x="604" y="1447"/>
                  </a:lnTo>
                  <a:lnTo>
                    <a:pt x="604" y="1459"/>
                  </a:lnTo>
                  <a:lnTo>
                    <a:pt x="612" y="1459"/>
                  </a:lnTo>
                  <a:lnTo>
                    <a:pt x="618" y="1459"/>
                  </a:lnTo>
                  <a:lnTo>
                    <a:pt x="626" y="1459"/>
                  </a:lnTo>
                  <a:lnTo>
                    <a:pt x="631" y="1459"/>
                  </a:lnTo>
                  <a:lnTo>
                    <a:pt x="635" y="1457"/>
                  </a:lnTo>
                  <a:lnTo>
                    <a:pt x="637" y="1459"/>
                  </a:lnTo>
                  <a:lnTo>
                    <a:pt x="645" y="1455"/>
                  </a:lnTo>
                  <a:lnTo>
                    <a:pt x="639" y="1443"/>
                  </a:lnTo>
                  <a:lnTo>
                    <a:pt x="639" y="1455"/>
                  </a:lnTo>
                  <a:lnTo>
                    <a:pt x="647" y="1455"/>
                  </a:lnTo>
                  <a:lnTo>
                    <a:pt x="653" y="1455"/>
                  </a:lnTo>
                  <a:lnTo>
                    <a:pt x="661" y="1455"/>
                  </a:lnTo>
                  <a:lnTo>
                    <a:pt x="665" y="1453"/>
                  </a:lnTo>
                  <a:lnTo>
                    <a:pt x="669" y="1453"/>
                  </a:lnTo>
                  <a:lnTo>
                    <a:pt x="674" y="1447"/>
                  </a:lnTo>
                  <a:lnTo>
                    <a:pt x="667" y="1437"/>
                  </a:lnTo>
                  <a:lnTo>
                    <a:pt x="667" y="1449"/>
                  </a:lnTo>
                  <a:lnTo>
                    <a:pt x="670" y="1447"/>
                  </a:lnTo>
                  <a:lnTo>
                    <a:pt x="667" y="1449"/>
                  </a:lnTo>
                  <a:lnTo>
                    <a:pt x="674" y="1449"/>
                  </a:lnTo>
                  <a:lnTo>
                    <a:pt x="680" y="1449"/>
                  </a:lnTo>
                  <a:lnTo>
                    <a:pt x="684" y="1447"/>
                  </a:lnTo>
                  <a:lnTo>
                    <a:pt x="686" y="1449"/>
                  </a:lnTo>
                  <a:lnTo>
                    <a:pt x="694" y="1445"/>
                  </a:lnTo>
                  <a:lnTo>
                    <a:pt x="688" y="1433"/>
                  </a:lnTo>
                  <a:lnTo>
                    <a:pt x="688" y="1445"/>
                  </a:lnTo>
                  <a:lnTo>
                    <a:pt x="694" y="1445"/>
                  </a:lnTo>
                  <a:lnTo>
                    <a:pt x="702" y="1445"/>
                  </a:lnTo>
                  <a:lnTo>
                    <a:pt x="706" y="1443"/>
                  </a:lnTo>
                  <a:lnTo>
                    <a:pt x="708" y="1445"/>
                  </a:lnTo>
                  <a:lnTo>
                    <a:pt x="715" y="1441"/>
                  </a:lnTo>
                  <a:lnTo>
                    <a:pt x="710" y="1429"/>
                  </a:lnTo>
                  <a:lnTo>
                    <a:pt x="710" y="1441"/>
                  </a:lnTo>
                  <a:lnTo>
                    <a:pt x="715" y="1441"/>
                  </a:lnTo>
                  <a:lnTo>
                    <a:pt x="723" y="1441"/>
                  </a:lnTo>
                  <a:lnTo>
                    <a:pt x="727" y="1439"/>
                  </a:lnTo>
                  <a:lnTo>
                    <a:pt x="731" y="1439"/>
                  </a:lnTo>
                  <a:lnTo>
                    <a:pt x="737" y="1435"/>
                  </a:lnTo>
                  <a:lnTo>
                    <a:pt x="729" y="1426"/>
                  </a:lnTo>
                  <a:lnTo>
                    <a:pt x="729" y="1437"/>
                  </a:lnTo>
                  <a:lnTo>
                    <a:pt x="737" y="1437"/>
                  </a:lnTo>
                  <a:lnTo>
                    <a:pt x="741" y="1435"/>
                  </a:lnTo>
                  <a:lnTo>
                    <a:pt x="745" y="1435"/>
                  </a:lnTo>
                  <a:lnTo>
                    <a:pt x="751" y="1429"/>
                  </a:lnTo>
                  <a:lnTo>
                    <a:pt x="743" y="1420"/>
                  </a:lnTo>
                  <a:lnTo>
                    <a:pt x="743" y="1431"/>
                  </a:lnTo>
                  <a:lnTo>
                    <a:pt x="747" y="1429"/>
                  </a:lnTo>
                  <a:lnTo>
                    <a:pt x="743" y="1431"/>
                  </a:lnTo>
                  <a:lnTo>
                    <a:pt x="751" y="1431"/>
                  </a:lnTo>
                  <a:lnTo>
                    <a:pt x="755" y="1429"/>
                  </a:lnTo>
                  <a:lnTo>
                    <a:pt x="758" y="1429"/>
                  </a:lnTo>
                  <a:lnTo>
                    <a:pt x="764" y="1426"/>
                  </a:lnTo>
                  <a:lnTo>
                    <a:pt x="756" y="1416"/>
                  </a:lnTo>
                  <a:lnTo>
                    <a:pt x="756" y="1427"/>
                  </a:lnTo>
                  <a:lnTo>
                    <a:pt x="764" y="1427"/>
                  </a:lnTo>
                  <a:lnTo>
                    <a:pt x="768" y="1426"/>
                  </a:lnTo>
                  <a:lnTo>
                    <a:pt x="772" y="1426"/>
                  </a:lnTo>
                  <a:lnTo>
                    <a:pt x="778" y="1422"/>
                  </a:lnTo>
                  <a:lnTo>
                    <a:pt x="770" y="1412"/>
                  </a:lnTo>
                  <a:lnTo>
                    <a:pt x="776" y="1424"/>
                  </a:lnTo>
                  <a:lnTo>
                    <a:pt x="784" y="1420"/>
                  </a:lnTo>
                  <a:lnTo>
                    <a:pt x="778" y="1408"/>
                  </a:lnTo>
                  <a:lnTo>
                    <a:pt x="778" y="1420"/>
                  </a:lnTo>
                  <a:lnTo>
                    <a:pt x="786" y="1420"/>
                  </a:lnTo>
                  <a:lnTo>
                    <a:pt x="790" y="1418"/>
                  </a:lnTo>
                  <a:lnTo>
                    <a:pt x="794" y="1418"/>
                  </a:lnTo>
                  <a:lnTo>
                    <a:pt x="799" y="1412"/>
                  </a:lnTo>
                  <a:lnTo>
                    <a:pt x="792" y="1402"/>
                  </a:lnTo>
                  <a:lnTo>
                    <a:pt x="798" y="1414"/>
                  </a:lnTo>
                  <a:lnTo>
                    <a:pt x="805" y="1410"/>
                  </a:lnTo>
                  <a:lnTo>
                    <a:pt x="807" y="1408"/>
                  </a:lnTo>
                  <a:lnTo>
                    <a:pt x="813" y="1404"/>
                  </a:lnTo>
                  <a:lnTo>
                    <a:pt x="805" y="1394"/>
                  </a:lnTo>
                  <a:lnTo>
                    <a:pt x="811" y="1406"/>
                  </a:lnTo>
                  <a:lnTo>
                    <a:pt x="819" y="1402"/>
                  </a:lnTo>
                  <a:lnTo>
                    <a:pt x="821" y="1400"/>
                  </a:lnTo>
                  <a:lnTo>
                    <a:pt x="827" y="1394"/>
                  </a:lnTo>
                  <a:lnTo>
                    <a:pt x="819" y="1384"/>
                  </a:lnTo>
                  <a:lnTo>
                    <a:pt x="825" y="1396"/>
                  </a:lnTo>
                  <a:lnTo>
                    <a:pt x="833" y="1392"/>
                  </a:lnTo>
                  <a:lnTo>
                    <a:pt x="835" y="1390"/>
                  </a:lnTo>
                  <a:lnTo>
                    <a:pt x="841" y="1386"/>
                  </a:lnTo>
                  <a:lnTo>
                    <a:pt x="841" y="1384"/>
                  </a:lnTo>
                  <a:lnTo>
                    <a:pt x="844" y="1377"/>
                  </a:lnTo>
                  <a:lnTo>
                    <a:pt x="844" y="1373"/>
                  </a:lnTo>
                  <a:lnTo>
                    <a:pt x="833" y="1373"/>
                  </a:lnTo>
                  <a:lnTo>
                    <a:pt x="841" y="1381"/>
                  </a:lnTo>
                  <a:lnTo>
                    <a:pt x="839" y="1383"/>
                  </a:lnTo>
                  <a:lnTo>
                    <a:pt x="848" y="1377"/>
                  </a:lnTo>
                  <a:lnTo>
                    <a:pt x="850" y="1377"/>
                  </a:lnTo>
                  <a:lnTo>
                    <a:pt x="856" y="1373"/>
                  </a:lnTo>
                  <a:lnTo>
                    <a:pt x="856" y="1371"/>
                  </a:lnTo>
                  <a:lnTo>
                    <a:pt x="860" y="1363"/>
                  </a:lnTo>
                  <a:lnTo>
                    <a:pt x="860" y="1359"/>
                  </a:lnTo>
                  <a:lnTo>
                    <a:pt x="848" y="1359"/>
                  </a:lnTo>
                  <a:lnTo>
                    <a:pt x="856" y="1367"/>
                  </a:lnTo>
                  <a:lnTo>
                    <a:pt x="854" y="1371"/>
                  </a:lnTo>
                  <a:lnTo>
                    <a:pt x="862" y="1367"/>
                  </a:lnTo>
                  <a:lnTo>
                    <a:pt x="864" y="1363"/>
                  </a:lnTo>
                  <a:lnTo>
                    <a:pt x="868" y="1355"/>
                  </a:lnTo>
                  <a:lnTo>
                    <a:pt x="868" y="1349"/>
                  </a:lnTo>
                  <a:lnTo>
                    <a:pt x="856" y="1349"/>
                  </a:lnTo>
                  <a:lnTo>
                    <a:pt x="864" y="1357"/>
                  </a:lnTo>
                  <a:lnTo>
                    <a:pt x="864" y="1359"/>
                  </a:lnTo>
                  <a:lnTo>
                    <a:pt x="870" y="1355"/>
                  </a:lnTo>
                  <a:lnTo>
                    <a:pt x="870" y="1353"/>
                  </a:lnTo>
                  <a:lnTo>
                    <a:pt x="874" y="1345"/>
                  </a:lnTo>
                  <a:lnTo>
                    <a:pt x="874" y="1341"/>
                  </a:lnTo>
                  <a:lnTo>
                    <a:pt x="862" y="1341"/>
                  </a:lnTo>
                  <a:lnTo>
                    <a:pt x="870" y="1349"/>
                  </a:lnTo>
                  <a:lnTo>
                    <a:pt x="868" y="1353"/>
                  </a:lnTo>
                  <a:lnTo>
                    <a:pt x="876" y="1349"/>
                  </a:lnTo>
                  <a:lnTo>
                    <a:pt x="878" y="1345"/>
                  </a:lnTo>
                  <a:lnTo>
                    <a:pt x="882" y="1338"/>
                  </a:lnTo>
                  <a:lnTo>
                    <a:pt x="882" y="1332"/>
                  </a:lnTo>
                  <a:lnTo>
                    <a:pt x="870" y="1332"/>
                  </a:lnTo>
                  <a:lnTo>
                    <a:pt x="878" y="1339"/>
                  </a:lnTo>
                  <a:lnTo>
                    <a:pt x="878" y="1341"/>
                  </a:lnTo>
                  <a:lnTo>
                    <a:pt x="884" y="1338"/>
                  </a:lnTo>
                  <a:lnTo>
                    <a:pt x="884" y="1336"/>
                  </a:lnTo>
                  <a:lnTo>
                    <a:pt x="887" y="1328"/>
                  </a:lnTo>
                  <a:lnTo>
                    <a:pt x="887" y="1324"/>
                  </a:lnTo>
                  <a:lnTo>
                    <a:pt x="887" y="1320"/>
                  </a:lnTo>
                  <a:lnTo>
                    <a:pt x="876" y="1320"/>
                  </a:lnTo>
                  <a:lnTo>
                    <a:pt x="884" y="1328"/>
                  </a:lnTo>
                  <a:lnTo>
                    <a:pt x="884" y="1330"/>
                  </a:lnTo>
                  <a:lnTo>
                    <a:pt x="891" y="1324"/>
                  </a:lnTo>
                  <a:lnTo>
                    <a:pt x="891" y="1322"/>
                  </a:lnTo>
                  <a:lnTo>
                    <a:pt x="895" y="1314"/>
                  </a:lnTo>
                  <a:lnTo>
                    <a:pt x="895" y="1310"/>
                  </a:lnTo>
                  <a:lnTo>
                    <a:pt x="884" y="1310"/>
                  </a:lnTo>
                  <a:lnTo>
                    <a:pt x="891" y="1318"/>
                  </a:lnTo>
                  <a:lnTo>
                    <a:pt x="889" y="1322"/>
                  </a:lnTo>
                  <a:lnTo>
                    <a:pt x="897" y="1318"/>
                  </a:lnTo>
                  <a:lnTo>
                    <a:pt x="899" y="1314"/>
                  </a:lnTo>
                  <a:lnTo>
                    <a:pt x="903" y="1306"/>
                  </a:lnTo>
                  <a:lnTo>
                    <a:pt x="903" y="1302"/>
                  </a:lnTo>
                  <a:lnTo>
                    <a:pt x="903" y="1296"/>
                  </a:lnTo>
                  <a:lnTo>
                    <a:pt x="891" y="1296"/>
                  </a:lnTo>
                  <a:lnTo>
                    <a:pt x="899" y="1304"/>
                  </a:lnTo>
                  <a:lnTo>
                    <a:pt x="899" y="1306"/>
                  </a:lnTo>
                  <a:lnTo>
                    <a:pt x="905" y="1302"/>
                  </a:lnTo>
                  <a:lnTo>
                    <a:pt x="905" y="1300"/>
                  </a:lnTo>
                  <a:lnTo>
                    <a:pt x="909" y="1293"/>
                  </a:lnTo>
                  <a:lnTo>
                    <a:pt x="909" y="1289"/>
                  </a:lnTo>
                  <a:lnTo>
                    <a:pt x="909" y="1285"/>
                  </a:lnTo>
                  <a:lnTo>
                    <a:pt x="897" y="1285"/>
                  </a:lnTo>
                  <a:lnTo>
                    <a:pt x="905" y="1293"/>
                  </a:lnTo>
                  <a:lnTo>
                    <a:pt x="905" y="1295"/>
                  </a:lnTo>
                  <a:lnTo>
                    <a:pt x="913" y="1289"/>
                  </a:lnTo>
                  <a:lnTo>
                    <a:pt x="913" y="1287"/>
                  </a:lnTo>
                  <a:lnTo>
                    <a:pt x="917" y="1279"/>
                  </a:lnTo>
                  <a:lnTo>
                    <a:pt x="917" y="1275"/>
                  </a:lnTo>
                  <a:lnTo>
                    <a:pt x="917" y="1271"/>
                  </a:lnTo>
                  <a:lnTo>
                    <a:pt x="917" y="1261"/>
                  </a:lnTo>
                  <a:lnTo>
                    <a:pt x="905" y="1261"/>
                  </a:lnTo>
                  <a:lnTo>
                    <a:pt x="913" y="1269"/>
                  </a:lnTo>
                  <a:lnTo>
                    <a:pt x="913" y="1271"/>
                  </a:lnTo>
                  <a:lnTo>
                    <a:pt x="919" y="1267"/>
                  </a:lnTo>
                  <a:lnTo>
                    <a:pt x="919" y="1265"/>
                  </a:lnTo>
                  <a:lnTo>
                    <a:pt x="923" y="1257"/>
                  </a:lnTo>
                  <a:lnTo>
                    <a:pt x="923" y="1253"/>
                  </a:lnTo>
                  <a:lnTo>
                    <a:pt x="923" y="1250"/>
                  </a:lnTo>
                  <a:lnTo>
                    <a:pt x="911" y="1250"/>
                  </a:lnTo>
                  <a:lnTo>
                    <a:pt x="919" y="1257"/>
                  </a:lnTo>
                  <a:lnTo>
                    <a:pt x="919" y="1259"/>
                  </a:lnTo>
                  <a:lnTo>
                    <a:pt x="927" y="1253"/>
                  </a:lnTo>
                  <a:lnTo>
                    <a:pt x="927" y="1251"/>
                  </a:lnTo>
                  <a:lnTo>
                    <a:pt x="930" y="1244"/>
                  </a:lnTo>
                  <a:lnTo>
                    <a:pt x="930" y="1236"/>
                  </a:lnTo>
                  <a:lnTo>
                    <a:pt x="930" y="1232"/>
                  </a:lnTo>
                  <a:lnTo>
                    <a:pt x="919" y="1232"/>
                  </a:lnTo>
                  <a:lnTo>
                    <a:pt x="927" y="1240"/>
                  </a:lnTo>
                  <a:lnTo>
                    <a:pt x="927" y="1242"/>
                  </a:lnTo>
                  <a:lnTo>
                    <a:pt x="932" y="1236"/>
                  </a:lnTo>
                  <a:lnTo>
                    <a:pt x="932" y="1234"/>
                  </a:lnTo>
                  <a:lnTo>
                    <a:pt x="936" y="1226"/>
                  </a:lnTo>
                  <a:lnTo>
                    <a:pt x="936" y="1218"/>
                  </a:lnTo>
                  <a:lnTo>
                    <a:pt x="936" y="1214"/>
                  </a:lnTo>
                  <a:lnTo>
                    <a:pt x="936" y="1205"/>
                  </a:lnTo>
                  <a:lnTo>
                    <a:pt x="925" y="1205"/>
                  </a:lnTo>
                  <a:lnTo>
                    <a:pt x="932" y="1212"/>
                  </a:lnTo>
                  <a:lnTo>
                    <a:pt x="930" y="1216"/>
                  </a:lnTo>
                  <a:lnTo>
                    <a:pt x="938" y="1212"/>
                  </a:lnTo>
                  <a:lnTo>
                    <a:pt x="940" y="1208"/>
                  </a:lnTo>
                  <a:lnTo>
                    <a:pt x="944" y="1201"/>
                  </a:lnTo>
                  <a:lnTo>
                    <a:pt x="944" y="1191"/>
                  </a:lnTo>
                  <a:lnTo>
                    <a:pt x="944" y="1187"/>
                  </a:lnTo>
                  <a:lnTo>
                    <a:pt x="932" y="1187"/>
                  </a:lnTo>
                  <a:lnTo>
                    <a:pt x="940" y="1195"/>
                  </a:lnTo>
                  <a:lnTo>
                    <a:pt x="940" y="1197"/>
                  </a:lnTo>
                  <a:lnTo>
                    <a:pt x="946" y="1189"/>
                  </a:lnTo>
                  <a:lnTo>
                    <a:pt x="946" y="1187"/>
                  </a:lnTo>
                  <a:lnTo>
                    <a:pt x="950" y="1179"/>
                  </a:lnTo>
                  <a:lnTo>
                    <a:pt x="950" y="1169"/>
                  </a:lnTo>
                  <a:lnTo>
                    <a:pt x="950" y="1165"/>
                  </a:lnTo>
                  <a:lnTo>
                    <a:pt x="938" y="1165"/>
                  </a:lnTo>
                  <a:lnTo>
                    <a:pt x="946" y="1173"/>
                  </a:lnTo>
                  <a:lnTo>
                    <a:pt x="946" y="1175"/>
                  </a:lnTo>
                  <a:lnTo>
                    <a:pt x="954" y="1165"/>
                  </a:lnTo>
                  <a:lnTo>
                    <a:pt x="954" y="1164"/>
                  </a:lnTo>
                  <a:lnTo>
                    <a:pt x="958" y="1156"/>
                  </a:lnTo>
                  <a:lnTo>
                    <a:pt x="958" y="1148"/>
                  </a:lnTo>
                  <a:lnTo>
                    <a:pt x="958" y="1138"/>
                  </a:lnTo>
                  <a:lnTo>
                    <a:pt x="946" y="1138"/>
                  </a:lnTo>
                  <a:lnTo>
                    <a:pt x="954" y="1146"/>
                  </a:lnTo>
                  <a:lnTo>
                    <a:pt x="954" y="1148"/>
                  </a:lnTo>
                  <a:lnTo>
                    <a:pt x="960" y="1140"/>
                  </a:lnTo>
                  <a:lnTo>
                    <a:pt x="960" y="1138"/>
                  </a:lnTo>
                  <a:lnTo>
                    <a:pt x="964" y="1130"/>
                  </a:lnTo>
                  <a:lnTo>
                    <a:pt x="964" y="1126"/>
                  </a:lnTo>
                  <a:lnTo>
                    <a:pt x="964" y="1117"/>
                  </a:lnTo>
                  <a:lnTo>
                    <a:pt x="964" y="1109"/>
                  </a:lnTo>
                  <a:lnTo>
                    <a:pt x="952" y="1109"/>
                  </a:lnTo>
                  <a:lnTo>
                    <a:pt x="960" y="1117"/>
                  </a:lnTo>
                  <a:lnTo>
                    <a:pt x="960" y="1119"/>
                  </a:lnTo>
                  <a:lnTo>
                    <a:pt x="968" y="1109"/>
                  </a:lnTo>
                  <a:lnTo>
                    <a:pt x="968" y="1107"/>
                  </a:lnTo>
                  <a:lnTo>
                    <a:pt x="971" y="1099"/>
                  </a:lnTo>
                  <a:lnTo>
                    <a:pt x="971" y="1091"/>
                  </a:lnTo>
                  <a:lnTo>
                    <a:pt x="971" y="1077"/>
                  </a:lnTo>
                  <a:lnTo>
                    <a:pt x="960" y="1077"/>
                  </a:lnTo>
                  <a:lnTo>
                    <a:pt x="968" y="1085"/>
                  </a:lnTo>
                  <a:lnTo>
                    <a:pt x="968" y="1087"/>
                  </a:lnTo>
                  <a:lnTo>
                    <a:pt x="975" y="1077"/>
                  </a:lnTo>
                  <a:lnTo>
                    <a:pt x="975" y="1076"/>
                  </a:lnTo>
                  <a:lnTo>
                    <a:pt x="979" y="1068"/>
                  </a:lnTo>
                  <a:lnTo>
                    <a:pt x="979" y="1060"/>
                  </a:lnTo>
                  <a:lnTo>
                    <a:pt x="979" y="1050"/>
                  </a:lnTo>
                  <a:lnTo>
                    <a:pt x="968" y="1050"/>
                  </a:lnTo>
                  <a:lnTo>
                    <a:pt x="975" y="1058"/>
                  </a:lnTo>
                  <a:lnTo>
                    <a:pt x="975" y="1060"/>
                  </a:lnTo>
                  <a:lnTo>
                    <a:pt x="981" y="1052"/>
                  </a:lnTo>
                  <a:lnTo>
                    <a:pt x="981" y="1050"/>
                  </a:lnTo>
                  <a:lnTo>
                    <a:pt x="985" y="1042"/>
                  </a:lnTo>
                  <a:lnTo>
                    <a:pt x="985" y="1029"/>
                  </a:lnTo>
                  <a:lnTo>
                    <a:pt x="985" y="1021"/>
                  </a:lnTo>
                  <a:lnTo>
                    <a:pt x="973" y="1021"/>
                  </a:lnTo>
                  <a:lnTo>
                    <a:pt x="981" y="1029"/>
                  </a:lnTo>
                  <a:lnTo>
                    <a:pt x="981" y="1031"/>
                  </a:lnTo>
                  <a:lnTo>
                    <a:pt x="989" y="1021"/>
                  </a:lnTo>
                  <a:lnTo>
                    <a:pt x="989" y="1019"/>
                  </a:lnTo>
                  <a:lnTo>
                    <a:pt x="993" y="1011"/>
                  </a:lnTo>
                  <a:lnTo>
                    <a:pt x="993" y="997"/>
                  </a:lnTo>
                  <a:lnTo>
                    <a:pt x="993" y="989"/>
                  </a:lnTo>
                  <a:lnTo>
                    <a:pt x="993" y="976"/>
                  </a:lnTo>
                  <a:lnTo>
                    <a:pt x="981" y="976"/>
                  </a:lnTo>
                  <a:lnTo>
                    <a:pt x="989" y="984"/>
                  </a:lnTo>
                  <a:lnTo>
                    <a:pt x="989" y="986"/>
                  </a:lnTo>
                  <a:lnTo>
                    <a:pt x="995" y="978"/>
                  </a:lnTo>
                  <a:lnTo>
                    <a:pt x="995" y="976"/>
                  </a:lnTo>
                  <a:lnTo>
                    <a:pt x="999" y="968"/>
                  </a:lnTo>
                  <a:lnTo>
                    <a:pt x="999" y="954"/>
                  </a:lnTo>
                  <a:lnTo>
                    <a:pt x="999" y="945"/>
                  </a:lnTo>
                  <a:lnTo>
                    <a:pt x="987" y="945"/>
                  </a:lnTo>
                  <a:lnTo>
                    <a:pt x="995" y="952"/>
                  </a:lnTo>
                  <a:lnTo>
                    <a:pt x="995" y="954"/>
                  </a:lnTo>
                  <a:lnTo>
                    <a:pt x="1003" y="943"/>
                  </a:lnTo>
                  <a:lnTo>
                    <a:pt x="1003" y="941"/>
                  </a:lnTo>
                  <a:lnTo>
                    <a:pt x="1007" y="933"/>
                  </a:lnTo>
                  <a:lnTo>
                    <a:pt x="1007" y="919"/>
                  </a:lnTo>
                  <a:lnTo>
                    <a:pt x="1007" y="909"/>
                  </a:lnTo>
                  <a:lnTo>
                    <a:pt x="995" y="909"/>
                  </a:lnTo>
                  <a:lnTo>
                    <a:pt x="1005" y="915"/>
                  </a:lnTo>
                  <a:lnTo>
                    <a:pt x="1011" y="903"/>
                  </a:lnTo>
                  <a:lnTo>
                    <a:pt x="1013" y="898"/>
                  </a:lnTo>
                  <a:lnTo>
                    <a:pt x="1013" y="884"/>
                  </a:lnTo>
                  <a:lnTo>
                    <a:pt x="1013" y="874"/>
                  </a:lnTo>
                  <a:lnTo>
                    <a:pt x="1001" y="874"/>
                  </a:lnTo>
                  <a:lnTo>
                    <a:pt x="1009" y="882"/>
                  </a:lnTo>
                  <a:lnTo>
                    <a:pt x="1009" y="884"/>
                  </a:lnTo>
                  <a:lnTo>
                    <a:pt x="1016" y="872"/>
                  </a:lnTo>
                  <a:lnTo>
                    <a:pt x="1016" y="870"/>
                  </a:lnTo>
                  <a:lnTo>
                    <a:pt x="1020" y="862"/>
                  </a:lnTo>
                  <a:lnTo>
                    <a:pt x="1020" y="849"/>
                  </a:lnTo>
                  <a:lnTo>
                    <a:pt x="1020" y="835"/>
                  </a:lnTo>
                  <a:lnTo>
                    <a:pt x="1020" y="821"/>
                  </a:lnTo>
                  <a:lnTo>
                    <a:pt x="1009" y="821"/>
                  </a:lnTo>
                  <a:lnTo>
                    <a:pt x="1016" y="829"/>
                  </a:lnTo>
                  <a:lnTo>
                    <a:pt x="1016" y="831"/>
                  </a:lnTo>
                  <a:lnTo>
                    <a:pt x="1022" y="823"/>
                  </a:lnTo>
                  <a:lnTo>
                    <a:pt x="1022" y="821"/>
                  </a:lnTo>
                  <a:lnTo>
                    <a:pt x="1026" y="813"/>
                  </a:lnTo>
                  <a:lnTo>
                    <a:pt x="1026" y="800"/>
                  </a:lnTo>
                  <a:lnTo>
                    <a:pt x="1026" y="786"/>
                  </a:lnTo>
                  <a:lnTo>
                    <a:pt x="1014" y="786"/>
                  </a:lnTo>
                  <a:lnTo>
                    <a:pt x="1022" y="794"/>
                  </a:lnTo>
                  <a:lnTo>
                    <a:pt x="1022" y="796"/>
                  </a:lnTo>
                  <a:lnTo>
                    <a:pt x="1030" y="784"/>
                  </a:lnTo>
                  <a:lnTo>
                    <a:pt x="1030" y="782"/>
                  </a:lnTo>
                  <a:lnTo>
                    <a:pt x="1034" y="774"/>
                  </a:lnTo>
                  <a:lnTo>
                    <a:pt x="1034" y="761"/>
                  </a:lnTo>
                  <a:lnTo>
                    <a:pt x="1034" y="747"/>
                  </a:lnTo>
                  <a:lnTo>
                    <a:pt x="1022" y="747"/>
                  </a:lnTo>
                  <a:lnTo>
                    <a:pt x="1032" y="755"/>
                  </a:lnTo>
                  <a:lnTo>
                    <a:pt x="1040" y="741"/>
                  </a:lnTo>
                  <a:lnTo>
                    <a:pt x="1042" y="733"/>
                  </a:lnTo>
                  <a:lnTo>
                    <a:pt x="1042" y="724"/>
                  </a:lnTo>
                  <a:lnTo>
                    <a:pt x="1042" y="712"/>
                  </a:lnTo>
                  <a:lnTo>
                    <a:pt x="1030" y="712"/>
                  </a:lnTo>
                  <a:lnTo>
                    <a:pt x="1040" y="718"/>
                  </a:lnTo>
                  <a:lnTo>
                    <a:pt x="1046" y="704"/>
                  </a:lnTo>
                  <a:lnTo>
                    <a:pt x="1048" y="698"/>
                  </a:lnTo>
                  <a:lnTo>
                    <a:pt x="1048" y="684"/>
                  </a:lnTo>
                  <a:lnTo>
                    <a:pt x="1048" y="671"/>
                  </a:lnTo>
                  <a:lnTo>
                    <a:pt x="1048" y="659"/>
                  </a:lnTo>
                  <a:lnTo>
                    <a:pt x="1036" y="659"/>
                  </a:lnTo>
                  <a:lnTo>
                    <a:pt x="1044" y="667"/>
                  </a:lnTo>
                  <a:lnTo>
                    <a:pt x="1044" y="669"/>
                  </a:lnTo>
                  <a:lnTo>
                    <a:pt x="1052" y="659"/>
                  </a:lnTo>
                  <a:lnTo>
                    <a:pt x="1052" y="657"/>
                  </a:lnTo>
                  <a:lnTo>
                    <a:pt x="1056" y="649"/>
                  </a:lnTo>
                  <a:lnTo>
                    <a:pt x="1056" y="636"/>
                  </a:lnTo>
                  <a:lnTo>
                    <a:pt x="1056" y="624"/>
                  </a:lnTo>
                  <a:lnTo>
                    <a:pt x="1044" y="624"/>
                  </a:lnTo>
                  <a:lnTo>
                    <a:pt x="1054" y="630"/>
                  </a:lnTo>
                  <a:lnTo>
                    <a:pt x="1059" y="616"/>
                  </a:lnTo>
                  <a:lnTo>
                    <a:pt x="1061" y="610"/>
                  </a:lnTo>
                  <a:lnTo>
                    <a:pt x="1061" y="596"/>
                  </a:lnTo>
                  <a:lnTo>
                    <a:pt x="1061" y="589"/>
                  </a:lnTo>
                  <a:lnTo>
                    <a:pt x="1050" y="589"/>
                  </a:lnTo>
                  <a:lnTo>
                    <a:pt x="1059" y="596"/>
                  </a:lnTo>
                  <a:lnTo>
                    <a:pt x="1067" y="583"/>
                  </a:lnTo>
                  <a:lnTo>
                    <a:pt x="1069" y="575"/>
                  </a:lnTo>
                  <a:lnTo>
                    <a:pt x="1069" y="561"/>
                  </a:lnTo>
                  <a:lnTo>
                    <a:pt x="1069" y="553"/>
                  </a:lnTo>
                  <a:lnTo>
                    <a:pt x="1057" y="553"/>
                  </a:lnTo>
                  <a:lnTo>
                    <a:pt x="1067" y="559"/>
                  </a:lnTo>
                  <a:lnTo>
                    <a:pt x="1073" y="546"/>
                  </a:lnTo>
                  <a:lnTo>
                    <a:pt x="1075" y="540"/>
                  </a:lnTo>
                  <a:lnTo>
                    <a:pt x="1075" y="526"/>
                  </a:lnTo>
                  <a:lnTo>
                    <a:pt x="1075" y="518"/>
                  </a:lnTo>
                  <a:lnTo>
                    <a:pt x="1075" y="505"/>
                  </a:lnTo>
                  <a:lnTo>
                    <a:pt x="1063" y="505"/>
                  </a:lnTo>
                  <a:lnTo>
                    <a:pt x="1071" y="512"/>
                  </a:lnTo>
                  <a:lnTo>
                    <a:pt x="1071" y="514"/>
                  </a:lnTo>
                  <a:lnTo>
                    <a:pt x="1079" y="505"/>
                  </a:lnTo>
                  <a:lnTo>
                    <a:pt x="1079" y="503"/>
                  </a:lnTo>
                  <a:lnTo>
                    <a:pt x="1083" y="495"/>
                  </a:lnTo>
                  <a:lnTo>
                    <a:pt x="1083" y="483"/>
                  </a:lnTo>
                  <a:lnTo>
                    <a:pt x="1083" y="473"/>
                  </a:lnTo>
                  <a:lnTo>
                    <a:pt x="1071" y="473"/>
                  </a:lnTo>
                  <a:lnTo>
                    <a:pt x="1079" y="481"/>
                  </a:lnTo>
                  <a:lnTo>
                    <a:pt x="1079" y="483"/>
                  </a:lnTo>
                  <a:lnTo>
                    <a:pt x="1085" y="475"/>
                  </a:lnTo>
                  <a:lnTo>
                    <a:pt x="1085" y="473"/>
                  </a:lnTo>
                  <a:lnTo>
                    <a:pt x="1089" y="465"/>
                  </a:lnTo>
                  <a:lnTo>
                    <a:pt x="1089" y="452"/>
                  </a:lnTo>
                  <a:lnTo>
                    <a:pt x="1089" y="442"/>
                  </a:lnTo>
                  <a:lnTo>
                    <a:pt x="1077" y="442"/>
                  </a:lnTo>
                  <a:lnTo>
                    <a:pt x="1085" y="450"/>
                  </a:lnTo>
                  <a:lnTo>
                    <a:pt x="1085" y="452"/>
                  </a:lnTo>
                  <a:lnTo>
                    <a:pt x="1093" y="444"/>
                  </a:lnTo>
                  <a:lnTo>
                    <a:pt x="1093" y="442"/>
                  </a:lnTo>
                  <a:lnTo>
                    <a:pt x="1097" y="434"/>
                  </a:lnTo>
                  <a:lnTo>
                    <a:pt x="1097" y="420"/>
                  </a:lnTo>
                  <a:lnTo>
                    <a:pt x="1097" y="413"/>
                  </a:lnTo>
                  <a:lnTo>
                    <a:pt x="1097" y="403"/>
                  </a:lnTo>
                  <a:lnTo>
                    <a:pt x="1085" y="403"/>
                  </a:lnTo>
                  <a:lnTo>
                    <a:pt x="1093" y="411"/>
                  </a:lnTo>
                  <a:lnTo>
                    <a:pt x="1093" y="413"/>
                  </a:lnTo>
                  <a:lnTo>
                    <a:pt x="1100" y="405"/>
                  </a:lnTo>
                  <a:lnTo>
                    <a:pt x="1100" y="403"/>
                  </a:lnTo>
                  <a:lnTo>
                    <a:pt x="1104" y="395"/>
                  </a:lnTo>
                  <a:lnTo>
                    <a:pt x="1104" y="385"/>
                  </a:lnTo>
                  <a:lnTo>
                    <a:pt x="1104" y="377"/>
                  </a:lnTo>
                  <a:lnTo>
                    <a:pt x="1093" y="377"/>
                  </a:lnTo>
                  <a:lnTo>
                    <a:pt x="1102" y="385"/>
                  </a:lnTo>
                  <a:lnTo>
                    <a:pt x="1108" y="375"/>
                  </a:lnTo>
                  <a:lnTo>
                    <a:pt x="1110" y="368"/>
                  </a:lnTo>
                  <a:lnTo>
                    <a:pt x="1110" y="360"/>
                  </a:lnTo>
                  <a:lnTo>
                    <a:pt x="1110" y="350"/>
                  </a:lnTo>
                  <a:lnTo>
                    <a:pt x="1099" y="350"/>
                  </a:lnTo>
                  <a:lnTo>
                    <a:pt x="1106" y="358"/>
                  </a:lnTo>
                  <a:lnTo>
                    <a:pt x="1106" y="360"/>
                  </a:lnTo>
                  <a:lnTo>
                    <a:pt x="1114" y="352"/>
                  </a:lnTo>
                  <a:lnTo>
                    <a:pt x="1114" y="350"/>
                  </a:lnTo>
                  <a:lnTo>
                    <a:pt x="1118" y="342"/>
                  </a:lnTo>
                  <a:lnTo>
                    <a:pt x="1118" y="332"/>
                  </a:lnTo>
                  <a:lnTo>
                    <a:pt x="1118" y="325"/>
                  </a:lnTo>
                  <a:lnTo>
                    <a:pt x="1106" y="325"/>
                  </a:lnTo>
                  <a:lnTo>
                    <a:pt x="1114" y="332"/>
                  </a:lnTo>
                  <a:lnTo>
                    <a:pt x="1114" y="334"/>
                  </a:lnTo>
                  <a:lnTo>
                    <a:pt x="1120" y="329"/>
                  </a:lnTo>
                  <a:lnTo>
                    <a:pt x="1120" y="327"/>
                  </a:lnTo>
                  <a:lnTo>
                    <a:pt x="1124" y="319"/>
                  </a:lnTo>
                  <a:lnTo>
                    <a:pt x="1124" y="311"/>
                  </a:lnTo>
                  <a:lnTo>
                    <a:pt x="1124" y="301"/>
                  </a:lnTo>
                  <a:lnTo>
                    <a:pt x="1124" y="297"/>
                  </a:lnTo>
                  <a:lnTo>
                    <a:pt x="1112" y="297"/>
                  </a:lnTo>
                  <a:lnTo>
                    <a:pt x="1120" y="305"/>
                  </a:lnTo>
                  <a:lnTo>
                    <a:pt x="1120" y="307"/>
                  </a:lnTo>
                  <a:lnTo>
                    <a:pt x="1128" y="299"/>
                  </a:lnTo>
                  <a:lnTo>
                    <a:pt x="1128" y="297"/>
                  </a:lnTo>
                  <a:lnTo>
                    <a:pt x="1132" y="289"/>
                  </a:lnTo>
                  <a:lnTo>
                    <a:pt x="1132" y="280"/>
                  </a:lnTo>
                  <a:lnTo>
                    <a:pt x="1132" y="276"/>
                  </a:lnTo>
                  <a:lnTo>
                    <a:pt x="1120" y="276"/>
                  </a:lnTo>
                  <a:lnTo>
                    <a:pt x="1130" y="284"/>
                  </a:lnTo>
                  <a:lnTo>
                    <a:pt x="1136" y="274"/>
                  </a:lnTo>
                  <a:lnTo>
                    <a:pt x="1138" y="266"/>
                  </a:lnTo>
                  <a:lnTo>
                    <a:pt x="1138" y="262"/>
                  </a:lnTo>
                  <a:lnTo>
                    <a:pt x="1138" y="258"/>
                  </a:lnTo>
                  <a:lnTo>
                    <a:pt x="1126" y="258"/>
                  </a:lnTo>
                  <a:lnTo>
                    <a:pt x="1134" y="266"/>
                  </a:lnTo>
                  <a:lnTo>
                    <a:pt x="1134" y="268"/>
                  </a:lnTo>
                  <a:lnTo>
                    <a:pt x="1142" y="258"/>
                  </a:lnTo>
                  <a:lnTo>
                    <a:pt x="1142" y="256"/>
                  </a:lnTo>
                  <a:lnTo>
                    <a:pt x="1145" y="248"/>
                  </a:lnTo>
                  <a:lnTo>
                    <a:pt x="1145" y="244"/>
                  </a:lnTo>
                  <a:lnTo>
                    <a:pt x="1145" y="241"/>
                  </a:lnTo>
                  <a:lnTo>
                    <a:pt x="1134" y="241"/>
                  </a:lnTo>
                  <a:lnTo>
                    <a:pt x="1143" y="248"/>
                  </a:lnTo>
                  <a:lnTo>
                    <a:pt x="1149" y="239"/>
                  </a:lnTo>
                  <a:lnTo>
                    <a:pt x="1151" y="231"/>
                  </a:lnTo>
                  <a:lnTo>
                    <a:pt x="1151" y="227"/>
                  </a:lnTo>
                  <a:lnTo>
                    <a:pt x="1151" y="223"/>
                  </a:lnTo>
                  <a:lnTo>
                    <a:pt x="1151" y="219"/>
                  </a:lnTo>
                  <a:lnTo>
                    <a:pt x="1140" y="219"/>
                  </a:lnTo>
                  <a:lnTo>
                    <a:pt x="1147" y="227"/>
                  </a:lnTo>
                  <a:lnTo>
                    <a:pt x="1147" y="229"/>
                  </a:lnTo>
                  <a:lnTo>
                    <a:pt x="1155" y="223"/>
                  </a:lnTo>
                  <a:lnTo>
                    <a:pt x="1155" y="221"/>
                  </a:lnTo>
                  <a:lnTo>
                    <a:pt x="1159" y="213"/>
                  </a:lnTo>
                  <a:lnTo>
                    <a:pt x="1159" y="205"/>
                  </a:lnTo>
                  <a:lnTo>
                    <a:pt x="1159" y="201"/>
                  </a:lnTo>
                  <a:lnTo>
                    <a:pt x="1147" y="201"/>
                  </a:lnTo>
                  <a:lnTo>
                    <a:pt x="1155" y="209"/>
                  </a:lnTo>
                  <a:lnTo>
                    <a:pt x="1155" y="211"/>
                  </a:lnTo>
                  <a:lnTo>
                    <a:pt x="1163" y="205"/>
                  </a:lnTo>
                  <a:lnTo>
                    <a:pt x="1163" y="203"/>
                  </a:lnTo>
                  <a:lnTo>
                    <a:pt x="1167" y="196"/>
                  </a:lnTo>
                  <a:lnTo>
                    <a:pt x="1167" y="192"/>
                  </a:lnTo>
                  <a:lnTo>
                    <a:pt x="1167" y="188"/>
                  </a:lnTo>
                  <a:lnTo>
                    <a:pt x="1155" y="188"/>
                  </a:lnTo>
                  <a:lnTo>
                    <a:pt x="1163" y="196"/>
                  </a:lnTo>
                  <a:lnTo>
                    <a:pt x="1163" y="198"/>
                  </a:lnTo>
                  <a:lnTo>
                    <a:pt x="1169" y="194"/>
                  </a:lnTo>
                  <a:lnTo>
                    <a:pt x="1169" y="192"/>
                  </a:lnTo>
                  <a:lnTo>
                    <a:pt x="1173" y="184"/>
                  </a:lnTo>
                  <a:lnTo>
                    <a:pt x="1173" y="178"/>
                  </a:lnTo>
                  <a:lnTo>
                    <a:pt x="1161" y="178"/>
                  </a:lnTo>
                  <a:lnTo>
                    <a:pt x="1169" y="186"/>
                  </a:lnTo>
                  <a:lnTo>
                    <a:pt x="1167" y="190"/>
                  </a:lnTo>
                  <a:lnTo>
                    <a:pt x="1175" y="186"/>
                  </a:lnTo>
                  <a:lnTo>
                    <a:pt x="1177" y="182"/>
                  </a:lnTo>
                  <a:lnTo>
                    <a:pt x="1181" y="174"/>
                  </a:lnTo>
                  <a:lnTo>
                    <a:pt x="1181" y="170"/>
                  </a:lnTo>
                  <a:lnTo>
                    <a:pt x="1181" y="166"/>
                  </a:lnTo>
                  <a:lnTo>
                    <a:pt x="1181" y="160"/>
                  </a:lnTo>
                  <a:lnTo>
                    <a:pt x="1169" y="160"/>
                  </a:lnTo>
                  <a:lnTo>
                    <a:pt x="1177" y="168"/>
                  </a:lnTo>
                  <a:lnTo>
                    <a:pt x="1177" y="170"/>
                  </a:lnTo>
                  <a:lnTo>
                    <a:pt x="1183" y="166"/>
                  </a:lnTo>
                  <a:lnTo>
                    <a:pt x="1183" y="164"/>
                  </a:lnTo>
                  <a:lnTo>
                    <a:pt x="1186" y="156"/>
                  </a:lnTo>
                  <a:lnTo>
                    <a:pt x="1186" y="153"/>
                  </a:lnTo>
                  <a:lnTo>
                    <a:pt x="1175" y="153"/>
                  </a:lnTo>
                  <a:lnTo>
                    <a:pt x="1183" y="160"/>
                  </a:lnTo>
                  <a:lnTo>
                    <a:pt x="1181" y="164"/>
                  </a:lnTo>
                  <a:lnTo>
                    <a:pt x="1188" y="160"/>
                  </a:lnTo>
                  <a:lnTo>
                    <a:pt x="1190" y="156"/>
                  </a:lnTo>
                  <a:lnTo>
                    <a:pt x="1194" y="149"/>
                  </a:lnTo>
                  <a:lnTo>
                    <a:pt x="1194" y="143"/>
                  </a:lnTo>
                  <a:lnTo>
                    <a:pt x="1183" y="143"/>
                  </a:lnTo>
                  <a:lnTo>
                    <a:pt x="1190" y="151"/>
                  </a:lnTo>
                  <a:lnTo>
                    <a:pt x="1190" y="153"/>
                  </a:lnTo>
                  <a:lnTo>
                    <a:pt x="1196" y="149"/>
                  </a:lnTo>
                  <a:lnTo>
                    <a:pt x="1196" y="147"/>
                  </a:lnTo>
                  <a:lnTo>
                    <a:pt x="1200" y="139"/>
                  </a:lnTo>
                  <a:lnTo>
                    <a:pt x="1200" y="135"/>
                  </a:lnTo>
                  <a:lnTo>
                    <a:pt x="1188" y="135"/>
                  </a:lnTo>
                  <a:lnTo>
                    <a:pt x="1196" y="143"/>
                  </a:lnTo>
                  <a:lnTo>
                    <a:pt x="1194" y="147"/>
                  </a:lnTo>
                  <a:lnTo>
                    <a:pt x="1202" y="143"/>
                  </a:lnTo>
                  <a:lnTo>
                    <a:pt x="1204" y="139"/>
                  </a:lnTo>
                  <a:lnTo>
                    <a:pt x="1208" y="131"/>
                  </a:lnTo>
                  <a:lnTo>
                    <a:pt x="1208" y="125"/>
                  </a:lnTo>
                  <a:lnTo>
                    <a:pt x="1196" y="125"/>
                  </a:lnTo>
                  <a:lnTo>
                    <a:pt x="1204" y="133"/>
                  </a:lnTo>
                  <a:lnTo>
                    <a:pt x="1204" y="135"/>
                  </a:lnTo>
                  <a:lnTo>
                    <a:pt x="1210" y="131"/>
                  </a:lnTo>
                  <a:lnTo>
                    <a:pt x="1210" y="129"/>
                  </a:lnTo>
                  <a:lnTo>
                    <a:pt x="1214" y="121"/>
                  </a:lnTo>
                  <a:lnTo>
                    <a:pt x="1214" y="117"/>
                  </a:lnTo>
                  <a:lnTo>
                    <a:pt x="1202" y="117"/>
                  </a:lnTo>
                  <a:lnTo>
                    <a:pt x="1210" y="125"/>
                  </a:lnTo>
                  <a:lnTo>
                    <a:pt x="1208" y="129"/>
                  </a:lnTo>
                  <a:lnTo>
                    <a:pt x="1216" y="125"/>
                  </a:lnTo>
                  <a:lnTo>
                    <a:pt x="1218" y="123"/>
                  </a:lnTo>
                  <a:lnTo>
                    <a:pt x="1226" y="117"/>
                  </a:lnTo>
                  <a:lnTo>
                    <a:pt x="1226" y="115"/>
                  </a:lnTo>
                  <a:lnTo>
                    <a:pt x="1229" y="108"/>
                  </a:lnTo>
                  <a:lnTo>
                    <a:pt x="1229" y="104"/>
                  </a:lnTo>
                  <a:lnTo>
                    <a:pt x="1218" y="104"/>
                  </a:lnTo>
                  <a:lnTo>
                    <a:pt x="1226" y="112"/>
                  </a:lnTo>
                  <a:lnTo>
                    <a:pt x="1226" y="113"/>
                  </a:lnTo>
                  <a:lnTo>
                    <a:pt x="1231" y="110"/>
                  </a:lnTo>
                  <a:lnTo>
                    <a:pt x="1224" y="100"/>
                  </a:lnTo>
                  <a:lnTo>
                    <a:pt x="1229" y="112"/>
                  </a:lnTo>
                  <a:lnTo>
                    <a:pt x="1237" y="108"/>
                  </a:lnTo>
                  <a:lnTo>
                    <a:pt x="1239" y="106"/>
                  </a:lnTo>
                  <a:lnTo>
                    <a:pt x="1245" y="100"/>
                  </a:lnTo>
                  <a:lnTo>
                    <a:pt x="1237" y="90"/>
                  </a:lnTo>
                  <a:lnTo>
                    <a:pt x="1243" y="102"/>
                  </a:lnTo>
                  <a:lnTo>
                    <a:pt x="1251" y="98"/>
                  </a:lnTo>
                  <a:lnTo>
                    <a:pt x="1253" y="96"/>
                  </a:lnTo>
                  <a:lnTo>
                    <a:pt x="1259" y="92"/>
                  </a:lnTo>
                  <a:lnTo>
                    <a:pt x="1251" y="82"/>
                  </a:lnTo>
                  <a:lnTo>
                    <a:pt x="1257" y="94"/>
                  </a:lnTo>
                  <a:lnTo>
                    <a:pt x="1265" y="90"/>
                  </a:lnTo>
                  <a:lnTo>
                    <a:pt x="1267" y="88"/>
                  </a:lnTo>
                  <a:lnTo>
                    <a:pt x="1272" y="82"/>
                  </a:lnTo>
                  <a:lnTo>
                    <a:pt x="1265" y="72"/>
                  </a:lnTo>
                  <a:lnTo>
                    <a:pt x="1271" y="84"/>
                  </a:lnTo>
                  <a:lnTo>
                    <a:pt x="1278" y="80"/>
                  </a:lnTo>
                  <a:lnTo>
                    <a:pt x="1286" y="76"/>
                  </a:lnTo>
                  <a:lnTo>
                    <a:pt x="1280" y="65"/>
                  </a:lnTo>
                  <a:lnTo>
                    <a:pt x="1280" y="76"/>
                  </a:lnTo>
                  <a:lnTo>
                    <a:pt x="1286" y="76"/>
                  </a:lnTo>
                  <a:lnTo>
                    <a:pt x="1290" y="74"/>
                  </a:lnTo>
                  <a:lnTo>
                    <a:pt x="1292" y="76"/>
                  </a:lnTo>
                  <a:lnTo>
                    <a:pt x="1300" y="72"/>
                  </a:lnTo>
                  <a:lnTo>
                    <a:pt x="1294" y="61"/>
                  </a:lnTo>
                  <a:lnTo>
                    <a:pt x="1294" y="72"/>
                  </a:lnTo>
                  <a:lnTo>
                    <a:pt x="1300" y="72"/>
                  </a:lnTo>
                  <a:lnTo>
                    <a:pt x="1304" y="70"/>
                  </a:lnTo>
                  <a:lnTo>
                    <a:pt x="1308" y="70"/>
                  </a:lnTo>
                  <a:lnTo>
                    <a:pt x="1315" y="65"/>
                  </a:lnTo>
                  <a:lnTo>
                    <a:pt x="1308" y="55"/>
                  </a:lnTo>
                  <a:lnTo>
                    <a:pt x="1308" y="67"/>
                  </a:lnTo>
                  <a:lnTo>
                    <a:pt x="1312" y="65"/>
                  </a:lnTo>
                  <a:lnTo>
                    <a:pt x="1308" y="67"/>
                  </a:lnTo>
                  <a:lnTo>
                    <a:pt x="1314" y="67"/>
                  </a:lnTo>
                  <a:lnTo>
                    <a:pt x="1317" y="65"/>
                  </a:lnTo>
                  <a:lnTo>
                    <a:pt x="1319" y="67"/>
                  </a:lnTo>
                  <a:lnTo>
                    <a:pt x="1327" y="63"/>
                  </a:lnTo>
                  <a:lnTo>
                    <a:pt x="1321" y="51"/>
                  </a:lnTo>
                  <a:lnTo>
                    <a:pt x="1321" y="63"/>
                  </a:lnTo>
                  <a:lnTo>
                    <a:pt x="1327" y="63"/>
                  </a:lnTo>
                  <a:lnTo>
                    <a:pt x="1331" y="61"/>
                  </a:lnTo>
                  <a:lnTo>
                    <a:pt x="1333" y="63"/>
                  </a:lnTo>
                  <a:lnTo>
                    <a:pt x="1341" y="59"/>
                  </a:lnTo>
                  <a:lnTo>
                    <a:pt x="1335" y="47"/>
                  </a:lnTo>
                  <a:lnTo>
                    <a:pt x="1335" y="59"/>
                  </a:lnTo>
                  <a:lnTo>
                    <a:pt x="1343" y="59"/>
                  </a:lnTo>
                  <a:lnTo>
                    <a:pt x="1349" y="59"/>
                  </a:lnTo>
                  <a:lnTo>
                    <a:pt x="1353" y="57"/>
                  </a:lnTo>
                  <a:lnTo>
                    <a:pt x="1355" y="59"/>
                  </a:lnTo>
                  <a:lnTo>
                    <a:pt x="1362" y="55"/>
                  </a:lnTo>
                  <a:lnTo>
                    <a:pt x="1357" y="43"/>
                  </a:lnTo>
                  <a:lnTo>
                    <a:pt x="1357" y="55"/>
                  </a:lnTo>
                  <a:lnTo>
                    <a:pt x="1362" y="55"/>
                  </a:lnTo>
                  <a:lnTo>
                    <a:pt x="1370" y="55"/>
                  </a:lnTo>
                  <a:lnTo>
                    <a:pt x="1374" y="53"/>
                  </a:lnTo>
                  <a:lnTo>
                    <a:pt x="1378" y="53"/>
                  </a:lnTo>
                  <a:lnTo>
                    <a:pt x="1384" y="47"/>
                  </a:lnTo>
                  <a:lnTo>
                    <a:pt x="1376" y="37"/>
                  </a:lnTo>
                  <a:lnTo>
                    <a:pt x="1376" y="49"/>
                  </a:lnTo>
                  <a:lnTo>
                    <a:pt x="1380" y="47"/>
                  </a:lnTo>
                  <a:lnTo>
                    <a:pt x="1376" y="49"/>
                  </a:lnTo>
                  <a:lnTo>
                    <a:pt x="1384" y="49"/>
                  </a:lnTo>
                  <a:lnTo>
                    <a:pt x="1390" y="49"/>
                  </a:lnTo>
                  <a:lnTo>
                    <a:pt x="1398" y="49"/>
                  </a:lnTo>
                  <a:lnTo>
                    <a:pt x="1401" y="47"/>
                  </a:lnTo>
                  <a:lnTo>
                    <a:pt x="1403" y="49"/>
                  </a:lnTo>
                  <a:lnTo>
                    <a:pt x="1411" y="45"/>
                  </a:lnTo>
                  <a:lnTo>
                    <a:pt x="1405" y="33"/>
                  </a:lnTo>
                  <a:lnTo>
                    <a:pt x="1405" y="45"/>
                  </a:lnTo>
                  <a:lnTo>
                    <a:pt x="1411" y="45"/>
                  </a:lnTo>
                  <a:lnTo>
                    <a:pt x="1419" y="45"/>
                  </a:lnTo>
                  <a:lnTo>
                    <a:pt x="1425" y="45"/>
                  </a:lnTo>
                  <a:lnTo>
                    <a:pt x="1433" y="45"/>
                  </a:lnTo>
                  <a:lnTo>
                    <a:pt x="1437" y="43"/>
                  </a:lnTo>
                  <a:lnTo>
                    <a:pt x="1441" y="43"/>
                  </a:lnTo>
                  <a:lnTo>
                    <a:pt x="1446" y="39"/>
                  </a:lnTo>
                  <a:lnTo>
                    <a:pt x="1439" y="29"/>
                  </a:lnTo>
                  <a:lnTo>
                    <a:pt x="1439" y="41"/>
                  </a:lnTo>
                  <a:lnTo>
                    <a:pt x="1446" y="41"/>
                  </a:lnTo>
                  <a:lnTo>
                    <a:pt x="1452" y="41"/>
                  </a:lnTo>
                  <a:lnTo>
                    <a:pt x="1460" y="41"/>
                  </a:lnTo>
                  <a:lnTo>
                    <a:pt x="1466" y="41"/>
                  </a:lnTo>
                  <a:lnTo>
                    <a:pt x="1474" y="41"/>
                  </a:lnTo>
                  <a:lnTo>
                    <a:pt x="1478" y="39"/>
                  </a:lnTo>
                  <a:lnTo>
                    <a:pt x="1480" y="41"/>
                  </a:lnTo>
                  <a:lnTo>
                    <a:pt x="1487" y="37"/>
                  </a:lnTo>
                  <a:lnTo>
                    <a:pt x="1482" y="25"/>
                  </a:lnTo>
                  <a:lnTo>
                    <a:pt x="1482" y="37"/>
                  </a:lnTo>
                  <a:lnTo>
                    <a:pt x="1487" y="37"/>
                  </a:lnTo>
                  <a:lnTo>
                    <a:pt x="1495" y="37"/>
                  </a:lnTo>
                  <a:lnTo>
                    <a:pt x="1501" y="37"/>
                  </a:lnTo>
                  <a:lnTo>
                    <a:pt x="1509" y="37"/>
                  </a:lnTo>
                  <a:lnTo>
                    <a:pt x="1515" y="37"/>
                  </a:lnTo>
                  <a:lnTo>
                    <a:pt x="1523" y="37"/>
                  </a:lnTo>
                  <a:lnTo>
                    <a:pt x="1529" y="37"/>
                  </a:lnTo>
                  <a:lnTo>
                    <a:pt x="1532" y="35"/>
                  </a:lnTo>
                  <a:lnTo>
                    <a:pt x="1536" y="35"/>
                  </a:lnTo>
                  <a:lnTo>
                    <a:pt x="1544" y="29"/>
                  </a:lnTo>
                  <a:lnTo>
                    <a:pt x="1536" y="20"/>
                  </a:lnTo>
                  <a:lnTo>
                    <a:pt x="1536" y="31"/>
                  </a:lnTo>
                  <a:lnTo>
                    <a:pt x="1540" y="29"/>
                  </a:lnTo>
                  <a:lnTo>
                    <a:pt x="1536" y="31"/>
                  </a:lnTo>
                  <a:lnTo>
                    <a:pt x="1544" y="31"/>
                  </a:lnTo>
                  <a:lnTo>
                    <a:pt x="1550" y="31"/>
                  </a:lnTo>
                  <a:lnTo>
                    <a:pt x="1558" y="31"/>
                  </a:lnTo>
                  <a:lnTo>
                    <a:pt x="1564" y="31"/>
                  </a:lnTo>
                  <a:lnTo>
                    <a:pt x="1572" y="31"/>
                  </a:lnTo>
                  <a:lnTo>
                    <a:pt x="1577" y="31"/>
                  </a:lnTo>
                  <a:lnTo>
                    <a:pt x="1585" y="31"/>
                  </a:lnTo>
                  <a:lnTo>
                    <a:pt x="1591" y="31"/>
                  </a:lnTo>
                  <a:lnTo>
                    <a:pt x="1599" y="31"/>
                  </a:lnTo>
                  <a:lnTo>
                    <a:pt x="1607" y="31"/>
                  </a:lnTo>
                  <a:lnTo>
                    <a:pt x="1611" y="29"/>
                  </a:lnTo>
                  <a:lnTo>
                    <a:pt x="1615" y="29"/>
                  </a:lnTo>
                  <a:lnTo>
                    <a:pt x="1620" y="25"/>
                  </a:lnTo>
                  <a:lnTo>
                    <a:pt x="1613" y="16"/>
                  </a:lnTo>
                  <a:lnTo>
                    <a:pt x="1613" y="27"/>
                  </a:lnTo>
                  <a:lnTo>
                    <a:pt x="1620" y="27"/>
                  </a:lnTo>
                  <a:lnTo>
                    <a:pt x="1626" y="27"/>
                  </a:lnTo>
                  <a:lnTo>
                    <a:pt x="1634" y="27"/>
                  </a:lnTo>
                  <a:lnTo>
                    <a:pt x="1640" y="27"/>
                  </a:lnTo>
                  <a:lnTo>
                    <a:pt x="1648" y="27"/>
                  </a:lnTo>
                  <a:lnTo>
                    <a:pt x="1654" y="27"/>
                  </a:lnTo>
                  <a:lnTo>
                    <a:pt x="1661" y="27"/>
                  </a:lnTo>
                  <a:lnTo>
                    <a:pt x="1669" y="27"/>
                  </a:lnTo>
                  <a:lnTo>
                    <a:pt x="1675" y="27"/>
                  </a:lnTo>
                  <a:lnTo>
                    <a:pt x="1683" y="27"/>
                  </a:lnTo>
                  <a:lnTo>
                    <a:pt x="1689" y="27"/>
                  </a:lnTo>
                  <a:lnTo>
                    <a:pt x="1697" y="27"/>
                  </a:lnTo>
                  <a:lnTo>
                    <a:pt x="1702" y="27"/>
                  </a:lnTo>
                  <a:lnTo>
                    <a:pt x="1710" y="27"/>
                  </a:lnTo>
                  <a:lnTo>
                    <a:pt x="1716" y="27"/>
                  </a:lnTo>
                  <a:lnTo>
                    <a:pt x="1724" y="27"/>
                  </a:lnTo>
                  <a:lnTo>
                    <a:pt x="1732" y="27"/>
                  </a:lnTo>
                  <a:lnTo>
                    <a:pt x="1738" y="27"/>
                  </a:lnTo>
                  <a:lnTo>
                    <a:pt x="1745" y="27"/>
                  </a:lnTo>
                  <a:lnTo>
                    <a:pt x="1751" y="27"/>
                  </a:lnTo>
                  <a:lnTo>
                    <a:pt x="1755" y="25"/>
                  </a:lnTo>
                  <a:lnTo>
                    <a:pt x="1757" y="27"/>
                  </a:lnTo>
                  <a:lnTo>
                    <a:pt x="1765" y="24"/>
                  </a:lnTo>
                  <a:lnTo>
                    <a:pt x="1759" y="12"/>
                  </a:lnTo>
                  <a:lnTo>
                    <a:pt x="1759" y="24"/>
                  </a:lnTo>
                  <a:lnTo>
                    <a:pt x="1765" y="24"/>
                  </a:lnTo>
                  <a:lnTo>
                    <a:pt x="1773" y="24"/>
                  </a:lnTo>
                  <a:lnTo>
                    <a:pt x="1779" y="24"/>
                  </a:lnTo>
                  <a:lnTo>
                    <a:pt x="1787" y="24"/>
                  </a:lnTo>
                  <a:lnTo>
                    <a:pt x="1794" y="24"/>
                  </a:lnTo>
                  <a:lnTo>
                    <a:pt x="1800" y="24"/>
                  </a:lnTo>
                  <a:lnTo>
                    <a:pt x="1808" y="24"/>
                  </a:lnTo>
                  <a:lnTo>
                    <a:pt x="1814" y="24"/>
                  </a:lnTo>
                  <a:lnTo>
                    <a:pt x="1822" y="24"/>
                  </a:lnTo>
                  <a:lnTo>
                    <a:pt x="1828" y="24"/>
                  </a:lnTo>
                  <a:lnTo>
                    <a:pt x="1835" y="24"/>
                  </a:lnTo>
                  <a:lnTo>
                    <a:pt x="1841" y="24"/>
                  </a:lnTo>
                  <a:lnTo>
                    <a:pt x="1849" y="24"/>
                  </a:lnTo>
                  <a:lnTo>
                    <a:pt x="1857" y="24"/>
                  </a:lnTo>
                  <a:lnTo>
                    <a:pt x="1863" y="24"/>
                  </a:lnTo>
                  <a:lnTo>
                    <a:pt x="1871" y="24"/>
                  </a:lnTo>
                  <a:lnTo>
                    <a:pt x="1876" y="24"/>
                  </a:lnTo>
                  <a:lnTo>
                    <a:pt x="1884" y="24"/>
                  </a:lnTo>
                  <a:lnTo>
                    <a:pt x="1890" y="24"/>
                  </a:lnTo>
                  <a:lnTo>
                    <a:pt x="1898" y="24"/>
                  </a:lnTo>
                  <a:lnTo>
                    <a:pt x="1904" y="24"/>
                  </a:lnTo>
                  <a:lnTo>
                    <a:pt x="1912" y="24"/>
                  </a:lnTo>
                  <a:lnTo>
                    <a:pt x="1919" y="24"/>
                  </a:lnTo>
                  <a:lnTo>
                    <a:pt x="1925" y="24"/>
                  </a:lnTo>
                  <a:lnTo>
                    <a:pt x="1933" y="24"/>
                  </a:lnTo>
                  <a:lnTo>
                    <a:pt x="1939" y="24"/>
                  </a:lnTo>
                  <a:lnTo>
                    <a:pt x="1947" y="24"/>
                  </a:lnTo>
                  <a:lnTo>
                    <a:pt x="1953" y="24"/>
                  </a:lnTo>
                  <a:lnTo>
                    <a:pt x="1960" y="24"/>
                  </a:lnTo>
                  <a:lnTo>
                    <a:pt x="1966" y="24"/>
                  </a:lnTo>
                  <a:lnTo>
                    <a:pt x="1974" y="24"/>
                  </a:lnTo>
                  <a:lnTo>
                    <a:pt x="1980" y="24"/>
                  </a:lnTo>
                  <a:lnTo>
                    <a:pt x="1988" y="24"/>
                  </a:lnTo>
                  <a:lnTo>
                    <a:pt x="1996" y="24"/>
                  </a:lnTo>
                  <a:lnTo>
                    <a:pt x="2002" y="24"/>
                  </a:lnTo>
                  <a:lnTo>
                    <a:pt x="2009" y="24"/>
                  </a:lnTo>
                  <a:lnTo>
                    <a:pt x="2015" y="24"/>
                  </a:lnTo>
                  <a:lnTo>
                    <a:pt x="2023" y="24"/>
                  </a:lnTo>
                  <a:lnTo>
                    <a:pt x="2029" y="24"/>
                  </a:lnTo>
                  <a:lnTo>
                    <a:pt x="2037" y="24"/>
                  </a:lnTo>
                  <a:lnTo>
                    <a:pt x="2043" y="24"/>
                  </a:lnTo>
                  <a:lnTo>
                    <a:pt x="2050" y="24"/>
                  </a:lnTo>
                  <a:lnTo>
                    <a:pt x="2058" y="24"/>
                  </a:lnTo>
                  <a:lnTo>
                    <a:pt x="2064" y="24"/>
                  </a:lnTo>
                  <a:lnTo>
                    <a:pt x="2072" y="24"/>
                  </a:lnTo>
                  <a:lnTo>
                    <a:pt x="2078" y="24"/>
                  </a:lnTo>
                  <a:lnTo>
                    <a:pt x="2086" y="24"/>
                  </a:lnTo>
                  <a:lnTo>
                    <a:pt x="2091" y="24"/>
                  </a:lnTo>
                  <a:lnTo>
                    <a:pt x="2099" y="24"/>
                  </a:lnTo>
                  <a:lnTo>
                    <a:pt x="2105" y="24"/>
                  </a:lnTo>
                  <a:lnTo>
                    <a:pt x="2113" y="24"/>
                  </a:lnTo>
                  <a:lnTo>
                    <a:pt x="2121" y="24"/>
                  </a:lnTo>
                  <a:lnTo>
                    <a:pt x="2127" y="24"/>
                  </a:lnTo>
                  <a:lnTo>
                    <a:pt x="2134" y="24"/>
                  </a:lnTo>
                  <a:lnTo>
                    <a:pt x="2140" y="24"/>
                  </a:lnTo>
                  <a:lnTo>
                    <a:pt x="2148" y="24"/>
                  </a:lnTo>
                  <a:lnTo>
                    <a:pt x="2154" y="24"/>
                  </a:lnTo>
                  <a:lnTo>
                    <a:pt x="2162" y="24"/>
                  </a:lnTo>
                  <a:lnTo>
                    <a:pt x="2168" y="24"/>
                  </a:lnTo>
                  <a:lnTo>
                    <a:pt x="2175" y="24"/>
                  </a:lnTo>
                  <a:lnTo>
                    <a:pt x="2175" y="0"/>
                  </a:lnTo>
                  <a:lnTo>
                    <a:pt x="2168" y="0"/>
                  </a:lnTo>
                  <a:lnTo>
                    <a:pt x="2162" y="0"/>
                  </a:lnTo>
                  <a:lnTo>
                    <a:pt x="2154" y="0"/>
                  </a:lnTo>
                  <a:lnTo>
                    <a:pt x="2148" y="0"/>
                  </a:lnTo>
                  <a:lnTo>
                    <a:pt x="2140" y="0"/>
                  </a:lnTo>
                  <a:lnTo>
                    <a:pt x="2134" y="0"/>
                  </a:lnTo>
                  <a:lnTo>
                    <a:pt x="2127" y="0"/>
                  </a:lnTo>
                  <a:lnTo>
                    <a:pt x="2121" y="0"/>
                  </a:lnTo>
                  <a:lnTo>
                    <a:pt x="2113" y="0"/>
                  </a:lnTo>
                  <a:lnTo>
                    <a:pt x="2105" y="0"/>
                  </a:lnTo>
                  <a:lnTo>
                    <a:pt x="2099" y="0"/>
                  </a:lnTo>
                  <a:lnTo>
                    <a:pt x="2091" y="0"/>
                  </a:lnTo>
                  <a:lnTo>
                    <a:pt x="2086" y="0"/>
                  </a:lnTo>
                  <a:lnTo>
                    <a:pt x="2078" y="0"/>
                  </a:lnTo>
                  <a:lnTo>
                    <a:pt x="2072" y="0"/>
                  </a:lnTo>
                  <a:lnTo>
                    <a:pt x="2064" y="0"/>
                  </a:lnTo>
                  <a:lnTo>
                    <a:pt x="2058" y="0"/>
                  </a:lnTo>
                  <a:lnTo>
                    <a:pt x="2050" y="0"/>
                  </a:lnTo>
                  <a:lnTo>
                    <a:pt x="2043" y="0"/>
                  </a:lnTo>
                  <a:lnTo>
                    <a:pt x="2037" y="0"/>
                  </a:lnTo>
                  <a:lnTo>
                    <a:pt x="2029" y="0"/>
                  </a:lnTo>
                  <a:lnTo>
                    <a:pt x="2023" y="0"/>
                  </a:lnTo>
                  <a:lnTo>
                    <a:pt x="2015" y="0"/>
                  </a:lnTo>
                  <a:lnTo>
                    <a:pt x="2009" y="0"/>
                  </a:lnTo>
                  <a:lnTo>
                    <a:pt x="2002" y="0"/>
                  </a:lnTo>
                  <a:lnTo>
                    <a:pt x="1996" y="0"/>
                  </a:lnTo>
                  <a:lnTo>
                    <a:pt x="1988" y="0"/>
                  </a:lnTo>
                  <a:lnTo>
                    <a:pt x="1980" y="0"/>
                  </a:lnTo>
                  <a:lnTo>
                    <a:pt x="1974" y="0"/>
                  </a:lnTo>
                  <a:lnTo>
                    <a:pt x="1966" y="0"/>
                  </a:lnTo>
                  <a:lnTo>
                    <a:pt x="1960" y="0"/>
                  </a:lnTo>
                  <a:lnTo>
                    <a:pt x="1953" y="0"/>
                  </a:lnTo>
                  <a:lnTo>
                    <a:pt x="1947" y="0"/>
                  </a:lnTo>
                  <a:lnTo>
                    <a:pt x="1939" y="0"/>
                  </a:lnTo>
                  <a:lnTo>
                    <a:pt x="1933" y="0"/>
                  </a:lnTo>
                  <a:lnTo>
                    <a:pt x="1925" y="0"/>
                  </a:lnTo>
                  <a:lnTo>
                    <a:pt x="1919" y="0"/>
                  </a:lnTo>
                  <a:lnTo>
                    <a:pt x="1912" y="0"/>
                  </a:lnTo>
                  <a:lnTo>
                    <a:pt x="1904" y="0"/>
                  </a:lnTo>
                  <a:lnTo>
                    <a:pt x="1898" y="0"/>
                  </a:lnTo>
                  <a:lnTo>
                    <a:pt x="1890" y="0"/>
                  </a:lnTo>
                  <a:lnTo>
                    <a:pt x="1884" y="0"/>
                  </a:lnTo>
                  <a:lnTo>
                    <a:pt x="1876" y="0"/>
                  </a:lnTo>
                  <a:lnTo>
                    <a:pt x="1871" y="0"/>
                  </a:lnTo>
                  <a:lnTo>
                    <a:pt x="1863" y="0"/>
                  </a:lnTo>
                  <a:lnTo>
                    <a:pt x="1857" y="0"/>
                  </a:lnTo>
                  <a:lnTo>
                    <a:pt x="1849" y="0"/>
                  </a:lnTo>
                  <a:lnTo>
                    <a:pt x="1841" y="0"/>
                  </a:lnTo>
                  <a:lnTo>
                    <a:pt x="1835" y="0"/>
                  </a:lnTo>
                  <a:lnTo>
                    <a:pt x="1828" y="0"/>
                  </a:lnTo>
                  <a:lnTo>
                    <a:pt x="1822" y="0"/>
                  </a:lnTo>
                  <a:lnTo>
                    <a:pt x="1814" y="0"/>
                  </a:lnTo>
                  <a:lnTo>
                    <a:pt x="1808" y="0"/>
                  </a:lnTo>
                  <a:lnTo>
                    <a:pt x="1800" y="0"/>
                  </a:lnTo>
                  <a:lnTo>
                    <a:pt x="1794" y="0"/>
                  </a:lnTo>
                  <a:lnTo>
                    <a:pt x="1787" y="0"/>
                  </a:lnTo>
                  <a:lnTo>
                    <a:pt x="1779" y="0"/>
                  </a:lnTo>
                  <a:lnTo>
                    <a:pt x="1773" y="0"/>
                  </a:lnTo>
                  <a:lnTo>
                    <a:pt x="1765" y="0"/>
                  </a:lnTo>
                  <a:lnTo>
                    <a:pt x="1759" y="0"/>
                  </a:lnTo>
                  <a:lnTo>
                    <a:pt x="1755" y="2"/>
                  </a:lnTo>
                  <a:lnTo>
                    <a:pt x="1747" y="6"/>
                  </a:lnTo>
                  <a:lnTo>
                    <a:pt x="1751" y="16"/>
                  </a:lnTo>
                  <a:lnTo>
                    <a:pt x="1751" y="4"/>
                  </a:lnTo>
                  <a:lnTo>
                    <a:pt x="1745" y="4"/>
                  </a:lnTo>
                  <a:lnTo>
                    <a:pt x="1738" y="4"/>
                  </a:lnTo>
                  <a:lnTo>
                    <a:pt x="1732" y="4"/>
                  </a:lnTo>
                  <a:lnTo>
                    <a:pt x="1724" y="4"/>
                  </a:lnTo>
                  <a:lnTo>
                    <a:pt x="1716" y="4"/>
                  </a:lnTo>
                  <a:lnTo>
                    <a:pt x="1710" y="4"/>
                  </a:lnTo>
                  <a:lnTo>
                    <a:pt x="1702" y="4"/>
                  </a:lnTo>
                  <a:lnTo>
                    <a:pt x="1697" y="4"/>
                  </a:lnTo>
                  <a:lnTo>
                    <a:pt x="1689" y="4"/>
                  </a:lnTo>
                  <a:lnTo>
                    <a:pt x="1683" y="4"/>
                  </a:lnTo>
                  <a:lnTo>
                    <a:pt x="1675" y="4"/>
                  </a:lnTo>
                  <a:lnTo>
                    <a:pt x="1669" y="4"/>
                  </a:lnTo>
                  <a:lnTo>
                    <a:pt x="1661" y="4"/>
                  </a:lnTo>
                  <a:lnTo>
                    <a:pt x="1654" y="4"/>
                  </a:lnTo>
                  <a:lnTo>
                    <a:pt x="1648" y="4"/>
                  </a:lnTo>
                  <a:lnTo>
                    <a:pt x="1640" y="4"/>
                  </a:lnTo>
                  <a:lnTo>
                    <a:pt x="1634" y="4"/>
                  </a:lnTo>
                  <a:lnTo>
                    <a:pt x="1626" y="4"/>
                  </a:lnTo>
                  <a:lnTo>
                    <a:pt x="1620" y="4"/>
                  </a:lnTo>
                  <a:lnTo>
                    <a:pt x="1613" y="4"/>
                  </a:lnTo>
                  <a:lnTo>
                    <a:pt x="1609" y="6"/>
                  </a:lnTo>
                  <a:lnTo>
                    <a:pt x="1607" y="6"/>
                  </a:lnTo>
                  <a:lnTo>
                    <a:pt x="1601" y="10"/>
                  </a:lnTo>
                  <a:lnTo>
                    <a:pt x="1607" y="20"/>
                  </a:lnTo>
                  <a:lnTo>
                    <a:pt x="1607" y="8"/>
                  </a:lnTo>
                  <a:lnTo>
                    <a:pt x="1599" y="8"/>
                  </a:lnTo>
                  <a:lnTo>
                    <a:pt x="1591" y="8"/>
                  </a:lnTo>
                  <a:lnTo>
                    <a:pt x="1585" y="8"/>
                  </a:lnTo>
                  <a:lnTo>
                    <a:pt x="1577" y="8"/>
                  </a:lnTo>
                  <a:lnTo>
                    <a:pt x="1572" y="8"/>
                  </a:lnTo>
                  <a:lnTo>
                    <a:pt x="1564" y="8"/>
                  </a:lnTo>
                  <a:lnTo>
                    <a:pt x="1558" y="8"/>
                  </a:lnTo>
                  <a:lnTo>
                    <a:pt x="1550" y="8"/>
                  </a:lnTo>
                  <a:lnTo>
                    <a:pt x="1544" y="8"/>
                  </a:lnTo>
                  <a:lnTo>
                    <a:pt x="1536" y="8"/>
                  </a:lnTo>
                  <a:lnTo>
                    <a:pt x="1532" y="10"/>
                  </a:lnTo>
                  <a:lnTo>
                    <a:pt x="1530" y="10"/>
                  </a:lnTo>
                  <a:lnTo>
                    <a:pt x="1523" y="16"/>
                  </a:lnTo>
                  <a:lnTo>
                    <a:pt x="1529" y="14"/>
                  </a:lnTo>
                  <a:lnTo>
                    <a:pt x="1525" y="16"/>
                  </a:lnTo>
                  <a:lnTo>
                    <a:pt x="1529" y="25"/>
                  </a:lnTo>
                  <a:lnTo>
                    <a:pt x="1529" y="14"/>
                  </a:lnTo>
                  <a:lnTo>
                    <a:pt x="1523" y="14"/>
                  </a:lnTo>
                  <a:lnTo>
                    <a:pt x="1515" y="14"/>
                  </a:lnTo>
                  <a:lnTo>
                    <a:pt x="1509" y="14"/>
                  </a:lnTo>
                  <a:lnTo>
                    <a:pt x="1501" y="14"/>
                  </a:lnTo>
                  <a:lnTo>
                    <a:pt x="1495" y="14"/>
                  </a:lnTo>
                  <a:lnTo>
                    <a:pt x="1487" y="14"/>
                  </a:lnTo>
                  <a:lnTo>
                    <a:pt x="1482" y="14"/>
                  </a:lnTo>
                  <a:lnTo>
                    <a:pt x="1478" y="16"/>
                  </a:lnTo>
                  <a:lnTo>
                    <a:pt x="1470" y="20"/>
                  </a:lnTo>
                  <a:lnTo>
                    <a:pt x="1474" y="29"/>
                  </a:lnTo>
                  <a:lnTo>
                    <a:pt x="1474" y="18"/>
                  </a:lnTo>
                  <a:lnTo>
                    <a:pt x="1466" y="18"/>
                  </a:lnTo>
                  <a:lnTo>
                    <a:pt x="1460" y="18"/>
                  </a:lnTo>
                  <a:lnTo>
                    <a:pt x="1452" y="18"/>
                  </a:lnTo>
                  <a:lnTo>
                    <a:pt x="1446" y="18"/>
                  </a:lnTo>
                  <a:lnTo>
                    <a:pt x="1439" y="18"/>
                  </a:lnTo>
                  <a:lnTo>
                    <a:pt x="1435" y="20"/>
                  </a:lnTo>
                  <a:lnTo>
                    <a:pt x="1433" y="20"/>
                  </a:lnTo>
                  <a:lnTo>
                    <a:pt x="1427" y="24"/>
                  </a:lnTo>
                  <a:lnTo>
                    <a:pt x="1433" y="33"/>
                  </a:lnTo>
                  <a:lnTo>
                    <a:pt x="1433" y="22"/>
                  </a:lnTo>
                  <a:lnTo>
                    <a:pt x="1425" y="22"/>
                  </a:lnTo>
                  <a:lnTo>
                    <a:pt x="1419" y="22"/>
                  </a:lnTo>
                  <a:lnTo>
                    <a:pt x="1411" y="22"/>
                  </a:lnTo>
                  <a:lnTo>
                    <a:pt x="1405" y="22"/>
                  </a:lnTo>
                  <a:lnTo>
                    <a:pt x="1401" y="24"/>
                  </a:lnTo>
                  <a:lnTo>
                    <a:pt x="1394" y="27"/>
                  </a:lnTo>
                  <a:lnTo>
                    <a:pt x="1398" y="37"/>
                  </a:lnTo>
                  <a:lnTo>
                    <a:pt x="1398" y="25"/>
                  </a:lnTo>
                  <a:lnTo>
                    <a:pt x="1390" y="25"/>
                  </a:lnTo>
                  <a:lnTo>
                    <a:pt x="1384" y="25"/>
                  </a:lnTo>
                  <a:lnTo>
                    <a:pt x="1376" y="25"/>
                  </a:lnTo>
                  <a:lnTo>
                    <a:pt x="1372" y="27"/>
                  </a:lnTo>
                  <a:lnTo>
                    <a:pt x="1370" y="29"/>
                  </a:lnTo>
                  <a:lnTo>
                    <a:pt x="1364" y="35"/>
                  </a:lnTo>
                  <a:lnTo>
                    <a:pt x="1370" y="31"/>
                  </a:lnTo>
                  <a:lnTo>
                    <a:pt x="1366" y="33"/>
                  </a:lnTo>
                  <a:lnTo>
                    <a:pt x="1370" y="43"/>
                  </a:lnTo>
                  <a:lnTo>
                    <a:pt x="1370" y="31"/>
                  </a:lnTo>
                  <a:lnTo>
                    <a:pt x="1362" y="31"/>
                  </a:lnTo>
                  <a:lnTo>
                    <a:pt x="1357" y="31"/>
                  </a:lnTo>
                  <a:lnTo>
                    <a:pt x="1353" y="33"/>
                  </a:lnTo>
                  <a:lnTo>
                    <a:pt x="1345" y="37"/>
                  </a:lnTo>
                  <a:lnTo>
                    <a:pt x="1349" y="47"/>
                  </a:lnTo>
                  <a:lnTo>
                    <a:pt x="1349" y="35"/>
                  </a:lnTo>
                  <a:lnTo>
                    <a:pt x="1343" y="35"/>
                  </a:lnTo>
                  <a:lnTo>
                    <a:pt x="1335" y="35"/>
                  </a:lnTo>
                  <a:lnTo>
                    <a:pt x="1331" y="37"/>
                  </a:lnTo>
                  <a:lnTo>
                    <a:pt x="1323" y="41"/>
                  </a:lnTo>
                  <a:lnTo>
                    <a:pt x="1327" y="51"/>
                  </a:lnTo>
                  <a:lnTo>
                    <a:pt x="1327" y="39"/>
                  </a:lnTo>
                  <a:lnTo>
                    <a:pt x="1321" y="39"/>
                  </a:lnTo>
                  <a:lnTo>
                    <a:pt x="1317" y="41"/>
                  </a:lnTo>
                  <a:lnTo>
                    <a:pt x="1310" y="45"/>
                  </a:lnTo>
                  <a:lnTo>
                    <a:pt x="1314" y="55"/>
                  </a:lnTo>
                  <a:lnTo>
                    <a:pt x="1314" y="43"/>
                  </a:lnTo>
                  <a:lnTo>
                    <a:pt x="1308" y="43"/>
                  </a:lnTo>
                  <a:lnTo>
                    <a:pt x="1304" y="45"/>
                  </a:lnTo>
                  <a:lnTo>
                    <a:pt x="1302" y="45"/>
                  </a:lnTo>
                  <a:lnTo>
                    <a:pt x="1294" y="51"/>
                  </a:lnTo>
                  <a:lnTo>
                    <a:pt x="1300" y="49"/>
                  </a:lnTo>
                  <a:lnTo>
                    <a:pt x="1296" y="51"/>
                  </a:lnTo>
                  <a:lnTo>
                    <a:pt x="1300" y="61"/>
                  </a:lnTo>
                  <a:lnTo>
                    <a:pt x="1300" y="49"/>
                  </a:lnTo>
                  <a:lnTo>
                    <a:pt x="1294" y="49"/>
                  </a:lnTo>
                  <a:lnTo>
                    <a:pt x="1290" y="51"/>
                  </a:lnTo>
                  <a:lnTo>
                    <a:pt x="1282" y="55"/>
                  </a:lnTo>
                  <a:lnTo>
                    <a:pt x="1286" y="65"/>
                  </a:lnTo>
                  <a:lnTo>
                    <a:pt x="1286" y="53"/>
                  </a:lnTo>
                  <a:lnTo>
                    <a:pt x="1280" y="53"/>
                  </a:lnTo>
                  <a:lnTo>
                    <a:pt x="1276" y="55"/>
                  </a:lnTo>
                  <a:lnTo>
                    <a:pt x="1269" y="59"/>
                  </a:lnTo>
                  <a:lnTo>
                    <a:pt x="1261" y="63"/>
                  </a:lnTo>
                  <a:lnTo>
                    <a:pt x="1259" y="65"/>
                  </a:lnTo>
                  <a:lnTo>
                    <a:pt x="1253" y="70"/>
                  </a:lnTo>
                  <a:lnTo>
                    <a:pt x="1259" y="78"/>
                  </a:lnTo>
                  <a:lnTo>
                    <a:pt x="1255" y="69"/>
                  </a:lnTo>
                  <a:lnTo>
                    <a:pt x="1247" y="72"/>
                  </a:lnTo>
                  <a:lnTo>
                    <a:pt x="1245" y="72"/>
                  </a:lnTo>
                  <a:lnTo>
                    <a:pt x="1239" y="76"/>
                  </a:lnTo>
                  <a:lnTo>
                    <a:pt x="1245" y="86"/>
                  </a:lnTo>
                  <a:lnTo>
                    <a:pt x="1241" y="76"/>
                  </a:lnTo>
                  <a:lnTo>
                    <a:pt x="1233" y="80"/>
                  </a:lnTo>
                  <a:lnTo>
                    <a:pt x="1231" y="82"/>
                  </a:lnTo>
                  <a:lnTo>
                    <a:pt x="1226" y="88"/>
                  </a:lnTo>
                  <a:lnTo>
                    <a:pt x="1231" y="96"/>
                  </a:lnTo>
                  <a:lnTo>
                    <a:pt x="1228" y="86"/>
                  </a:lnTo>
                  <a:lnTo>
                    <a:pt x="1220" y="90"/>
                  </a:lnTo>
                  <a:lnTo>
                    <a:pt x="1218" y="90"/>
                  </a:lnTo>
                  <a:lnTo>
                    <a:pt x="1212" y="94"/>
                  </a:lnTo>
                  <a:lnTo>
                    <a:pt x="1210" y="96"/>
                  </a:lnTo>
                  <a:lnTo>
                    <a:pt x="1206" y="104"/>
                  </a:lnTo>
                  <a:lnTo>
                    <a:pt x="1206" y="108"/>
                  </a:lnTo>
                  <a:lnTo>
                    <a:pt x="1218" y="108"/>
                  </a:lnTo>
                  <a:lnTo>
                    <a:pt x="1212" y="98"/>
                  </a:lnTo>
                  <a:lnTo>
                    <a:pt x="1204" y="104"/>
                  </a:lnTo>
                  <a:lnTo>
                    <a:pt x="1210" y="113"/>
                  </a:lnTo>
                  <a:lnTo>
                    <a:pt x="1206" y="104"/>
                  </a:lnTo>
                  <a:lnTo>
                    <a:pt x="1198" y="108"/>
                  </a:lnTo>
                  <a:lnTo>
                    <a:pt x="1194" y="110"/>
                  </a:lnTo>
                  <a:lnTo>
                    <a:pt x="1190" y="117"/>
                  </a:lnTo>
                  <a:lnTo>
                    <a:pt x="1190" y="121"/>
                  </a:lnTo>
                  <a:lnTo>
                    <a:pt x="1194" y="113"/>
                  </a:lnTo>
                  <a:lnTo>
                    <a:pt x="1190" y="121"/>
                  </a:lnTo>
                  <a:lnTo>
                    <a:pt x="1202" y="121"/>
                  </a:lnTo>
                  <a:lnTo>
                    <a:pt x="1196" y="112"/>
                  </a:lnTo>
                  <a:lnTo>
                    <a:pt x="1190" y="115"/>
                  </a:lnTo>
                  <a:lnTo>
                    <a:pt x="1188" y="117"/>
                  </a:lnTo>
                  <a:lnTo>
                    <a:pt x="1185" y="125"/>
                  </a:lnTo>
                  <a:lnTo>
                    <a:pt x="1185" y="131"/>
                  </a:lnTo>
                  <a:lnTo>
                    <a:pt x="1188" y="123"/>
                  </a:lnTo>
                  <a:lnTo>
                    <a:pt x="1185" y="131"/>
                  </a:lnTo>
                  <a:lnTo>
                    <a:pt x="1196" y="131"/>
                  </a:lnTo>
                  <a:lnTo>
                    <a:pt x="1192" y="121"/>
                  </a:lnTo>
                  <a:lnTo>
                    <a:pt x="1185" y="125"/>
                  </a:lnTo>
                  <a:lnTo>
                    <a:pt x="1181" y="127"/>
                  </a:lnTo>
                  <a:lnTo>
                    <a:pt x="1177" y="135"/>
                  </a:lnTo>
                  <a:lnTo>
                    <a:pt x="1177" y="139"/>
                  </a:lnTo>
                  <a:lnTo>
                    <a:pt x="1181" y="131"/>
                  </a:lnTo>
                  <a:lnTo>
                    <a:pt x="1177" y="139"/>
                  </a:lnTo>
                  <a:lnTo>
                    <a:pt x="1188" y="139"/>
                  </a:lnTo>
                  <a:lnTo>
                    <a:pt x="1183" y="129"/>
                  </a:lnTo>
                  <a:lnTo>
                    <a:pt x="1177" y="133"/>
                  </a:lnTo>
                  <a:lnTo>
                    <a:pt x="1175" y="135"/>
                  </a:lnTo>
                  <a:lnTo>
                    <a:pt x="1171" y="143"/>
                  </a:lnTo>
                  <a:lnTo>
                    <a:pt x="1171" y="149"/>
                  </a:lnTo>
                  <a:lnTo>
                    <a:pt x="1175" y="141"/>
                  </a:lnTo>
                  <a:lnTo>
                    <a:pt x="1171" y="149"/>
                  </a:lnTo>
                  <a:lnTo>
                    <a:pt x="1183" y="149"/>
                  </a:lnTo>
                  <a:lnTo>
                    <a:pt x="1179" y="139"/>
                  </a:lnTo>
                  <a:lnTo>
                    <a:pt x="1171" y="143"/>
                  </a:lnTo>
                  <a:lnTo>
                    <a:pt x="1167" y="145"/>
                  </a:lnTo>
                  <a:lnTo>
                    <a:pt x="1163" y="153"/>
                  </a:lnTo>
                  <a:lnTo>
                    <a:pt x="1163" y="156"/>
                  </a:lnTo>
                  <a:lnTo>
                    <a:pt x="1167" y="149"/>
                  </a:lnTo>
                  <a:lnTo>
                    <a:pt x="1163" y="156"/>
                  </a:lnTo>
                  <a:lnTo>
                    <a:pt x="1175" y="156"/>
                  </a:lnTo>
                  <a:lnTo>
                    <a:pt x="1169" y="147"/>
                  </a:lnTo>
                  <a:lnTo>
                    <a:pt x="1163" y="151"/>
                  </a:lnTo>
                  <a:lnTo>
                    <a:pt x="1161" y="153"/>
                  </a:lnTo>
                  <a:lnTo>
                    <a:pt x="1157" y="160"/>
                  </a:lnTo>
                  <a:lnTo>
                    <a:pt x="1157" y="166"/>
                  </a:lnTo>
                  <a:lnTo>
                    <a:pt x="1157" y="170"/>
                  </a:lnTo>
                  <a:lnTo>
                    <a:pt x="1157" y="174"/>
                  </a:lnTo>
                  <a:lnTo>
                    <a:pt x="1161" y="166"/>
                  </a:lnTo>
                  <a:lnTo>
                    <a:pt x="1157" y="174"/>
                  </a:lnTo>
                  <a:lnTo>
                    <a:pt x="1169" y="174"/>
                  </a:lnTo>
                  <a:lnTo>
                    <a:pt x="1165" y="164"/>
                  </a:lnTo>
                  <a:lnTo>
                    <a:pt x="1157" y="168"/>
                  </a:lnTo>
                  <a:lnTo>
                    <a:pt x="1153" y="170"/>
                  </a:lnTo>
                  <a:lnTo>
                    <a:pt x="1149" y="178"/>
                  </a:lnTo>
                  <a:lnTo>
                    <a:pt x="1149" y="184"/>
                  </a:lnTo>
                  <a:lnTo>
                    <a:pt x="1153" y="176"/>
                  </a:lnTo>
                  <a:lnTo>
                    <a:pt x="1149" y="184"/>
                  </a:lnTo>
                  <a:lnTo>
                    <a:pt x="1161" y="184"/>
                  </a:lnTo>
                  <a:lnTo>
                    <a:pt x="1155" y="174"/>
                  </a:lnTo>
                  <a:lnTo>
                    <a:pt x="1149" y="178"/>
                  </a:lnTo>
                  <a:lnTo>
                    <a:pt x="1147" y="180"/>
                  </a:lnTo>
                  <a:lnTo>
                    <a:pt x="1143" y="188"/>
                  </a:lnTo>
                  <a:lnTo>
                    <a:pt x="1143" y="192"/>
                  </a:lnTo>
                  <a:lnTo>
                    <a:pt x="1143" y="196"/>
                  </a:lnTo>
                  <a:lnTo>
                    <a:pt x="1155" y="196"/>
                  </a:lnTo>
                  <a:lnTo>
                    <a:pt x="1149" y="186"/>
                  </a:lnTo>
                  <a:lnTo>
                    <a:pt x="1142" y="192"/>
                  </a:lnTo>
                  <a:lnTo>
                    <a:pt x="1140" y="194"/>
                  </a:lnTo>
                  <a:lnTo>
                    <a:pt x="1136" y="201"/>
                  </a:lnTo>
                  <a:lnTo>
                    <a:pt x="1136" y="205"/>
                  </a:lnTo>
                  <a:lnTo>
                    <a:pt x="1136" y="213"/>
                  </a:lnTo>
                  <a:lnTo>
                    <a:pt x="1147" y="213"/>
                  </a:lnTo>
                  <a:lnTo>
                    <a:pt x="1142" y="203"/>
                  </a:lnTo>
                  <a:lnTo>
                    <a:pt x="1134" y="209"/>
                  </a:lnTo>
                  <a:lnTo>
                    <a:pt x="1132" y="211"/>
                  </a:lnTo>
                  <a:lnTo>
                    <a:pt x="1128" y="219"/>
                  </a:lnTo>
                  <a:lnTo>
                    <a:pt x="1128" y="223"/>
                  </a:lnTo>
                  <a:lnTo>
                    <a:pt x="1128" y="227"/>
                  </a:lnTo>
                  <a:lnTo>
                    <a:pt x="1128" y="231"/>
                  </a:lnTo>
                  <a:lnTo>
                    <a:pt x="1140" y="231"/>
                  </a:lnTo>
                  <a:lnTo>
                    <a:pt x="1132" y="223"/>
                  </a:lnTo>
                  <a:lnTo>
                    <a:pt x="1126" y="233"/>
                  </a:lnTo>
                  <a:lnTo>
                    <a:pt x="1122" y="241"/>
                  </a:lnTo>
                  <a:lnTo>
                    <a:pt x="1122" y="244"/>
                  </a:lnTo>
                  <a:lnTo>
                    <a:pt x="1122" y="248"/>
                  </a:lnTo>
                  <a:lnTo>
                    <a:pt x="1134" y="248"/>
                  </a:lnTo>
                  <a:lnTo>
                    <a:pt x="1126" y="241"/>
                  </a:lnTo>
                  <a:lnTo>
                    <a:pt x="1118" y="250"/>
                  </a:lnTo>
                  <a:lnTo>
                    <a:pt x="1114" y="258"/>
                  </a:lnTo>
                  <a:lnTo>
                    <a:pt x="1114" y="262"/>
                  </a:lnTo>
                  <a:lnTo>
                    <a:pt x="1114" y="266"/>
                  </a:lnTo>
                  <a:lnTo>
                    <a:pt x="1126" y="266"/>
                  </a:lnTo>
                  <a:lnTo>
                    <a:pt x="1118" y="258"/>
                  </a:lnTo>
                  <a:lnTo>
                    <a:pt x="1112" y="268"/>
                  </a:lnTo>
                  <a:lnTo>
                    <a:pt x="1108" y="276"/>
                  </a:lnTo>
                  <a:lnTo>
                    <a:pt x="1108" y="280"/>
                  </a:lnTo>
                  <a:lnTo>
                    <a:pt x="1108" y="289"/>
                  </a:lnTo>
                  <a:lnTo>
                    <a:pt x="1120" y="289"/>
                  </a:lnTo>
                  <a:lnTo>
                    <a:pt x="1114" y="282"/>
                  </a:lnTo>
                  <a:lnTo>
                    <a:pt x="1106" y="289"/>
                  </a:lnTo>
                  <a:lnTo>
                    <a:pt x="1104" y="289"/>
                  </a:lnTo>
                  <a:lnTo>
                    <a:pt x="1100" y="297"/>
                  </a:lnTo>
                  <a:lnTo>
                    <a:pt x="1100" y="301"/>
                  </a:lnTo>
                  <a:lnTo>
                    <a:pt x="1100" y="311"/>
                  </a:lnTo>
                  <a:lnTo>
                    <a:pt x="1100" y="319"/>
                  </a:lnTo>
                  <a:lnTo>
                    <a:pt x="1112" y="319"/>
                  </a:lnTo>
                  <a:lnTo>
                    <a:pt x="1106" y="311"/>
                  </a:lnTo>
                  <a:lnTo>
                    <a:pt x="1100" y="317"/>
                  </a:lnTo>
                  <a:lnTo>
                    <a:pt x="1099" y="317"/>
                  </a:lnTo>
                  <a:lnTo>
                    <a:pt x="1095" y="325"/>
                  </a:lnTo>
                  <a:lnTo>
                    <a:pt x="1095" y="332"/>
                  </a:lnTo>
                  <a:lnTo>
                    <a:pt x="1095" y="342"/>
                  </a:lnTo>
                  <a:lnTo>
                    <a:pt x="1106" y="342"/>
                  </a:lnTo>
                  <a:lnTo>
                    <a:pt x="1100" y="334"/>
                  </a:lnTo>
                  <a:lnTo>
                    <a:pt x="1093" y="342"/>
                  </a:lnTo>
                  <a:lnTo>
                    <a:pt x="1091" y="342"/>
                  </a:lnTo>
                  <a:lnTo>
                    <a:pt x="1087" y="350"/>
                  </a:lnTo>
                  <a:lnTo>
                    <a:pt x="1087" y="360"/>
                  </a:lnTo>
                  <a:lnTo>
                    <a:pt x="1087" y="368"/>
                  </a:lnTo>
                  <a:lnTo>
                    <a:pt x="1099" y="368"/>
                  </a:lnTo>
                  <a:lnTo>
                    <a:pt x="1091" y="360"/>
                  </a:lnTo>
                  <a:lnTo>
                    <a:pt x="1085" y="370"/>
                  </a:lnTo>
                  <a:lnTo>
                    <a:pt x="1081" y="377"/>
                  </a:lnTo>
                  <a:lnTo>
                    <a:pt x="1081" y="385"/>
                  </a:lnTo>
                  <a:lnTo>
                    <a:pt x="1081" y="395"/>
                  </a:lnTo>
                  <a:lnTo>
                    <a:pt x="1093" y="395"/>
                  </a:lnTo>
                  <a:lnTo>
                    <a:pt x="1087" y="387"/>
                  </a:lnTo>
                  <a:lnTo>
                    <a:pt x="1079" y="395"/>
                  </a:lnTo>
                  <a:lnTo>
                    <a:pt x="1077" y="395"/>
                  </a:lnTo>
                  <a:lnTo>
                    <a:pt x="1073" y="403"/>
                  </a:lnTo>
                  <a:lnTo>
                    <a:pt x="1073" y="413"/>
                  </a:lnTo>
                  <a:lnTo>
                    <a:pt x="1073" y="420"/>
                  </a:lnTo>
                  <a:lnTo>
                    <a:pt x="1073" y="434"/>
                  </a:lnTo>
                  <a:lnTo>
                    <a:pt x="1085" y="434"/>
                  </a:lnTo>
                  <a:lnTo>
                    <a:pt x="1079" y="426"/>
                  </a:lnTo>
                  <a:lnTo>
                    <a:pt x="1071" y="434"/>
                  </a:lnTo>
                  <a:lnTo>
                    <a:pt x="1069" y="434"/>
                  </a:lnTo>
                  <a:lnTo>
                    <a:pt x="1065" y="442"/>
                  </a:lnTo>
                  <a:lnTo>
                    <a:pt x="1065" y="452"/>
                  </a:lnTo>
                  <a:lnTo>
                    <a:pt x="1065" y="465"/>
                  </a:lnTo>
                  <a:lnTo>
                    <a:pt x="1077" y="465"/>
                  </a:lnTo>
                  <a:lnTo>
                    <a:pt x="1069" y="458"/>
                  </a:lnTo>
                  <a:lnTo>
                    <a:pt x="1063" y="465"/>
                  </a:lnTo>
                  <a:lnTo>
                    <a:pt x="1059" y="473"/>
                  </a:lnTo>
                  <a:lnTo>
                    <a:pt x="1059" y="483"/>
                  </a:lnTo>
                  <a:lnTo>
                    <a:pt x="1059" y="495"/>
                  </a:lnTo>
                  <a:lnTo>
                    <a:pt x="1071" y="495"/>
                  </a:lnTo>
                  <a:lnTo>
                    <a:pt x="1063" y="487"/>
                  </a:lnTo>
                  <a:lnTo>
                    <a:pt x="1056" y="497"/>
                  </a:lnTo>
                  <a:lnTo>
                    <a:pt x="1052" y="505"/>
                  </a:lnTo>
                  <a:lnTo>
                    <a:pt x="1052" y="518"/>
                  </a:lnTo>
                  <a:lnTo>
                    <a:pt x="1052" y="526"/>
                  </a:lnTo>
                  <a:lnTo>
                    <a:pt x="1052" y="540"/>
                  </a:lnTo>
                  <a:lnTo>
                    <a:pt x="1063" y="540"/>
                  </a:lnTo>
                  <a:lnTo>
                    <a:pt x="1054" y="536"/>
                  </a:lnTo>
                  <a:lnTo>
                    <a:pt x="1048" y="550"/>
                  </a:lnTo>
                  <a:lnTo>
                    <a:pt x="1046" y="553"/>
                  </a:lnTo>
                  <a:lnTo>
                    <a:pt x="1046" y="561"/>
                  </a:lnTo>
                  <a:lnTo>
                    <a:pt x="1046" y="575"/>
                  </a:lnTo>
                  <a:lnTo>
                    <a:pt x="1057" y="575"/>
                  </a:lnTo>
                  <a:lnTo>
                    <a:pt x="1050" y="569"/>
                  </a:lnTo>
                  <a:lnTo>
                    <a:pt x="1042" y="583"/>
                  </a:lnTo>
                  <a:lnTo>
                    <a:pt x="1038" y="589"/>
                  </a:lnTo>
                  <a:lnTo>
                    <a:pt x="1038" y="596"/>
                  </a:lnTo>
                  <a:lnTo>
                    <a:pt x="1038" y="610"/>
                  </a:lnTo>
                  <a:lnTo>
                    <a:pt x="1050" y="610"/>
                  </a:lnTo>
                  <a:lnTo>
                    <a:pt x="1040" y="606"/>
                  </a:lnTo>
                  <a:lnTo>
                    <a:pt x="1034" y="620"/>
                  </a:lnTo>
                  <a:lnTo>
                    <a:pt x="1032" y="624"/>
                  </a:lnTo>
                  <a:lnTo>
                    <a:pt x="1032" y="636"/>
                  </a:lnTo>
                  <a:lnTo>
                    <a:pt x="1032" y="649"/>
                  </a:lnTo>
                  <a:lnTo>
                    <a:pt x="1044" y="649"/>
                  </a:lnTo>
                  <a:lnTo>
                    <a:pt x="1036" y="641"/>
                  </a:lnTo>
                  <a:lnTo>
                    <a:pt x="1028" y="651"/>
                  </a:lnTo>
                  <a:lnTo>
                    <a:pt x="1024" y="659"/>
                  </a:lnTo>
                  <a:lnTo>
                    <a:pt x="1024" y="671"/>
                  </a:lnTo>
                  <a:lnTo>
                    <a:pt x="1024" y="684"/>
                  </a:lnTo>
                  <a:lnTo>
                    <a:pt x="1024" y="698"/>
                  </a:lnTo>
                  <a:lnTo>
                    <a:pt x="1036" y="698"/>
                  </a:lnTo>
                  <a:lnTo>
                    <a:pt x="1026" y="694"/>
                  </a:lnTo>
                  <a:lnTo>
                    <a:pt x="1020" y="708"/>
                  </a:lnTo>
                  <a:lnTo>
                    <a:pt x="1018" y="712"/>
                  </a:lnTo>
                  <a:lnTo>
                    <a:pt x="1018" y="724"/>
                  </a:lnTo>
                  <a:lnTo>
                    <a:pt x="1018" y="733"/>
                  </a:lnTo>
                  <a:lnTo>
                    <a:pt x="1030" y="733"/>
                  </a:lnTo>
                  <a:lnTo>
                    <a:pt x="1022" y="727"/>
                  </a:lnTo>
                  <a:lnTo>
                    <a:pt x="1014" y="741"/>
                  </a:lnTo>
                  <a:lnTo>
                    <a:pt x="1011" y="747"/>
                  </a:lnTo>
                  <a:lnTo>
                    <a:pt x="1011" y="761"/>
                  </a:lnTo>
                  <a:lnTo>
                    <a:pt x="1011" y="774"/>
                  </a:lnTo>
                  <a:lnTo>
                    <a:pt x="1022" y="774"/>
                  </a:lnTo>
                  <a:lnTo>
                    <a:pt x="1014" y="767"/>
                  </a:lnTo>
                  <a:lnTo>
                    <a:pt x="1007" y="778"/>
                  </a:lnTo>
                  <a:lnTo>
                    <a:pt x="1003" y="786"/>
                  </a:lnTo>
                  <a:lnTo>
                    <a:pt x="1003" y="800"/>
                  </a:lnTo>
                  <a:lnTo>
                    <a:pt x="1003" y="813"/>
                  </a:lnTo>
                  <a:lnTo>
                    <a:pt x="1014" y="813"/>
                  </a:lnTo>
                  <a:lnTo>
                    <a:pt x="1007" y="806"/>
                  </a:lnTo>
                  <a:lnTo>
                    <a:pt x="1001" y="813"/>
                  </a:lnTo>
                  <a:lnTo>
                    <a:pt x="997" y="821"/>
                  </a:lnTo>
                  <a:lnTo>
                    <a:pt x="997" y="835"/>
                  </a:lnTo>
                  <a:lnTo>
                    <a:pt x="997" y="849"/>
                  </a:lnTo>
                  <a:lnTo>
                    <a:pt x="997" y="862"/>
                  </a:lnTo>
                  <a:lnTo>
                    <a:pt x="1009" y="862"/>
                  </a:lnTo>
                  <a:lnTo>
                    <a:pt x="1001" y="855"/>
                  </a:lnTo>
                  <a:lnTo>
                    <a:pt x="993" y="866"/>
                  </a:lnTo>
                  <a:lnTo>
                    <a:pt x="989" y="874"/>
                  </a:lnTo>
                  <a:lnTo>
                    <a:pt x="989" y="884"/>
                  </a:lnTo>
                  <a:lnTo>
                    <a:pt x="989" y="898"/>
                  </a:lnTo>
                  <a:lnTo>
                    <a:pt x="1001" y="898"/>
                  </a:lnTo>
                  <a:lnTo>
                    <a:pt x="993" y="892"/>
                  </a:lnTo>
                  <a:lnTo>
                    <a:pt x="987" y="903"/>
                  </a:lnTo>
                  <a:lnTo>
                    <a:pt x="983" y="909"/>
                  </a:lnTo>
                  <a:lnTo>
                    <a:pt x="983" y="919"/>
                  </a:lnTo>
                  <a:lnTo>
                    <a:pt x="983" y="933"/>
                  </a:lnTo>
                  <a:lnTo>
                    <a:pt x="995" y="933"/>
                  </a:lnTo>
                  <a:lnTo>
                    <a:pt x="987" y="925"/>
                  </a:lnTo>
                  <a:lnTo>
                    <a:pt x="979" y="937"/>
                  </a:lnTo>
                  <a:lnTo>
                    <a:pt x="975" y="945"/>
                  </a:lnTo>
                  <a:lnTo>
                    <a:pt x="975" y="954"/>
                  </a:lnTo>
                  <a:lnTo>
                    <a:pt x="975" y="968"/>
                  </a:lnTo>
                  <a:lnTo>
                    <a:pt x="987" y="968"/>
                  </a:lnTo>
                  <a:lnTo>
                    <a:pt x="979" y="960"/>
                  </a:lnTo>
                  <a:lnTo>
                    <a:pt x="973" y="968"/>
                  </a:lnTo>
                  <a:lnTo>
                    <a:pt x="970" y="976"/>
                  </a:lnTo>
                  <a:lnTo>
                    <a:pt x="970" y="989"/>
                  </a:lnTo>
                  <a:lnTo>
                    <a:pt x="970" y="997"/>
                  </a:lnTo>
                  <a:lnTo>
                    <a:pt x="970" y="1011"/>
                  </a:lnTo>
                  <a:lnTo>
                    <a:pt x="981" y="1011"/>
                  </a:lnTo>
                  <a:lnTo>
                    <a:pt x="973" y="1003"/>
                  </a:lnTo>
                  <a:lnTo>
                    <a:pt x="966" y="1013"/>
                  </a:lnTo>
                  <a:lnTo>
                    <a:pt x="962" y="1021"/>
                  </a:lnTo>
                  <a:lnTo>
                    <a:pt x="962" y="1029"/>
                  </a:lnTo>
                  <a:lnTo>
                    <a:pt x="962" y="1042"/>
                  </a:lnTo>
                  <a:lnTo>
                    <a:pt x="973" y="1042"/>
                  </a:lnTo>
                  <a:lnTo>
                    <a:pt x="966" y="1034"/>
                  </a:lnTo>
                  <a:lnTo>
                    <a:pt x="960" y="1042"/>
                  </a:lnTo>
                  <a:lnTo>
                    <a:pt x="956" y="1050"/>
                  </a:lnTo>
                  <a:lnTo>
                    <a:pt x="956" y="1060"/>
                  </a:lnTo>
                  <a:lnTo>
                    <a:pt x="956" y="1068"/>
                  </a:lnTo>
                  <a:lnTo>
                    <a:pt x="968" y="1068"/>
                  </a:lnTo>
                  <a:lnTo>
                    <a:pt x="960" y="1060"/>
                  </a:lnTo>
                  <a:lnTo>
                    <a:pt x="952" y="1070"/>
                  </a:lnTo>
                  <a:lnTo>
                    <a:pt x="948" y="1077"/>
                  </a:lnTo>
                  <a:lnTo>
                    <a:pt x="948" y="1091"/>
                  </a:lnTo>
                  <a:lnTo>
                    <a:pt x="948" y="1099"/>
                  </a:lnTo>
                  <a:lnTo>
                    <a:pt x="960" y="1099"/>
                  </a:lnTo>
                  <a:lnTo>
                    <a:pt x="952" y="1091"/>
                  </a:lnTo>
                  <a:lnTo>
                    <a:pt x="944" y="1101"/>
                  </a:lnTo>
                  <a:lnTo>
                    <a:pt x="940" y="1109"/>
                  </a:lnTo>
                  <a:lnTo>
                    <a:pt x="940" y="1117"/>
                  </a:lnTo>
                  <a:lnTo>
                    <a:pt x="940" y="1126"/>
                  </a:lnTo>
                  <a:lnTo>
                    <a:pt x="940" y="1130"/>
                  </a:lnTo>
                  <a:lnTo>
                    <a:pt x="952" y="1130"/>
                  </a:lnTo>
                  <a:lnTo>
                    <a:pt x="944" y="1122"/>
                  </a:lnTo>
                  <a:lnTo>
                    <a:pt x="938" y="1130"/>
                  </a:lnTo>
                  <a:lnTo>
                    <a:pt x="934" y="1138"/>
                  </a:lnTo>
                  <a:lnTo>
                    <a:pt x="934" y="1148"/>
                  </a:lnTo>
                  <a:lnTo>
                    <a:pt x="934" y="1156"/>
                  </a:lnTo>
                  <a:lnTo>
                    <a:pt x="946" y="1156"/>
                  </a:lnTo>
                  <a:lnTo>
                    <a:pt x="938" y="1148"/>
                  </a:lnTo>
                  <a:lnTo>
                    <a:pt x="930" y="1158"/>
                  </a:lnTo>
                  <a:lnTo>
                    <a:pt x="927" y="1165"/>
                  </a:lnTo>
                  <a:lnTo>
                    <a:pt x="927" y="1169"/>
                  </a:lnTo>
                  <a:lnTo>
                    <a:pt x="927" y="1179"/>
                  </a:lnTo>
                  <a:lnTo>
                    <a:pt x="938" y="1179"/>
                  </a:lnTo>
                  <a:lnTo>
                    <a:pt x="930" y="1171"/>
                  </a:lnTo>
                  <a:lnTo>
                    <a:pt x="925" y="1179"/>
                  </a:lnTo>
                  <a:lnTo>
                    <a:pt x="921" y="1187"/>
                  </a:lnTo>
                  <a:lnTo>
                    <a:pt x="921" y="1191"/>
                  </a:lnTo>
                  <a:lnTo>
                    <a:pt x="921" y="1201"/>
                  </a:lnTo>
                  <a:lnTo>
                    <a:pt x="925" y="1193"/>
                  </a:lnTo>
                  <a:lnTo>
                    <a:pt x="921" y="1201"/>
                  </a:lnTo>
                  <a:lnTo>
                    <a:pt x="932" y="1201"/>
                  </a:lnTo>
                  <a:lnTo>
                    <a:pt x="928" y="1191"/>
                  </a:lnTo>
                  <a:lnTo>
                    <a:pt x="921" y="1195"/>
                  </a:lnTo>
                  <a:lnTo>
                    <a:pt x="917" y="1197"/>
                  </a:lnTo>
                  <a:lnTo>
                    <a:pt x="913" y="1205"/>
                  </a:lnTo>
                  <a:lnTo>
                    <a:pt x="913" y="1214"/>
                  </a:lnTo>
                  <a:lnTo>
                    <a:pt x="913" y="1218"/>
                  </a:lnTo>
                  <a:lnTo>
                    <a:pt x="913" y="1226"/>
                  </a:lnTo>
                  <a:lnTo>
                    <a:pt x="925" y="1226"/>
                  </a:lnTo>
                  <a:lnTo>
                    <a:pt x="919" y="1218"/>
                  </a:lnTo>
                  <a:lnTo>
                    <a:pt x="913" y="1224"/>
                  </a:lnTo>
                  <a:lnTo>
                    <a:pt x="911" y="1224"/>
                  </a:lnTo>
                  <a:lnTo>
                    <a:pt x="907" y="1232"/>
                  </a:lnTo>
                  <a:lnTo>
                    <a:pt x="907" y="1236"/>
                  </a:lnTo>
                  <a:lnTo>
                    <a:pt x="907" y="1244"/>
                  </a:lnTo>
                  <a:lnTo>
                    <a:pt x="919" y="1244"/>
                  </a:lnTo>
                  <a:lnTo>
                    <a:pt x="913" y="1234"/>
                  </a:lnTo>
                  <a:lnTo>
                    <a:pt x="905" y="1240"/>
                  </a:lnTo>
                  <a:lnTo>
                    <a:pt x="903" y="1242"/>
                  </a:lnTo>
                  <a:lnTo>
                    <a:pt x="899" y="1250"/>
                  </a:lnTo>
                  <a:lnTo>
                    <a:pt x="899" y="1253"/>
                  </a:lnTo>
                  <a:lnTo>
                    <a:pt x="899" y="1257"/>
                  </a:lnTo>
                  <a:lnTo>
                    <a:pt x="903" y="1250"/>
                  </a:lnTo>
                  <a:lnTo>
                    <a:pt x="899" y="1257"/>
                  </a:lnTo>
                  <a:lnTo>
                    <a:pt x="911" y="1257"/>
                  </a:lnTo>
                  <a:lnTo>
                    <a:pt x="905" y="1248"/>
                  </a:lnTo>
                  <a:lnTo>
                    <a:pt x="899" y="1251"/>
                  </a:lnTo>
                  <a:lnTo>
                    <a:pt x="897" y="1253"/>
                  </a:lnTo>
                  <a:lnTo>
                    <a:pt x="893" y="1261"/>
                  </a:lnTo>
                  <a:lnTo>
                    <a:pt x="893" y="1271"/>
                  </a:lnTo>
                  <a:lnTo>
                    <a:pt x="893" y="1275"/>
                  </a:lnTo>
                  <a:lnTo>
                    <a:pt x="893" y="1279"/>
                  </a:lnTo>
                  <a:lnTo>
                    <a:pt x="905" y="1279"/>
                  </a:lnTo>
                  <a:lnTo>
                    <a:pt x="899" y="1269"/>
                  </a:lnTo>
                  <a:lnTo>
                    <a:pt x="891" y="1275"/>
                  </a:lnTo>
                  <a:lnTo>
                    <a:pt x="889" y="1277"/>
                  </a:lnTo>
                  <a:lnTo>
                    <a:pt x="885" y="1285"/>
                  </a:lnTo>
                  <a:lnTo>
                    <a:pt x="885" y="1289"/>
                  </a:lnTo>
                  <a:lnTo>
                    <a:pt x="885" y="1293"/>
                  </a:lnTo>
                  <a:lnTo>
                    <a:pt x="889" y="1285"/>
                  </a:lnTo>
                  <a:lnTo>
                    <a:pt x="885" y="1293"/>
                  </a:lnTo>
                  <a:lnTo>
                    <a:pt x="897" y="1293"/>
                  </a:lnTo>
                  <a:lnTo>
                    <a:pt x="891" y="1283"/>
                  </a:lnTo>
                  <a:lnTo>
                    <a:pt x="885" y="1287"/>
                  </a:lnTo>
                  <a:lnTo>
                    <a:pt x="884" y="1289"/>
                  </a:lnTo>
                  <a:lnTo>
                    <a:pt x="880" y="1296"/>
                  </a:lnTo>
                  <a:lnTo>
                    <a:pt x="880" y="1302"/>
                  </a:lnTo>
                  <a:lnTo>
                    <a:pt x="880" y="1306"/>
                  </a:lnTo>
                  <a:lnTo>
                    <a:pt x="884" y="1298"/>
                  </a:lnTo>
                  <a:lnTo>
                    <a:pt x="880" y="1306"/>
                  </a:lnTo>
                  <a:lnTo>
                    <a:pt x="891" y="1306"/>
                  </a:lnTo>
                  <a:lnTo>
                    <a:pt x="887" y="1296"/>
                  </a:lnTo>
                  <a:lnTo>
                    <a:pt x="880" y="1300"/>
                  </a:lnTo>
                  <a:lnTo>
                    <a:pt x="876" y="1302"/>
                  </a:lnTo>
                  <a:lnTo>
                    <a:pt x="872" y="1310"/>
                  </a:lnTo>
                  <a:lnTo>
                    <a:pt x="872" y="1314"/>
                  </a:lnTo>
                  <a:lnTo>
                    <a:pt x="884" y="1314"/>
                  </a:lnTo>
                  <a:lnTo>
                    <a:pt x="878" y="1304"/>
                  </a:lnTo>
                  <a:lnTo>
                    <a:pt x="870" y="1310"/>
                  </a:lnTo>
                  <a:lnTo>
                    <a:pt x="868" y="1312"/>
                  </a:lnTo>
                  <a:lnTo>
                    <a:pt x="864" y="1320"/>
                  </a:lnTo>
                  <a:lnTo>
                    <a:pt x="864" y="1324"/>
                  </a:lnTo>
                  <a:lnTo>
                    <a:pt x="864" y="1328"/>
                  </a:lnTo>
                  <a:lnTo>
                    <a:pt x="868" y="1320"/>
                  </a:lnTo>
                  <a:lnTo>
                    <a:pt x="864" y="1328"/>
                  </a:lnTo>
                  <a:lnTo>
                    <a:pt x="876" y="1328"/>
                  </a:lnTo>
                  <a:lnTo>
                    <a:pt x="870" y="1318"/>
                  </a:lnTo>
                  <a:lnTo>
                    <a:pt x="864" y="1322"/>
                  </a:lnTo>
                  <a:lnTo>
                    <a:pt x="862" y="1324"/>
                  </a:lnTo>
                  <a:lnTo>
                    <a:pt x="858" y="1332"/>
                  </a:lnTo>
                  <a:lnTo>
                    <a:pt x="858" y="1338"/>
                  </a:lnTo>
                  <a:lnTo>
                    <a:pt x="862" y="1330"/>
                  </a:lnTo>
                  <a:lnTo>
                    <a:pt x="858" y="1338"/>
                  </a:lnTo>
                  <a:lnTo>
                    <a:pt x="870" y="1338"/>
                  </a:lnTo>
                  <a:lnTo>
                    <a:pt x="866" y="1328"/>
                  </a:lnTo>
                  <a:lnTo>
                    <a:pt x="858" y="1332"/>
                  </a:lnTo>
                  <a:lnTo>
                    <a:pt x="854" y="1334"/>
                  </a:lnTo>
                  <a:lnTo>
                    <a:pt x="850" y="1341"/>
                  </a:lnTo>
                  <a:lnTo>
                    <a:pt x="850" y="1345"/>
                  </a:lnTo>
                  <a:lnTo>
                    <a:pt x="854" y="1338"/>
                  </a:lnTo>
                  <a:lnTo>
                    <a:pt x="850" y="1345"/>
                  </a:lnTo>
                  <a:lnTo>
                    <a:pt x="862" y="1345"/>
                  </a:lnTo>
                  <a:lnTo>
                    <a:pt x="856" y="1336"/>
                  </a:lnTo>
                  <a:lnTo>
                    <a:pt x="850" y="1339"/>
                  </a:lnTo>
                  <a:lnTo>
                    <a:pt x="848" y="1341"/>
                  </a:lnTo>
                  <a:lnTo>
                    <a:pt x="844" y="1349"/>
                  </a:lnTo>
                  <a:lnTo>
                    <a:pt x="844" y="1355"/>
                  </a:lnTo>
                  <a:lnTo>
                    <a:pt x="848" y="1347"/>
                  </a:lnTo>
                  <a:lnTo>
                    <a:pt x="844" y="1355"/>
                  </a:lnTo>
                  <a:lnTo>
                    <a:pt x="856" y="1355"/>
                  </a:lnTo>
                  <a:lnTo>
                    <a:pt x="852" y="1345"/>
                  </a:lnTo>
                  <a:lnTo>
                    <a:pt x="844" y="1349"/>
                  </a:lnTo>
                  <a:lnTo>
                    <a:pt x="841" y="1351"/>
                  </a:lnTo>
                  <a:lnTo>
                    <a:pt x="837" y="1359"/>
                  </a:lnTo>
                  <a:lnTo>
                    <a:pt x="837" y="1363"/>
                  </a:lnTo>
                  <a:lnTo>
                    <a:pt x="841" y="1355"/>
                  </a:lnTo>
                  <a:lnTo>
                    <a:pt x="837" y="1363"/>
                  </a:lnTo>
                  <a:lnTo>
                    <a:pt x="848" y="1363"/>
                  </a:lnTo>
                  <a:lnTo>
                    <a:pt x="842" y="1353"/>
                  </a:lnTo>
                  <a:lnTo>
                    <a:pt x="837" y="1357"/>
                  </a:lnTo>
                  <a:lnTo>
                    <a:pt x="842" y="1367"/>
                  </a:lnTo>
                  <a:lnTo>
                    <a:pt x="837" y="1357"/>
                  </a:lnTo>
                  <a:lnTo>
                    <a:pt x="827" y="1363"/>
                  </a:lnTo>
                  <a:lnTo>
                    <a:pt x="825" y="1365"/>
                  </a:lnTo>
                  <a:lnTo>
                    <a:pt x="821" y="1373"/>
                  </a:lnTo>
                  <a:lnTo>
                    <a:pt x="821" y="1377"/>
                  </a:lnTo>
                  <a:lnTo>
                    <a:pt x="825" y="1369"/>
                  </a:lnTo>
                  <a:lnTo>
                    <a:pt x="821" y="1377"/>
                  </a:lnTo>
                  <a:lnTo>
                    <a:pt x="833" y="1377"/>
                  </a:lnTo>
                  <a:lnTo>
                    <a:pt x="827" y="1367"/>
                  </a:lnTo>
                  <a:lnTo>
                    <a:pt x="821" y="1371"/>
                  </a:lnTo>
                  <a:lnTo>
                    <a:pt x="827" y="1381"/>
                  </a:lnTo>
                  <a:lnTo>
                    <a:pt x="823" y="1371"/>
                  </a:lnTo>
                  <a:lnTo>
                    <a:pt x="815" y="1375"/>
                  </a:lnTo>
                  <a:lnTo>
                    <a:pt x="813" y="1377"/>
                  </a:lnTo>
                  <a:lnTo>
                    <a:pt x="807" y="1383"/>
                  </a:lnTo>
                  <a:lnTo>
                    <a:pt x="813" y="1390"/>
                  </a:lnTo>
                  <a:lnTo>
                    <a:pt x="809" y="1381"/>
                  </a:lnTo>
                  <a:lnTo>
                    <a:pt x="801" y="1384"/>
                  </a:lnTo>
                  <a:lnTo>
                    <a:pt x="799" y="1384"/>
                  </a:lnTo>
                  <a:lnTo>
                    <a:pt x="794" y="1388"/>
                  </a:lnTo>
                  <a:lnTo>
                    <a:pt x="799" y="1398"/>
                  </a:lnTo>
                  <a:lnTo>
                    <a:pt x="796" y="1388"/>
                  </a:lnTo>
                  <a:lnTo>
                    <a:pt x="788" y="1392"/>
                  </a:lnTo>
                  <a:lnTo>
                    <a:pt x="786" y="1394"/>
                  </a:lnTo>
                  <a:lnTo>
                    <a:pt x="780" y="1400"/>
                  </a:lnTo>
                  <a:lnTo>
                    <a:pt x="786" y="1396"/>
                  </a:lnTo>
                  <a:lnTo>
                    <a:pt x="782" y="1398"/>
                  </a:lnTo>
                  <a:lnTo>
                    <a:pt x="786" y="1408"/>
                  </a:lnTo>
                  <a:lnTo>
                    <a:pt x="786" y="1396"/>
                  </a:lnTo>
                  <a:lnTo>
                    <a:pt x="778" y="1396"/>
                  </a:lnTo>
                  <a:lnTo>
                    <a:pt x="774" y="1398"/>
                  </a:lnTo>
                  <a:lnTo>
                    <a:pt x="766" y="1402"/>
                  </a:lnTo>
                  <a:lnTo>
                    <a:pt x="764" y="1402"/>
                  </a:lnTo>
                  <a:lnTo>
                    <a:pt x="758" y="1406"/>
                  </a:lnTo>
                  <a:lnTo>
                    <a:pt x="764" y="1416"/>
                  </a:lnTo>
                  <a:lnTo>
                    <a:pt x="764" y="1404"/>
                  </a:lnTo>
                  <a:lnTo>
                    <a:pt x="756" y="1404"/>
                  </a:lnTo>
                  <a:lnTo>
                    <a:pt x="753" y="1406"/>
                  </a:lnTo>
                  <a:lnTo>
                    <a:pt x="751" y="1406"/>
                  </a:lnTo>
                  <a:lnTo>
                    <a:pt x="745" y="1410"/>
                  </a:lnTo>
                  <a:lnTo>
                    <a:pt x="751" y="1420"/>
                  </a:lnTo>
                  <a:lnTo>
                    <a:pt x="751" y="1408"/>
                  </a:lnTo>
                  <a:lnTo>
                    <a:pt x="743" y="1408"/>
                  </a:lnTo>
                  <a:lnTo>
                    <a:pt x="739" y="1410"/>
                  </a:lnTo>
                  <a:lnTo>
                    <a:pt x="737" y="1412"/>
                  </a:lnTo>
                  <a:lnTo>
                    <a:pt x="731" y="1418"/>
                  </a:lnTo>
                  <a:lnTo>
                    <a:pt x="737" y="1414"/>
                  </a:lnTo>
                  <a:lnTo>
                    <a:pt x="733" y="1416"/>
                  </a:lnTo>
                  <a:lnTo>
                    <a:pt x="737" y="1426"/>
                  </a:lnTo>
                  <a:lnTo>
                    <a:pt x="737" y="1414"/>
                  </a:lnTo>
                  <a:lnTo>
                    <a:pt x="729" y="1414"/>
                  </a:lnTo>
                  <a:lnTo>
                    <a:pt x="725" y="1416"/>
                  </a:lnTo>
                  <a:lnTo>
                    <a:pt x="723" y="1416"/>
                  </a:lnTo>
                  <a:lnTo>
                    <a:pt x="717" y="1420"/>
                  </a:lnTo>
                  <a:lnTo>
                    <a:pt x="723" y="1429"/>
                  </a:lnTo>
                  <a:lnTo>
                    <a:pt x="723" y="1418"/>
                  </a:lnTo>
                  <a:lnTo>
                    <a:pt x="715" y="1418"/>
                  </a:lnTo>
                  <a:lnTo>
                    <a:pt x="710" y="1418"/>
                  </a:lnTo>
                  <a:lnTo>
                    <a:pt x="706" y="1420"/>
                  </a:lnTo>
                  <a:lnTo>
                    <a:pt x="698" y="1424"/>
                  </a:lnTo>
                  <a:lnTo>
                    <a:pt x="702" y="1433"/>
                  </a:lnTo>
                  <a:lnTo>
                    <a:pt x="702" y="1422"/>
                  </a:lnTo>
                  <a:lnTo>
                    <a:pt x="694" y="1422"/>
                  </a:lnTo>
                  <a:lnTo>
                    <a:pt x="688" y="1422"/>
                  </a:lnTo>
                  <a:lnTo>
                    <a:pt x="684" y="1424"/>
                  </a:lnTo>
                  <a:lnTo>
                    <a:pt x="676" y="1427"/>
                  </a:lnTo>
                  <a:lnTo>
                    <a:pt x="680" y="1437"/>
                  </a:lnTo>
                  <a:lnTo>
                    <a:pt x="680" y="1426"/>
                  </a:lnTo>
                  <a:lnTo>
                    <a:pt x="674" y="1426"/>
                  </a:lnTo>
                  <a:lnTo>
                    <a:pt x="667" y="1426"/>
                  </a:lnTo>
                  <a:lnTo>
                    <a:pt x="663" y="1427"/>
                  </a:lnTo>
                  <a:lnTo>
                    <a:pt x="661" y="1429"/>
                  </a:lnTo>
                  <a:lnTo>
                    <a:pt x="655" y="1435"/>
                  </a:lnTo>
                  <a:lnTo>
                    <a:pt x="661" y="1431"/>
                  </a:lnTo>
                  <a:lnTo>
                    <a:pt x="657" y="1433"/>
                  </a:lnTo>
                  <a:lnTo>
                    <a:pt x="661" y="1443"/>
                  </a:lnTo>
                  <a:lnTo>
                    <a:pt x="661" y="1431"/>
                  </a:lnTo>
                  <a:lnTo>
                    <a:pt x="653" y="1431"/>
                  </a:lnTo>
                  <a:lnTo>
                    <a:pt x="647" y="1431"/>
                  </a:lnTo>
                  <a:lnTo>
                    <a:pt x="639" y="1431"/>
                  </a:lnTo>
                  <a:lnTo>
                    <a:pt x="635" y="1433"/>
                  </a:lnTo>
                  <a:lnTo>
                    <a:pt x="627" y="1437"/>
                  </a:lnTo>
                  <a:lnTo>
                    <a:pt x="631" y="1447"/>
                  </a:lnTo>
                  <a:lnTo>
                    <a:pt x="631" y="1435"/>
                  </a:lnTo>
                  <a:lnTo>
                    <a:pt x="626" y="1435"/>
                  </a:lnTo>
                  <a:lnTo>
                    <a:pt x="618" y="1435"/>
                  </a:lnTo>
                  <a:lnTo>
                    <a:pt x="612" y="1435"/>
                  </a:lnTo>
                  <a:lnTo>
                    <a:pt x="604" y="1435"/>
                  </a:lnTo>
                  <a:lnTo>
                    <a:pt x="600" y="1437"/>
                  </a:lnTo>
                  <a:lnTo>
                    <a:pt x="598" y="1437"/>
                  </a:lnTo>
                  <a:lnTo>
                    <a:pt x="592" y="1441"/>
                  </a:lnTo>
                  <a:lnTo>
                    <a:pt x="598" y="1451"/>
                  </a:lnTo>
                  <a:lnTo>
                    <a:pt x="598" y="1439"/>
                  </a:lnTo>
                  <a:lnTo>
                    <a:pt x="590" y="1439"/>
                  </a:lnTo>
                  <a:lnTo>
                    <a:pt x="584" y="1439"/>
                  </a:lnTo>
                  <a:lnTo>
                    <a:pt x="577" y="1439"/>
                  </a:lnTo>
                  <a:lnTo>
                    <a:pt x="569" y="1439"/>
                  </a:lnTo>
                  <a:lnTo>
                    <a:pt x="563" y="1439"/>
                  </a:lnTo>
                  <a:lnTo>
                    <a:pt x="555" y="1439"/>
                  </a:lnTo>
                  <a:lnTo>
                    <a:pt x="551" y="1441"/>
                  </a:lnTo>
                  <a:lnTo>
                    <a:pt x="549" y="1441"/>
                  </a:lnTo>
                  <a:lnTo>
                    <a:pt x="543" y="1445"/>
                  </a:lnTo>
                  <a:lnTo>
                    <a:pt x="549" y="1455"/>
                  </a:lnTo>
                  <a:lnTo>
                    <a:pt x="549" y="1443"/>
                  </a:lnTo>
                  <a:lnTo>
                    <a:pt x="541" y="1443"/>
                  </a:lnTo>
                  <a:lnTo>
                    <a:pt x="536" y="1443"/>
                  </a:lnTo>
                  <a:lnTo>
                    <a:pt x="528" y="1443"/>
                  </a:lnTo>
                  <a:lnTo>
                    <a:pt x="522" y="1443"/>
                  </a:lnTo>
                  <a:lnTo>
                    <a:pt x="514" y="1443"/>
                  </a:lnTo>
                  <a:lnTo>
                    <a:pt x="506" y="1443"/>
                  </a:lnTo>
                  <a:lnTo>
                    <a:pt x="500" y="1443"/>
                  </a:lnTo>
                  <a:lnTo>
                    <a:pt x="493" y="1443"/>
                  </a:lnTo>
                  <a:lnTo>
                    <a:pt x="489" y="1445"/>
                  </a:lnTo>
                  <a:lnTo>
                    <a:pt x="487" y="1447"/>
                  </a:lnTo>
                  <a:lnTo>
                    <a:pt x="481" y="1453"/>
                  </a:lnTo>
                  <a:lnTo>
                    <a:pt x="487" y="1449"/>
                  </a:lnTo>
                  <a:lnTo>
                    <a:pt x="483" y="1451"/>
                  </a:lnTo>
                  <a:lnTo>
                    <a:pt x="487" y="1461"/>
                  </a:lnTo>
                  <a:lnTo>
                    <a:pt x="487" y="1449"/>
                  </a:lnTo>
                  <a:lnTo>
                    <a:pt x="479" y="1449"/>
                  </a:lnTo>
                  <a:lnTo>
                    <a:pt x="473" y="1449"/>
                  </a:lnTo>
                  <a:lnTo>
                    <a:pt x="465" y="1449"/>
                  </a:lnTo>
                  <a:lnTo>
                    <a:pt x="459" y="1449"/>
                  </a:lnTo>
                  <a:lnTo>
                    <a:pt x="452" y="1449"/>
                  </a:lnTo>
                  <a:lnTo>
                    <a:pt x="444" y="1449"/>
                  </a:lnTo>
                  <a:lnTo>
                    <a:pt x="438" y="1449"/>
                  </a:lnTo>
                  <a:lnTo>
                    <a:pt x="430" y="1449"/>
                  </a:lnTo>
                  <a:lnTo>
                    <a:pt x="424" y="1449"/>
                  </a:lnTo>
                  <a:lnTo>
                    <a:pt x="416" y="1449"/>
                  </a:lnTo>
                  <a:lnTo>
                    <a:pt x="411" y="1449"/>
                  </a:lnTo>
                  <a:lnTo>
                    <a:pt x="403" y="1449"/>
                  </a:lnTo>
                  <a:lnTo>
                    <a:pt x="399" y="1451"/>
                  </a:lnTo>
                  <a:lnTo>
                    <a:pt x="397" y="1451"/>
                  </a:lnTo>
                  <a:lnTo>
                    <a:pt x="391" y="1455"/>
                  </a:lnTo>
                  <a:lnTo>
                    <a:pt x="397" y="1465"/>
                  </a:lnTo>
                  <a:lnTo>
                    <a:pt x="397" y="1453"/>
                  </a:lnTo>
                  <a:lnTo>
                    <a:pt x="389" y="1453"/>
                  </a:lnTo>
                  <a:lnTo>
                    <a:pt x="381" y="1453"/>
                  </a:lnTo>
                  <a:lnTo>
                    <a:pt x="375" y="1453"/>
                  </a:lnTo>
                  <a:lnTo>
                    <a:pt x="368" y="1453"/>
                  </a:lnTo>
                  <a:lnTo>
                    <a:pt x="362" y="1453"/>
                  </a:lnTo>
                  <a:lnTo>
                    <a:pt x="354" y="1453"/>
                  </a:lnTo>
                  <a:lnTo>
                    <a:pt x="348" y="1453"/>
                  </a:lnTo>
                  <a:lnTo>
                    <a:pt x="340" y="1453"/>
                  </a:lnTo>
                  <a:lnTo>
                    <a:pt x="334" y="1453"/>
                  </a:lnTo>
                  <a:lnTo>
                    <a:pt x="326" y="1453"/>
                  </a:lnTo>
                  <a:lnTo>
                    <a:pt x="319" y="1453"/>
                  </a:lnTo>
                  <a:lnTo>
                    <a:pt x="313" y="1453"/>
                  </a:lnTo>
                  <a:lnTo>
                    <a:pt x="305" y="1453"/>
                  </a:lnTo>
                  <a:lnTo>
                    <a:pt x="299" y="1453"/>
                  </a:lnTo>
                  <a:lnTo>
                    <a:pt x="291" y="1453"/>
                  </a:lnTo>
                  <a:lnTo>
                    <a:pt x="285" y="1453"/>
                  </a:lnTo>
                  <a:lnTo>
                    <a:pt x="278" y="1453"/>
                  </a:lnTo>
                  <a:lnTo>
                    <a:pt x="272" y="1453"/>
                  </a:lnTo>
                  <a:lnTo>
                    <a:pt x="264" y="1453"/>
                  </a:lnTo>
                  <a:lnTo>
                    <a:pt x="256" y="1453"/>
                  </a:lnTo>
                  <a:lnTo>
                    <a:pt x="250" y="1453"/>
                  </a:lnTo>
                  <a:lnTo>
                    <a:pt x="242" y="1453"/>
                  </a:lnTo>
                  <a:lnTo>
                    <a:pt x="237" y="1453"/>
                  </a:lnTo>
                  <a:lnTo>
                    <a:pt x="229" y="1453"/>
                  </a:lnTo>
                  <a:lnTo>
                    <a:pt x="223" y="1453"/>
                  </a:lnTo>
                  <a:lnTo>
                    <a:pt x="215" y="1453"/>
                  </a:lnTo>
                  <a:lnTo>
                    <a:pt x="211" y="1455"/>
                  </a:lnTo>
                  <a:lnTo>
                    <a:pt x="209" y="1455"/>
                  </a:lnTo>
                  <a:lnTo>
                    <a:pt x="203" y="1459"/>
                  </a:lnTo>
                  <a:lnTo>
                    <a:pt x="209" y="1469"/>
                  </a:lnTo>
                  <a:lnTo>
                    <a:pt x="209" y="1457"/>
                  </a:lnTo>
                  <a:lnTo>
                    <a:pt x="201" y="1457"/>
                  </a:lnTo>
                  <a:lnTo>
                    <a:pt x="196" y="1457"/>
                  </a:lnTo>
                  <a:lnTo>
                    <a:pt x="188" y="1457"/>
                  </a:lnTo>
                  <a:lnTo>
                    <a:pt x="180" y="1457"/>
                  </a:lnTo>
                  <a:lnTo>
                    <a:pt x="174" y="1457"/>
                  </a:lnTo>
                  <a:lnTo>
                    <a:pt x="166" y="1457"/>
                  </a:lnTo>
                  <a:lnTo>
                    <a:pt x="160" y="1457"/>
                  </a:lnTo>
                  <a:lnTo>
                    <a:pt x="153" y="1457"/>
                  </a:lnTo>
                  <a:lnTo>
                    <a:pt x="147" y="1457"/>
                  </a:lnTo>
                  <a:lnTo>
                    <a:pt x="139" y="1457"/>
                  </a:lnTo>
                  <a:lnTo>
                    <a:pt x="133" y="1457"/>
                  </a:lnTo>
                  <a:lnTo>
                    <a:pt x="125" y="1457"/>
                  </a:lnTo>
                  <a:lnTo>
                    <a:pt x="117" y="1457"/>
                  </a:lnTo>
                  <a:lnTo>
                    <a:pt x="111" y="1457"/>
                  </a:lnTo>
                  <a:lnTo>
                    <a:pt x="104" y="1457"/>
                  </a:lnTo>
                  <a:lnTo>
                    <a:pt x="98" y="1457"/>
                  </a:lnTo>
                  <a:lnTo>
                    <a:pt x="90" y="1457"/>
                  </a:lnTo>
                  <a:lnTo>
                    <a:pt x="84" y="1457"/>
                  </a:lnTo>
                  <a:lnTo>
                    <a:pt x="76" y="1457"/>
                  </a:lnTo>
                  <a:lnTo>
                    <a:pt x="70" y="1457"/>
                  </a:lnTo>
                  <a:lnTo>
                    <a:pt x="63" y="1457"/>
                  </a:lnTo>
                  <a:lnTo>
                    <a:pt x="55" y="1457"/>
                  </a:lnTo>
                  <a:lnTo>
                    <a:pt x="49" y="1457"/>
                  </a:lnTo>
                  <a:lnTo>
                    <a:pt x="41" y="1457"/>
                  </a:lnTo>
                  <a:lnTo>
                    <a:pt x="35" y="1457"/>
                  </a:lnTo>
                  <a:lnTo>
                    <a:pt x="27" y="1457"/>
                  </a:lnTo>
                  <a:lnTo>
                    <a:pt x="22" y="1457"/>
                  </a:lnTo>
                  <a:lnTo>
                    <a:pt x="14" y="1457"/>
                  </a:lnTo>
                  <a:lnTo>
                    <a:pt x="8" y="1457"/>
                  </a:lnTo>
                  <a:lnTo>
                    <a:pt x="0" y="1457"/>
                  </a:lnTo>
                  <a:close/>
                </a:path>
              </a:pathLst>
            </a:custGeom>
            <a:solidFill>
              <a:srgbClr val="0000FF"/>
            </a:solidFill>
            <a:ln w="9525">
              <a:noFill/>
              <a:round/>
              <a:headEnd/>
              <a:tailEnd/>
            </a:ln>
          </p:spPr>
          <p:txBody>
            <a:bodyPr/>
            <a:lstStyle/>
            <a:p>
              <a:endParaRPr lang="en-US"/>
            </a:p>
          </p:txBody>
        </p:sp>
        <p:sp>
          <p:nvSpPr>
            <p:cNvPr id="232" name="Rectangle 2156"/>
            <p:cNvSpPr>
              <a:spLocks noChangeArrowheads="1"/>
            </p:cNvSpPr>
            <p:nvPr/>
          </p:nvSpPr>
          <p:spPr bwMode="auto">
            <a:xfrm>
              <a:off x="2937" y="1319"/>
              <a:ext cx="571" cy="96"/>
            </a:xfrm>
            <a:prstGeom prst="rect">
              <a:avLst/>
            </a:prstGeom>
            <a:noFill/>
            <a:ln w="9525">
              <a:noFill/>
              <a:miter lim="800000"/>
              <a:headEnd/>
              <a:tailEnd/>
            </a:ln>
          </p:spPr>
          <p:txBody>
            <a:bodyPr wrap="none" lIns="0" tIns="0" rIns="0" bIns="0">
              <a:spAutoFit/>
            </a:bodyPr>
            <a:lstStyle/>
            <a:p>
              <a:r>
                <a:rPr lang="en-US" sz="1000" b="1" i="0">
                  <a:solidFill>
                    <a:srgbClr val="000000"/>
                  </a:solidFill>
                </a:rPr>
                <a:t>Distance / GSD</a:t>
              </a:r>
              <a:endParaRPr lang="en-US" sz="1000" b="1"/>
            </a:p>
          </p:txBody>
        </p:sp>
        <p:sp>
          <p:nvSpPr>
            <p:cNvPr id="233" name="Rectangle 2157"/>
            <p:cNvSpPr>
              <a:spLocks noChangeArrowheads="1"/>
            </p:cNvSpPr>
            <p:nvPr/>
          </p:nvSpPr>
          <p:spPr bwMode="auto">
            <a:xfrm rot="-5400000">
              <a:off x="2193" y="841"/>
              <a:ext cx="116" cy="96"/>
            </a:xfrm>
            <a:prstGeom prst="rect">
              <a:avLst/>
            </a:prstGeom>
            <a:noFill/>
            <a:ln w="9525">
              <a:noFill/>
              <a:miter lim="800000"/>
              <a:headEnd/>
              <a:tailEnd/>
            </a:ln>
          </p:spPr>
          <p:txBody>
            <a:bodyPr wrap="none" lIns="0" tIns="0" rIns="0" bIns="0">
              <a:spAutoFit/>
            </a:bodyPr>
            <a:lstStyle/>
            <a:p>
              <a:r>
                <a:rPr lang="en-US" sz="1000" b="1" i="0">
                  <a:solidFill>
                    <a:srgbClr val="000000"/>
                  </a:solidFill>
                </a:rPr>
                <a:t>DN</a:t>
              </a:r>
              <a:endParaRPr lang="en-US" sz="1000" b="1"/>
            </a:p>
          </p:txBody>
        </p:sp>
        <p:sp>
          <p:nvSpPr>
            <p:cNvPr id="234" name="Oval 2158"/>
            <p:cNvSpPr>
              <a:spLocks noChangeArrowheads="1"/>
            </p:cNvSpPr>
            <p:nvPr/>
          </p:nvSpPr>
          <p:spPr bwMode="auto">
            <a:xfrm>
              <a:off x="2576" y="573"/>
              <a:ext cx="14" cy="9"/>
            </a:xfrm>
            <a:prstGeom prst="ellipse">
              <a:avLst/>
            </a:prstGeom>
            <a:noFill/>
            <a:ln w="36513">
              <a:solidFill>
                <a:srgbClr val="FF3300"/>
              </a:solidFill>
              <a:round/>
              <a:headEnd/>
              <a:tailEnd/>
            </a:ln>
          </p:spPr>
          <p:txBody>
            <a:bodyPr/>
            <a:lstStyle/>
            <a:p>
              <a:endParaRPr lang="en-US"/>
            </a:p>
          </p:txBody>
        </p:sp>
        <p:sp>
          <p:nvSpPr>
            <p:cNvPr id="235" name="Rectangle 2159"/>
            <p:cNvSpPr>
              <a:spLocks noChangeArrowheads="1"/>
            </p:cNvSpPr>
            <p:nvPr/>
          </p:nvSpPr>
          <p:spPr bwMode="auto">
            <a:xfrm>
              <a:off x="2520" y="681"/>
              <a:ext cx="84" cy="18"/>
            </a:xfrm>
            <a:prstGeom prst="rect">
              <a:avLst/>
            </a:prstGeom>
            <a:solidFill>
              <a:srgbClr val="0000FF"/>
            </a:solidFill>
            <a:ln w="9525">
              <a:noFill/>
              <a:miter lim="800000"/>
              <a:headEnd/>
              <a:tailEnd/>
            </a:ln>
          </p:spPr>
          <p:txBody>
            <a:bodyPr/>
            <a:lstStyle/>
            <a:p>
              <a:endParaRPr lang="en-US"/>
            </a:p>
          </p:txBody>
        </p:sp>
        <p:sp>
          <p:nvSpPr>
            <p:cNvPr id="236" name="Rectangle 2160"/>
            <p:cNvSpPr>
              <a:spLocks noChangeArrowheads="1"/>
            </p:cNvSpPr>
            <p:nvPr/>
          </p:nvSpPr>
          <p:spPr bwMode="auto">
            <a:xfrm>
              <a:off x="2603" y="498"/>
              <a:ext cx="696" cy="170"/>
            </a:xfrm>
            <a:prstGeom prst="rect">
              <a:avLst/>
            </a:prstGeom>
            <a:noFill/>
            <a:ln w="9525">
              <a:noFill/>
              <a:miter lim="800000"/>
              <a:headEnd/>
              <a:tailEnd/>
            </a:ln>
          </p:spPr>
          <p:txBody>
            <a:bodyPr/>
            <a:lstStyle/>
            <a:p>
              <a:endParaRPr lang="en-US"/>
            </a:p>
          </p:txBody>
        </p:sp>
        <p:sp>
          <p:nvSpPr>
            <p:cNvPr id="237" name="Rectangle 2161"/>
            <p:cNvSpPr>
              <a:spLocks noChangeArrowheads="1"/>
            </p:cNvSpPr>
            <p:nvPr/>
          </p:nvSpPr>
          <p:spPr bwMode="auto">
            <a:xfrm>
              <a:off x="2681" y="545"/>
              <a:ext cx="590" cy="96"/>
            </a:xfrm>
            <a:prstGeom prst="rect">
              <a:avLst/>
            </a:prstGeom>
            <a:noFill/>
            <a:ln w="9525">
              <a:noFill/>
              <a:miter lim="800000"/>
              <a:headEnd/>
              <a:tailEnd/>
            </a:ln>
          </p:spPr>
          <p:txBody>
            <a:bodyPr wrap="none" lIns="0" tIns="0" rIns="0" bIns="0">
              <a:spAutoFit/>
            </a:bodyPr>
            <a:lstStyle/>
            <a:p>
              <a:pPr algn="l"/>
              <a:r>
                <a:rPr lang="en-US" sz="1000" b="1" i="0">
                  <a:solidFill>
                    <a:srgbClr val="000000"/>
                  </a:solidFill>
                </a:rPr>
                <a:t>Measured point</a:t>
              </a:r>
              <a:endParaRPr lang="en-US" sz="1000" b="1"/>
            </a:p>
          </p:txBody>
        </p:sp>
        <p:sp>
          <p:nvSpPr>
            <p:cNvPr id="238" name="Rectangle 2162"/>
            <p:cNvSpPr>
              <a:spLocks noChangeArrowheads="1"/>
            </p:cNvSpPr>
            <p:nvPr/>
          </p:nvSpPr>
          <p:spPr bwMode="auto">
            <a:xfrm>
              <a:off x="2603" y="616"/>
              <a:ext cx="379" cy="152"/>
            </a:xfrm>
            <a:prstGeom prst="rect">
              <a:avLst/>
            </a:prstGeom>
            <a:noFill/>
            <a:ln w="9525">
              <a:noFill/>
              <a:miter lim="800000"/>
              <a:headEnd/>
              <a:tailEnd/>
            </a:ln>
          </p:spPr>
          <p:txBody>
            <a:bodyPr/>
            <a:lstStyle/>
            <a:p>
              <a:endParaRPr lang="en-US"/>
            </a:p>
          </p:txBody>
        </p:sp>
        <p:sp>
          <p:nvSpPr>
            <p:cNvPr id="239" name="Rectangle 2163"/>
            <p:cNvSpPr>
              <a:spLocks noChangeArrowheads="1"/>
            </p:cNvSpPr>
            <p:nvPr/>
          </p:nvSpPr>
          <p:spPr bwMode="auto">
            <a:xfrm>
              <a:off x="2679" y="648"/>
              <a:ext cx="271" cy="96"/>
            </a:xfrm>
            <a:prstGeom prst="rect">
              <a:avLst/>
            </a:prstGeom>
            <a:noFill/>
            <a:ln w="9525">
              <a:noFill/>
              <a:miter lim="800000"/>
              <a:headEnd/>
              <a:tailEnd/>
            </a:ln>
          </p:spPr>
          <p:txBody>
            <a:bodyPr wrap="none" lIns="0" tIns="0" rIns="0" bIns="0">
              <a:spAutoFit/>
            </a:bodyPr>
            <a:lstStyle/>
            <a:p>
              <a:r>
                <a:rPr lang="en-US" sz="1000" b="1" i="0">
                  <a:solidFill>
                    <a:srgbClr val="000000"/>
                  </a:solidFill>
                </a:rPr>
                <a:t>Best fit</a:t>
              </a:r>
              <a:endParaRPr lang="en-US" sz="1000" b="1"/>
            </a:p>
          </p:txBody>
        </p:sp>
      </p:grpSp>
      <p:grpSp>
        <p:nvGrpSpPr>
          <p:cNvPr id="440" name="Group 2164"/>
          <p:cNvGrpSpPr>
            <a:grpSpLocks/>
          </p:cNvGrpSpPr>
          <p:nvPr/>
        </p:nvGrpSpPr>
        <p:grpSpPr bwMode="auto">
          <a:xfrm>
            <a:off x="5054600" y="4784725"/>
            <a:ext cx="2835275" cy="1717675"/>
            <a:chOff x="3342" y="847"/>
            <a:chExt cx="1786" cy="1082"/>
          </a:xfrm>
        </p:grpSpPr>
        <p:sp>
          <p:nvSpPr>
            <p:cNvPr id="441" name="Rectangle 2165"/>
            <p:cNvSpPr>
              <a:spLocks noChangeArrowheads="1"/>
            </p:cNvSpPr>
            <p:nvPr/>
          </p:nvSpPr>
          <p:spPr bwMode="auto">
            <a:xfrm>
              <a:off x="3568" y="887"/>
              <a:ext cx="1518" cy="849"/>
            </a:xfrm>
            <a:prstGeom prst="rect">
              <a:avLst/>
            </a:prstGeom>
            <a:solidFill>
              <a:srgbClr val="B2B2B2"/>
            </a:solidFill>
            <a:ln w="9525">
              <a:noFill/>
              <a:miter lim="800000"/>
              <a:headEnd/>
              <a:tailEnd/>
            </a:ln>
          </p:spPr>
          <p:txBody>
            <a:bodyPr/>
            <a:lstStyle/>
            <a:p>
              <a:endParaRPr lang="en-US"/>
            </a:p>
          </p:txBody>
        </p:sp>
        <p:sp>
          <p:nvSpPr>
            <p:cNvPr id="442" name="Rectangle 2166"/>
            <p:cNvSpPr>
              <a:spLocks noChangeArrowheads="1"/>
            </p:cNvSpPr>
            <p:nvPr/>
          </p:nvSpPr>
          <p:spPr bwMode="auto">
            <a:xfrm>
              <a:off x="3568" y="887"/>
              <a:ext cx="1519" cy="850"/>
            </a:xfrm>
            <a:prstGeom prst="rect">
              <a:avLst/>
            </a:prstGeom>
            <a:noFill/>
            <a:ln w="1588">
              <a:solidFill>
                <a:srgbClr val="FFFFFF"/>
              </a:solidFill>
              <a:miter lim="800000"/>
              <a:headEnd/>
              <a:tailEnd/>
            </a:ln>
          </p:spPr>
          <p:txBody>
            <a:bodyPr/>
            <a:lstStyle/>
            <a:p>
              <a:endParaRPr lang="en-US"/>
            </a:p>
          </p:txBody>
        </p:sp>
        <p:sp>
          <p:nvSpPr>
            <p:cNvPr id="443" name="Line 2167"/>
            <p:cNvSpPr>
              <a:spLocks noChangeShapeType="1"/>
            </p:cNvSpPr>
            <p:nvPr/>
          </p:nvSpPr>
          <p:spPr bwMode="auto">
            <a:xfrm>
              <a:off x="3568" y="887"/>
              <a:ext cx="1518" cy="1"/>
            </a:xfrm>
            <a:prstGeom prst="line">
              <a:avLst/>
            </a:prstGeom>
            <a:noFill/>
            <a:ln w="1588">
              <a:solidFill>
                <a:srgbClr val="000000"/>
              </a:solidFill>
              <a:round/>
              <a:headEnd/>
              <a:tailEnd/>
            </a:ln>
          </p:spPr>
          <p:txBody>
            <a:bodyPr/>
            <a:lstStyle/>
            <a:p>
              <a:endParaRPr lang="en-US"/>
            </a:p>
          </p:txBody>
        </p:sp>
        <p:sp>
          <p:nvSpPr>
            <p:cNvPr id="444" name="Line 2168"/>
            <p:cNvSpPr>
              <a:spLocks noChangeShapeType="1"/>
            </p:cNvSpPr>
            <p:nvPr/>
          </p:nvSpPr>
          <p:spPr bwMode="auto">
            <a:xfrm>
              <a:off x="3568" y="1736"/>
              <a:ext cx="1518" cy="1"/>
            </a:xfrm>
            <a:prstGeom prst="line">
              <a:avLst/>
            </a:prstGeom>
            <a:noFill/>
            <a:ln w="1588">
              <a:solidFill>
                <a:srgbClr val="000000"/>
              </a:solidFill>
              <a:round/>
              <a:headEnd/>
              <a:tailEnd/>
            </a:ln>
          </p:spPr>
          <p:txBody>
            <a:bodyPr/>
            <a:lstStyle/>
            <a:p>
              <a:endParaRPr lang="en-US"/>
            </a:p>
          </p:txBody>
        </p:sp>
        <p:sp>
          <p:nvSpPr>
            <p:cNvPr id="445" name="Line 2169"/>
            <p:cNvSpPr>
              <a:spLocks noChangeShapeType="1"/>
            </p:cNvSpPr>
            <p:nvPr/>
          </p:nvSpPr>
          <p:spPr bwMode="auto">
            <a:xfrm flipV="1">
              <a:off x="5086" y="887"/>
              <a:ext cx="1" cy="849"/>
            </a:xfrm>
            <a:prstGeom prst="line">
              <a:avLst/>
            </a:prstGeom>
            <a:noFill/>
            <a:ln w="1588">
              <a:solidFill>
                <a:srgbClr val="000000"/>
              </a:solidFill>
              <a:round/>
              <a:headEnd/>
              <a:tailEnd/>
            </a:ln>
          </p:spPr>
          <p:txBody>
            <a:bodyPr/>
            <a:lstStyle/>
            <a:p>
              <a:endParaRPr lang="en-US"/>
            </a:p>
          </p:txBody>
        </p:sp>
        <p:sp>
          <p:nvSpPr>
            <p:cNvPr id="446" name="Line 2170"/>
            <p:cNvSpPr>
              <a:spLocks noChangeShapeType="1"/>
            </p:cNvSpPr>
            <p:nvPr/>
          </p:nvSpPr>
          <p:spPr bwMode="auto">
            <a:xfrm flipV="1">
              <a:off x="3568" y="887"/>
              <a:ext cx="1" cy="849"/>
            </a:xfrm>
            <a:prstGeom prst="line">
              <a:avLst/>
            </a:prstGeom>
            <a:noFill/>
            <a:ln w="1588">
              <a:solidFill>
                <a:srgbClr val="000000"/>
              </a:solidFill>
              <a:round/>
              <a:headEnd/>
              <a:tailEnd/>
            </a:ln>
          </p:spPr>
          <p:txBody>
            <a:bodyPr/>
            <a:lstStyle/>
            <a:p>
              <a:endParaRPr lang="en-US"/>
            </a:p>
          </p:txBody>
        </p:sp>
        <p:sp>
          <p:nvSpPr>
            <p:cNvPr id="447" name="Line 2171"/>
            <p:cNvSpPr>
              <a:spLocks noChangeShapeType="1"/>
            </p:cNvSpPr>
            <p:nvPr/>
          </p:nvSpPr>
          <p:spPr bwMode="auto">
            <a:xfrm>
              <a:off x="3568" y="1736"/>
              <a:ext cx="1518" cy="1"/>
            </a:xfrm>
            <a:prstGeom prst="line">
              <a:avLst/>
            </a:prstGeom>
            <a:noFill/>
            <a:ln w="1588">
              <a:solidFill>
                <a:srgbClr val="000000"/>
              </a:solidFill>
              <a:round/>
              <a:headEnd/>
              <a:tailEnd/>
            </a:ln>
          </p:spPr>
          <p:txBody>
            <a:bodyPr/>
            <a:lstStyle/>
            <a:p>
              <a:endParaRPr lang="en-US"/>
            </a:p>
          </p:txBody>
        </p:sp>
        <p:sp>
          <p:nvSpPr>
            <p:cNvPr id="448" name="Line 2172"/>
            <p:cNvSpPr>
              <a:spLocks noChangeShapeType="1"/>
            </p:cNvSpPr>
            <p:nvPr/>
          </p:nvSpPr>
          <p:spPr bwMode="auto">
            <a:xfrm flipV="1">
              <a:off x="3568" y="887"/>
              <a:ext cx="1" cy="849"/>
            </a:xfrm>
            <a:prstGeom prst="line">
              <a:avLst/>
            </a:prstGeom>
            <a:noFill/>
            <a:ln w="1588">
              <a:solidFill>
                <a:srgbClr val="000000"/>
              </a:solidFill>
              <a:round/>
              <a:headEnd/>
              <a:tailEnd/>
            </a:ln>
          </p:spPr>
          <p:txBody>
            <a:bodyPr/>
            <a:lstStyle/>
            <a:p>
              <a:endParaRPr lang="en-US"/>
            </a:p>
          </p:txBody>
        </p:sp>
        <p:sp>
          <p:nvSpPr>
            <p:cNvPr id="449" name="Line 2173"/>
            <p:cNvSpPr>
              <a:spLocks noChangeShapeType="1"/>
            </p:cNvSpPr>
            <p:nvPr/>
          </p:nvSpPr>
          <p:spPr bwMode="auto">
            <a:xfrm flipV="1">
              <a:off x="3568" y="1726"/>
              <a:ext cx="1" cy="10"/>
            </a:xfrm>
            <a:prstGeom prst="line">
              <a:avLst/>
            </a:prstGeom>
            <a:noFill/>
            <a:ln w="1588">
              <a:solidFill>
                <a:srgbClr val="000000"/>
              </a:solidFill>
              <a:round/>
              <a:headEnd/>
              <a:tailEnd/>
            </a:ln>
          </p:spPr>
          <p:txBody>
            <a:bodyPr/>
            <a:lstStyle/>
            <a:p>
              <a:endParaRPr lang="en-US"/>
            </a:p>
          </p:txBody>
        </p:sp>
        <p:sp>
          <p:nvSpPr>
            <p:cNvPr id="450" name="Line 2174"/>
            <p:cNvSpPr>
              <a:spLocks noChangeShapeType="1"/>
            </p:cNvSpPr>
            <p:nvPr/>
          </p:nvSpPr>
          <p:spPr bwMode="auto">
            <a:xfrm>
              <a:off x="3568" y="887"/>
              <a:ext cx="1" cy="10"/>
            </a:xfrm>
            <a:prstGeom prst="line">
              <a:avLst/>
            </a:prstGeom>
            <a:noFill/>
            <a:ln w="1588">
              <a:solidFill>
                <a:srgbClr val="000000"/>
              </a:solidFill>
              <a:round/>
              <a:headEnd/>
              <a:tailEnd/>
            </a:ln>
          </p:spPr>
          <p:txBody>
            <a:bodyPr/>
            <a:lstStyle/>
            <a:p>
              <a:endParaRPr lang="en-US"/>
            </a:p>
          </p:txBody>
        </p:sp>
        <p:sp>
          <p:nvSpPr>
            <p:cNvPr id="451" name="Rectangle 2175"/>
            <p:cNvSpPr>
              <a:spLocks noChangeArrowheads="1"/>
            </p:cNvSpPr>
            <p:nvPr/>
          </p:nvSpPr>
          <p:spPr bwMode="auto">
            <a:xfrm>
              <a:off x="3558" y="1746"/>
              <a:ext cx="44" cy="94"/>
            </a:xfrm>
            <a:prstGeom prst="rect">
              <a:avLst/>
            </a:prstGeom>
            <a:noFill/>
            <a:ln w="9525">
              <a:noFill/>
              <a:miter lim="800000"/>
              <a:headEnd/>
              <a:tailEnd/>
            </a:ln>
          </p:spPr>
          <p:txBody>
            <a:bodyPr/>
            <a:lstStyle/>
            <a:p>
              <a:endParaRPr lang="en-US"/>
            </a:p>
          </p:txBody>
        </p:sp>
        <p:sp>
          <p:nvSpPr>
            <p:cNvPr id="452" name="Rectangle 2176"/>
            <p:cNvSpPr>
              <a:spLocks noChangeArrowheads="1"/>
            </p:cNvSpPr>
            <p:nvPr/>
          </p:nvSpPr>
          <p:spPr bwMode="auto">
            <a:xfrm>
              <a:off x="3538" y="1750"/>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0</a:t>
              </a:r>
              <a:endParaRPr lang="en-US" sz="1000"/>
            </a:p>
          </p:txBody>
        </p:sp>
        <p:sp>
          <p:nvSpPr>
            <p:cNvPr id="453" name="Line 2177"/>
            <p:cNvSpPr>
              <a:spLocks noChangeShapeType="1"/>
            </p:cNvSpPr>
            <p:nvPr/>
          </p:nvSpPr>
          <p:spPr bwMode="auto">
            <a:xfrm flipV="1">
              <a:off x="3719" y="1726"/>
              <a:ext cx="1" cy="10"/>
            </a:xfrm>
            <a:prstGeom prst="line">
              <a:avLst/>
            </a:prstGeom>
            <a:noFill/>
            <a:ln w="1588">
              <a:solidFill>
                <a:srgbClr val="000000"/>
              </a:solidFill>
              <a:round/>
              <a:headEnd/>
              <a:tailEnd/>
            </a:ln>
          </p:spPr>
          <p:txBody>
            <a:bodyPr/>
            <a:lstStyle/>
            <a:p>
              <a:endParaRPr lang="en-US"/>
            </a:p>
          </p:txBody>
        </p:sp>
        <p:sp>
          <p:nvSpPr>
            <p:cNvPr id="454" name="Line 2178"/>
            <p:cNvSpPr>
              <a:spLocks noChangeShapeType="1"/>
            </p:cNvSpPr>
            <p:nvPr/>
          </p:nvSpPr>
          <p:spPr bwMode="auto">
            <a:xfrm>
              <a:off x="3719" y="887"/>
              <a:ext cx="1" cy="10"/>
            </a:xfrm>
            <a:prstGeom prst="line">
              <a:avLst/>
            </a:prstGeom>
            <a:noFill/>
            <a:ln w="1588">
              <a:solidFill>
                <a:srgbClr val="000000"/>
              </a:solidFill>
              <a:round/>
              <a:headEnd/>
              <a:tailEnd/>
            </a:ln>
          </p:spPr>
          <p:txBody>
            <a:bodyPr/>
            <a:lstStyle/>
            <a:p>
              <a:endParaRPr lang="en-US"/>
            </a:p>
          </p:txBody>
        </p:sp>
        <p:sp>
          <p:nvSpPr>
            <p:cNvPr id="455" name="Line 2179"/>
            <p:cNvSpPr>
              <a:spLocks noChangeShapeType="1"/>
            </p:cNvSpPr>
            <p:nvPr/>
          </p:nvSpPr>
          <p:spPr bwMode="auto">
            <a:xfrm flipV="1">
              <a:off x="3873" y="1726"/>
              <a:ext cx="1" cy="10"/>
            </a:xfrm>
            <a:prstGeom prst="line">
              <a:avLst/>
            </a:prstGeom>
            <a:noFill/>
            <a:ln w="1588">
              <a:solidFill>
                <a:srgbClr val="000000"/>
              </a:solidFill>
              <a:round/>
              <a:headEnd/>
              <a:tailEnd/>
            </a:ln>
          </p:spPr>
          <p:txBody>
            <a:bodyPr/>
            <a:lstStyle/>
            <a:p>
              <a:endParaRPr lang="en-US"/>
            </a:p>
          </p:txBody>
        </p:sp>
        <p:sp>
          <p:nvSpPr>
            <p:cNvPr id="456" name="Line 2180"/>
            <p:cNvSpPr>
              <a:spLocks noChangeShapeType="1"/>
            </p:cNvSpPr>
            <p:nvPr/>
          </p:nvSpPr>
          <p:spPr bwMode="auto">
            <a:xfrm>
              <a:off x="3873" y="887"/>
              <a:ext cx="1" cy="10"/>
            </a:xfrm>
            <a:prstGeom prst="line">
              <a:avLst/>
            </a:prstGeom>
            <a:noFill/>
            <a:ln w="1588">
              <a:solidFill>
                <a:srgbClr val="000000"/>
              </a:solidFill>
              <a:round/>
              <a:headEnd/>
              <a:tailEnd/>
            </a:ln>
          </p:spPr>
          <p:txBody>
            <a:bodyPr/>
            <a:lstStyle/>
            <a:p>
              <a:endParaRPr lang="en-US"/>
            </a:p>
          </p:txBody>
        </p:sp>
        <p:sp>
          <p:nvSpPr>
            <p:cNvPr id="457" name="Line 2181"/>
            <p:cNvSpPr>
              <a:spLocks noChangeShapeType="1"/>
            </p:cNvSpPr>
            <p:nvPr/>
          </p:nvSpPr>
          <p:spPr bwMode="auto">
            <a:xfrm flipV="1">
              <a:off x="4023" y="1726"/>
              <a:ext cx="1" cy="10"/>
            </a:xfrm>
            <a:prstGeom prst="line">
              <a:avLst/>
            </a:prstGeom>
            <a:noFill/>
            <a:ln w="1588">
              <a:solidFill>
                <a:srgbClr val="000000"/>
              </a:solidFill>
              <a:round/>
              <a:headEnd/>
              <a:tailEnd/>
            </a:ln>
          </p:spPr>
          <p:txBody>
            <a:bodyPr/>
            <a:lstStyle/>
            <a:p>
              <a:endParaRPr lang="en-US"/>
            </a:p>
          </p:txBody>
        </p:sp>
        <p:sp>
          <p:nvSpPr>
            <p:cNvPr id="458" name="Line 2182"/>
            <p:cNvSpPr>
              <a:spLocks noChangeShapeType="1"/>
            </p:cNvSpPr>
            <p:nvPr/>
          </p:nvSpPr>
          <p:spPr bwMode="auto">
            <a:xfrm>
              <a:off x="4023" y="887"/>
              <a:ext cx="1" cy="10"/>
            </a:xfrm>
            <a:prstGeom prst="line">
              <a:avLst/>
            </a:prstGeom>
            <a:noFill/>
            <a:ln w="1588">
              <a:solidFill>
                <a:srgbClr val="000000"/>
              </a:solidFill>
              <a:round/>
              <a:headEnd/>
              <a:tailEnd/>
            </a:ln>
          </p:spPr>
          <p:txBody>
            <a:bodyPr/>
            <a:lstStyle/>
            <a:p>
              <a:endParaRPr lang="en-US"/>
            </a:p>
          </p:txBody>
        </p:sp>
        <p:sp>
          <p:nvSpPr>
            <p:cNvPr id="459" name="Line 2183"/>
            <p:cNvSpPr>
              <a:spLocks noChangeShapeType="1"/>
            </p:cNvSpPr>
            <p:nvPr/>
          </p:nvSpPr>
          <p:spPr bwMode="auto">
            <a:xfrm flipV="1">
              <a:off x="4174" y="1726"/>
              <a:ext cx="1" cy="10"/>
            </a:xfrm>
            <a:prstGeom prst="line">
              <a:avLst/>
            </a:prstGeom>
            <a:noFill/>
            <a:ln w="1588">
              <a:solidFill>
                <a:srgbClr val="000000"/>
              </a:solidFill>
              <a:round/>
              <a:headEnd/>
              <a:tailEnd/>
            </a:ln>
          </p:spPr>
          <p:txBody>
            <a:bodyPr/>
            <a:lstStyle/>
            <a:p>
              <a:endParaRPr lang="en-US"/>
            </a:p>
          </p:txBody>
        </p:sp>
        <p:sp>
          <p:nvSpPr>
            <p:cNvPr id="460" name="Line 2184"/>
            <p:cNvSpPr>
              <a:spLocks noChangeShapeType="1"/>
            </p:cNvSpPr>
            <p:nvPr/>
          </p:nvSpPr>
          <p:spPr bwMode="auto">
            <a:xfrm>
              <a:off x="4174" y="887"/>
              <a:ext cx="1" cy="10"/>
            </a:xfrm>
            <a:prstGeom prst="line">
              <a:avLst/>
            </a:prstGeom>
            <a:noFill/>
            <a:ln w="1588">
              <a:solidFill>
                <a:srgbClr val="000000"/>
              </a:solidFill>
              <a:round/>
              <a:headEnd/>
              <a:tailEnd/>
            </a:ln>
          </p:spPr>
          <p:txBody>
            <a:bodyPr/>
            <a:lstStyle/>
            <a:p>
              <a:endParaRPr lang="en-US"/>
            </a:p>
          </p:txBody>
        </p:sp>
        <p:sp>
          <p:nvSpPr>
            <p:cNvPr id="461" name="Line 2185"/>
            <p:cNvSpPr>
              <a:spLocks noChangeShapeType="1"/>
            </p:cNvSpPr>
            <p:nvPr/>
          </p:nvSpPr>
          <p:spPr bwMode="auto">
            <a:xfrm flipV="1">
              <a:off x="4329" y="1726"/>
              <a:ext cx="1" cy="10"/>
            </a:xfrm>
            <a:prstGeom prst="line">
              <a:avLst/>
            </a:prstGeom>
            <a:noFill/>
            <a:ln w="1588">
              <a:solidFill>
                <a:srgbClr val="000000"/>
              </a:solidFill>
              <a:round/>
              <a:headEnd/>
              <a:tailEnd/>
            </a:ln>
          </p:spPr>
          <p:txBody>
            <a:bodyPr/>
            <a:lstStyle/>
            <a:p>
              <a:endParaRPr lang="en-US"/>
            </a:p>
          </p:txBody>
        </p:sp>
        <p:sp>
          <p:nvSpPr>
            <p:cNvPr id="462" name="Line 2186"/>
            <p:cNvSpPr>
              <a:spLocks noChangeShapeType="1"/>
            </p:cNvSpPr>
            <p:nvPr/>
          </p:nvSpPr>
          <p:spPr bwMode="auto">
            <a:xfrm>
              <a:off x="4329" y="887"/>
              <a:ext cx="1" cy="10"/>
            </a:xfrm>
            <a:prstGeom prst="line">
              <a:avLst/>
            </a:prstGeom>
            <a:noFill/>
            <a:ln w="1588">
              <a:solidFill>
                <a:srgbClr val="000000"/>
              </a:solidFill>
              <a:round/>
              <a:headEnd/>
              <a:tailEnd/>
            </a:ln>
          </p:spPr>
          <p:txBody>
            <a:bodyPr/>
            <a:lstStyle/>
            <a:p>
              <a:endParaRPr lang="en-US"/>
            </a:p>
          </p:txBody>
        </p:sp>
        <p:sp>
          <p:nvSpPr>
            <p:cNvPr id="463" name="Rectangle 2187"/>
            <p:cNvSpPr>
              <a:spLocks noChangeArrowheads="1"/>
            </p:cNvSpPr>
            <p:nvPr/>
          </p:nvSpPr>
          <p:spPr bwMode="auto">
            <a:xfrm>
              <a:off x="4298" y="1746"/>
              <a:ext cx="108" cy="94"/>
            </a:xfrm>
            <a:prstGeom prst="rect">
              <a:avLst/>
            </a:prstGeom>
            <a:noFill/>
            <a:ln w="9525">
              <a:noFill/>
              <a:miter lim="800000"/>
              <a:headEnd/>
              <a:tailEnd/>
            </a:ln>
          </p:spPr>
          <p:txBody>
            <a:bodyPr/>
            <a:lstStyle/>
            <a:p>
              <a:endParaRPr lang="en-US"/>
            </a:p>
          </p:txBody>
        </p:sp>
        <p:sp>
          <p:nvSpPr>
            <p:cNvPr id="464" name="Rectangle 2188"/>
            <p:cNvSpPr>
              <a:spLocks noChangeArrowheads="1"/>
            </p:cNvSpPr>
            <p:nvPr/>
          </p:nvSpPr>
          <p:spPr bwMode="auto">
            <a:xfrm>
              <a:off x="4278" y="1750"/>
              <a:ext cx="110" cy="96"/>
            </a:xfrm>
            <a:prstGeom prst="rect">
              <a:avLst/>
            </a:prstGeom>
            <a:noFill/>
            <a:ln w="9525">
              <a:noFill/>
              <a:miter lim="800000"/>
              <a:headEnd/>
              <a:tailEnd/>
            </a:ln>
          </p:spPr>
          <p:txBody>
            <a:bodyPr wrap="none" lIns="0" tIns="0" rIns="0" bIns="0">
              <a:spAutoFit/>
            </a:bodyPr>
            <a:lstStyle/>
            <a:p>
              <a:r>
                <a:rPr lang="en-US" sz="1000" i="0">
                  <a:solidFill>
                    <a:srgbClr val="000000"/>
                  </a:solidFill>
                </a:rPr>
                <a:t>0.5</a:t>
              </a:r>
              <a:endParaRPr lang="en-US" sz="1000"/>
            </a:p>
          </p:txBody>
        </p:sp>
        <p:sp>
          <p:nvSpPr>
            <p:cNvPr id="465" name="Line 2189"/>
            <p:cNvSpPr>
              <a:spLocks noChangeShapeType="1"/>
            </p:cNvSpPr>
            <p:nvPr/>
          </p:nvSpPr>
          <p:spPr bwMode="auto">
            <a:xfrm flipV="1">
              <a:off x="4480" y="1726"/>
              <a:ext cx="1" cy="10"/>
            </a:xfrm>
            <a:prstGeom prst="line">
              <a:avLst/>
            </a:prstGeom>
            <a:noFill/>
            <a:ln w="1588">
              <a:solidFill>
                <a:srgbClr val="000000"/>
              </a:solidFill>
              <a:round/>
              <a:headEnd/>
              <a:tailEnd/>
            </a:ln>
          </p:spPr>
          <p:txBody>
            <a:bodyPr/>
            <a:lstStyle/>
            <a:p>
              <a:endParaRPr lang="en-US"/>
            </a:p>
          </p:txBody>
        </p:sp>
        <p:sp>
          <p:nvSpPr>
            <p:cNvPr id="466" name="Line 2190"/>
            <p:cNvSpPr>
              <a:spLocks noChangeShapeType="1"/>
            </p:cNvSpPr>
            <p:nvPr/>
          </p:nvSpPr>
          <p:spPr bwMode="auto">
            <a:xfrm>
              <a:off x="4480" y="887"/>
              <a:ext cx="1" cy="10"/>
            </a:xfrm>
            <a:prstGeom prst="line">
              <a:avLst/>
            </a:prstGeom>
            <a:noFill/>
            <a:ln w="1588">
              <a:solidFill>
                <a:srgbClr val="000000"/>
              </a:solidFill>
              <a:round/>
              <a:headEnd/>
              <a:tailEnd/>
            </a:ln>
          </p:spPr>
          <p:txBody>
            <a:bodyPr/>
            <a:lstStyle/>
            <a:p>
              <a:endParaRPr lang="en-US"/>
            </a:p>
          </p:txBody>
        </p:sp>
        <p:sp>
          <p:nvSpPr>
            <p:cNvPr id="467" name="Line 2191"/>
            <p:cNvSpPr>
              <a:spLocks noChangeShapeType="1"/>
            </p:cNvSpPr>
            <p:nvPr/>
          </p:nvSpPr>
          <p:spPr bwMode="auto">
            <a:xfrm flipV="1">
              <a:off x="4630" y="1726"/>
              <a:ext cx="1" cy="10"/>
            </a:xfrm>
            <a:prstGeom prst="line">
              <a:avLst/>
            </a:prstGeom>
            <a:noFill/>
            <a:ln w="1588">
              <a:solidFill>
                <a:srgbClr val="000000"/>
              </a:solidFill>
              <a:round/>
              <a:headEnd/>
              <a:tailEnd/>
            </a:ln>
          </p:spPr>
          <p:txBody>
            <a:bodyPr/>
            <a:lstStyle/>
            <a:p>
              <a:endParaRPr lang="en-US"/>
            </a:p>
          </p:txBody>
        </p:sp>
        <p:sp>
          <p:nvSpPr>
            <p:cNvPr id="468" name="Line 2192"/>
            <p:cNvSpPr>
              <a:spLocks noChangeShapeType="1"/>
            </p:cNvSpPr>
            <p:nvPr/>
          </p:nvSpPr>
          <p:spPr bwMode="auto">
            <a:xfrm>
              <a:off x="4630" y="887"/>
              <a:ext cx="1" cy="10"/>
            </a:xfrm>
            <a:prstGeom prst="line">
              <a:avLst/>
            </a:prstGeom>
            <a:noFill/>
            <a:ln w="1588">
              <a:solidFill>
                <a:srgbClr val="000000"/>
              </a:solidFill>
              <a:round/>
              <a:headEnd/>
              <a:tailEnd/>
            </a:ln>
          </p:spPr>
          <p:txBody>
            <a:bodyPr/>
            <a:lstStyle/>
            <a:p>
              <a:endParaRPr lang="en-US"/>
            </a:p>
          </p:txBody>
        </p:sp>
        <p:sp>
          <p:nvSpPr>
            <p:cNvPr id="469" name="Line 2193"/>
            <p:cNvSpPr>
              <a:spLocks noChangeShapeType="1"/>
            </p:cNvSpPr>
            <p:nvPr/>
          </p:nvSpPr>
          <p:spPr bwMode="auto">
            <a:xfrm flipV="1">
              <a:off x="4781" y="1726"/>
              <a:ext cx="1" cy="10"/>
            </a:xfrm>
            <a:prstGeom prst="line">
              <a:avLst/>
            </a:prstGeom>
            <a:noFill/>
            <a:ln w="1588">
              <a:solidFill>
                <a:srgbClr val="000000"/>
              </a:solidFill>
              <a:round/>
              <a:headEnd/>
              <a:tailEnd/>
            </a:ln>
          </p:spPr>
          <p:txBody>
            <a:bodyPr/>
            <a:lstStyle/>
            <a:p>
              <a:endParaRPr lang="en-US"/>
            </a:p>
          </p:txBody>
        </p:sp>
        <p:sp>
          <p:nvSpPr>
            <p:cNvPr id="470" name="Line 2194"/>
            <p:cNvSpPr>
              <a:spLocks noChangeShapeType="1"/>
            </p:cNvSpPr>
            <p:nvPr/>
          </p:nvSpPr>
          <p:spPr bwMode="auto">
            <a:xfrm>
              <a:off x="4781" y="887"/>
              <a:ext cx="1" cy="10"/>
            </a:xfrm>
            <a:prstGeom prst="line">
              <a:avLst/>
            </a:prstGeom>
            <a:noFill/>
            <a:ln w="1588">
              <a:solidFill>
                <a:srgbClr val="000000"/>
              </a:solidFill>
              <a:round/>
              <a:headEnd/>
              <a:tailEnd/>
            </a:ln>
          </p:spPr>
          <p:txBody>
            <a:bodyPr/>
            <a:lstStyle/>
            <a:p>
              <a:endParaRPr lang="en-US"/>
            </a:p>
          </p:txBody>
        </p:sp>
        <p:sp>
          <p:nvSpPr>
            <p:cNvPr id="471" name="Line 2195"/>
            <p:cNvSpPr>
              <a:spLocks noChangeShapeType="1"/>
            </p:cNvSpPr>
            <p:nvPr/>
          </p:nvSpPr>
          <p:spPr bwMode="auto">
            <a:xfrm flipV="1">
              <a:off x="4935" y="1726"/>
              <a:ext cx="1" cy="10"/>
            </a:xfrm>
            <a:prstGeom prst="line">
              <a:avLst/>
            </a:prstGeom>
            <a:noFill/>
            <a:ln w="1588">
              <a:solidFill>
                <a:srgbClr val="000000"/>
              </a:solidFill>
              <a:round/>
              <a:headEnd/>
              <a:tailEnd/>
            </a:ln>
          </p:spPr>
          <p:txBody>
            <a:bodyPr/>
            <a:lstStyle/>
            <a:p>
              <a:endParaRPr lang="en-US"/>
            </a:p>
          </p:txBody>
        </p:sp>
        <p:sp>
          <p:nvSpPr>
            <p:cNvPr id="472" name="Line 2196"/>
            <p:cNvSpPr>
              <a:spLocks noChangeShapeType="1"/>
            </p:cNvSpPr>
            <p:nvPr/>
          </p:nvSpPr>
          <p:spPr bwMode="auto">
            <a:xfrm>
              <a:off x="4935" y="887"/>
              <a:ext cx="1" cy="10"/>
            </a:xfrm>
            <a:prstGeom prst="line">
              <a:avLst/>
            </a:prstGeom>
            <a:noFill/>
            <a:ln w="1588">
              <a:solidFill>
                <a:srgbClr val="000000"/>
              </a:solidFill>
              <a:round/>
              <a:headEnd/>
              <a:tailEnd/>
            </a:ln>
          </p:spPr>
          <p:txBody>
            <a:bodyPr/>
            <a:lstStyle/>
            <a:p>
              <a:endParaRPr lang="en-US"/>
            </a:p>
          </p:txBody>
        </p:sp>
        <p:sp>
          <p:nvSpPr>
            <p:cNvPr id="473" name="Line 2197"/>
            <p:cNvSpPr>
              <a:spLocks noChangeShapeType="1"/>
            </p:cNvSpPr>
            <p:nvPr/>
          </p:nvSpPr>
          <p:spPr bwMode="auto">
            <a:xfrm flipV="1">
              <a:off x="5086" y="1726"/>
              <a:ext cx="1" cy="10"/>
            </a:xfrm>
            <a:prstGeom prst="line">
              <a:avLst/>
            </a:prstGeom>
            <a:noFill/>
            <a:ln w="1588">
              <a:solidFill>
                <a:srgbClr val="000000"/>
              </a:solidFill>
              <a:round/>
              <a:headEnd/>
              <a:tailEnd/>
            </a:ln>
          </p:spPr>
          <p:txBody>
            <a:bodyPr/>
            <a:lstStyle/>
            <a:p>
              <a:endParaRPr lang="en-US"/>
            </a:p>
          </p:txBody>
        </p:sp>
        <p:sp>
          <p:nvSpPr>
            <p:cNvPr id="474" name="Line 2198"/>
            <p:cNvSpPr>
              <a:spLocks noChangeShapeType="1"/>
            </p:cNvSpPr>
            <p:nvPr/>
          </p:nvSpPr>
          <p:spPr bwMode="auto">
            <a:xfrm>
              <a:off x="5086" y="887"/>
              <a:ext cx="1" cy="10"/>
            </a:xfrm>
            <a:prstGeom prst="line">
              <a:avLst/>
            </a:prstGeom>
            <a:noFill/>
            <a:ln w="1588">
              <a:solidFill>
                <a:srgbClr val="000000"/>
              </a:solidFill>
              <a:round/>
              <a:headEnd/>
              <a:tailEnd/>
            </a:ln>
          </p:spPr>
          <p:txBody>
            <a:bodyPr/>
            <a:lstStyle/>
            <a:p>
              <a:endParaRPr lang="en-US"/>
            </a:p>
          </p:txBody>
        </p:sp>
        <p:sp>
          <p:nvSpPr>
            <p:cNvPr id="475" name="Rectangle 2199"/>
            <p:cNvSpPr>
              <a:spLocks noChangeArrowheads="1"/>
            </p:cNvSpPr>
            <p:nvPr/>
          </p:nvSpPr>
          <p:spPr bwMode="auto">
            <a:xfrm>
              <a:off x="5075" y="1746"/>
              <a:ext cx="44" cy="94"/>
            </a:xfrm>
            <a:prstGeom prst="rect">
              <a:avLst/>
            </a:prstGeom>
            <a:noFill/>
            <a:ln w="9525">
              <a:noFill/>
              <a:miter lim="800000"/>
              <a:headEnd/>
              <a:tailEnd/>
            </a:ln>
          </p:spPr>
          <p:txBody>
            <a:bodyPr/>
            <a:lstStyle/>
            <a:p>
              <a:endParaRPr lang="en-US"/>
            </a:p>
          </p:txBody>
        </p:sp>
        <p:sp>
          <p:nvSpPr>
            <p:cNvPr id="476" name="Rectangle 2200"/>
            <p:cNvSpPr>
              <a:spLocks noChangeArrowheads="1"/>
            </p:cNvSpPr>
            <p:nvPr/>
          </p:nvSpPr>
          <p:spPr bwMode="auto">
            <a:xfrm>
              <a:off x="5055" y="1750"/>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1</a:t>
              </a:r>
              <a:endParaRPr lang="en-US" sz="1000"/>
            </a:p>
          </p:txBody>
        </p:sp>
        <p:sp>
          <p:nvSpPr>
            <p:cNvPr id="477" name="Line 2201"/>
            <p:cNvSpPr>
              <a:spLocks noChangeShapeType="1"/>
            </p:cNvSpPr>
            <p:nvPr/>
          </p:nvSpPr>
          <p:spPr bwMode="auto">
            <a:xfrm>
              <a:off x="3568" y="1736"/>
              <a:ext cx="15" cy="1"/>
            </a:xfrm>
            <a:prstGeom prst="line">
              <a:avLst/>
            </a:prstGeom>
            <a:noFill/>
            <a:ln w="1588">
              <a:solidFill>
                <a:srgbClr val="000000"/>
              </a:solidFill>
              <a:round/>
              <a:headEnd/>
              <a:tailEnd/>
            </a:ln>
          </p:spPr>
          <p:txBody>
            <a:bodyPr/>
            <a:lstStyle/>
            <a:p>
              <a:endParaRPr lang="en-US"/>
            </a:p>
          </p:txBody>
        </p:sp>
        <p:sp>
          <p:nvSpPr>
            <p:cNvPr id="478" name="Line 2202"/>
            <p:cNvSpPr>
              <a:spLocks noChangeShapeType="1"/>
            </p:cNvSpPr>
            <p:nvPr/>
          </p:nvSpPr>
          <p:spPr bwMode="auto">
            <a:xfrm flipH="1">
              <a:off x="5071" y="1736"/>
              <a:ext cx="15" cy="1"/>
            </a:xfrm>
            <a:prstGeom prst="line">
              <a:avLst/>
            </a:prstGeom>
            <a:noFill/>
            <a:ln w="1588">
              <a:solidFill>
                <a:srgbClr val="000000"/>
              </a:solidFill>
              <a:round/>
              <a:headEnd/>
              <a:tailEnd/>
            </a:ln>
          </p:spPr>
          <p:txBody>
            <a:bodyPr/>
            <a:lstStyle/>
            <a:p>
              <a:endParaRPr lang="en-US"/>
            </a:p>
          </p:txBody>
        </p:sp>
        <p:sp>
          <p:nvSpPr>
            <p:cNvPr id="479" name="Rectangle 2203"/>
            <p:cNvSpPr>
              <a:spLocks noChangeArrowheads="1"/>
            </p:cNvSpPr>
            <p:nvPr/>
          </p:nvSpPr>
          <p:spPr bwMode="auto">
            <a:xfrm>
              <a:off x="3531" y="1716"/>
              <a:ext cx="44" cy="95"/>
            </a:xfrm>
            <a:prstGeom prst="rect">
              <a:avLst/>
            </a:prstGeom>
            <a:noFill/>
            <a:ln w="9525">
              <a:noFill/>
              <a:miter lim="800000"/>
              <a:headEnd/>
              <a:tailEnd/>
            </a:ln>
          </p:spPr>
          <p:txBody>
            <a:bodyPr/>
            <a:lstStyle/>
            <a:p>
              <a:endParaRPr lang="en-US"/>
            </a:p>
          </p:txBody>
        </p:sp>
        <p:sp>
          <p:nvSpPr>
            <p:cNvPr id="480" name="Rectangle 2204"/>
            <p:cNvSpPr>
              <a:spLocks noChangeArrowheads="1"/>
            </p:cNvSpPr>
            <p:nvPr/>
          </p:nvSpPr>
          <p:spPr bwMode="auto">
            <a:xfrm>
              <a:off x="3509" y="1679"/>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0</a:t>
              </a:r>
              <a:endParaRPr lang="en-US" sz="1000"/>
            </a:p>
          </p:txBody>
        </p:sp>
        <p:sp>
          <p:nvSpPr>
            <p:cNvPr id="481" name="Line 2205"/>
            <p:cNvSpPr>
              <a:spLocks noChangeShapeType="1"/>
            </p:cNvSpPr>
            <p:nvPr/>
          </p:nvSpPr>
          <p:spPr bwMode="auto">
            <a:xfrm>
              <a:off x="3568" y="1652"/>
              <a:ext cx="15" cy="1"/>
            </a:xfrm>
            <a:prstGeom prst="line">
              <a:avLst/>
            </a:prstGeom>
            <a:noFill/>
            <a:ln w="1588">
              <a:solidFill>
                <a:srgbClr val="000000"/>
              </a:solidFill>
              <a:round/>
              <a:headEnd/>
              <a:tailEnd/>
            </a:ln>
          </p:spPr>
          <p:txBody>
            <a:bodyPr/>
            <a:lstStyle/>
            <a:p>
              <a:endParaRPr lang="en-US"/>
            </a:p>
          </p:txBody>
        </p:sp>
        <p:sp>
          <p:nvSpPr>
            <p:cNvPr id="482" name="Line 2206"/>
            <p:cNvSpPr>
              <a:spLocks noChangeShapeType="1"/>
            </p:cNvSpPr>
            <p:nvPr/>
          </p:nvSpPr>
          <p:spPr bwMode="auto">
            <a:xfrm flipH="1">
              <a:off x="5071" y="1652"/>
              <a:ext cx="15" cy="1"/>
            </a:xfrm>
            <a:prstGeom prst="line">
              <a:avLst/>
            </a:prstGeom>
            <a:noFill/>
            <a:ln w="1588">
              <a:solidFill>
                <a:srgbClr val="000000"/>
              </a:solidFill>
              <a:round/>
              <a:headEnd/>
              <a:tailEnd/>
            </a:ln>
          </p:spPr>
          <p:txBody>
            <a:bodyPr/>
            <a:lstStyle/>
            <a:p>
              <a:endParaRPr lang="en-US"/>
            </a:p>
          </p:txBody>
        </p:sp>
        <p:sp>
          <p:nvSpPr>
            <p:cNvPr id="483" name="Line 2207"/>
            <p:cNvSpPr>
              <a:spLocks noChangeShapeType="1"/>
            </p:cNvSpPr>
            <p:nvPr/>
          </p:nvSpPr>
          <p:spPr bwMode="auto">
            <a:xfrm>
              <a:off x="3568" y="1567"/>
              <a:ext cx="15" cy="1"/>
            </a:xfrm>
            <a:prstGeom prst="line">
              <a:avLst/>
            </a:prstGeom>
            <a:noFill/>
            <a:ln w="1588">
              <a:solidFill>
                <a:srgbClr val="000000"/>
              </a:solidFill>
              <a:round/>
              <a:headEnd/>
              <a:tailEnd/>
            </a:ln>
          </p:spPr>
          <p:txBody>
            <a:bodyPr/>
            <a:lstStyle/>
            <a:p>
              <a:endParaRPr lang="en-US"/>
            </a:p>
          </p:txBody>
        </p:sp>
        <p:sp>
          <p:nvSpPr>
            <p:cNvPr id="484" name="Line 2208"/>
            <p:cNvSpPr>
              <a:spLocks noChangeShapeType="1"/>
            </p:cNvSpPr>
            <p:nvPr/>
          </p:nvSpPr>
          <p:spPr bwMode="auto">
            <a:xfrm flipH="1">
              <a:off x="5071" y="1567"/>
              <a:ext cx="15" cy="1"/>
            </a:xfrm>
            <a:prstGeom prst="line">
              <a:avLst/>
            </a:prstGeom>
            <a:noFill/>
            <a:ln w="1588">
              <a:solidFill>
                <a:srgbClr val="000000"/>
              </a:solidFill>
              <a:round/>
              <a:headEnd/>
              <a:tailEnd/>
            </a:ln>
          </p:spPr>
          <p:txBody>
            <a:bodyPr/>
            <a:lstStyle/>
            <a:p>
              <a:endParaRPr lang="en-US"/>
            </a:p>
          </p:txBody>
        </p:sp>
        <p:sp>
          <p:nvSpPr>
            <p:cNvPr id="485" name="Line 2209"/>
            <p:cNvSpPr>
              <a:spLocks noChangeShapeType="1"/>
            </p:cNvSpPr>
            <p:nvPr/>
          </p:nvSpPr>
          <p:spPr bwMode="auto">
            <a:xfrm>
              <a:off x="3568" y="1483"/>
              <a:ext cx="15" cy="1"/>
            </a:xfrm>
            <a:prstGeom prst="line">
              <a:avLst/>
            </a:prstGeom>
            <a:noFill/>
            <a:ln w="1588">
              <a:solidFill>
                <a:srgbClr val="000000"/>
              </a:solidFill>
              <a:round/>
              <a:headEnd/>
              <a:tailEnd/>
            </a:ln>
          </p:spPr>
          <p:txBody>
            <a:bodyPr/>
            <a:lstStyle/>
            <a:p>
              <a:endParaRPr lang="en-US"/>
            </a:p>
          </p:txBody>
        </p:sp>
        <p:sp>
          <p:nvSpPr>
            <p:cNvPr id="486" name="Line 2210"/>
            <p:cNvSpPr>
              <a:spLocks noChangeShapeType="1"/>
            </p:cNvSpPr>
            <p:nvPr/>
          </p:nvSpPr>
          <p:spPr bwMode="auto">
            <a:xfrm flipH="1">
              <a:off x="5071" y="1483"/>
              <a:ext cx="15" cy="1"/>
            </a:xfrm>
            <a:prstGeom prst="line">
              <a:avLst/>
            </a:prstGeom>
            <a:noFill/>
            <a:ln w="1588">
              <a:solidFill>
                <a:srgbClr val="000000"/>
              </a:solidFill>
              <a:round/>
              <a:headEnd/>
              <a:tailEnd/>
            </a:ln>
          </p:spPr>
          <p:txBody>
            <a:bodyPr/>
            <a:lstStyle/>
            <a:p>
              <a:endParaRPr lang="en-US"/>
            </a:p>
          </p:txBody>
        </p:sp>
        <p:sp>
          <p:nvSpPr>
            <p:cNvPr id="487" name="Line 2211"/>
            <p:cNvSpPr>
              <a:spLocks noChangeShapeType="1"/>
            </p:cNvSpPr>
            <p:nvPr/>
          </p:nvSpPr>
          <p:spPr bwMode="auto">
            <a:xfrm>
              <a:off x="3568" y="1398"/>
              <a:ext cx="15" cy="1"/>
            </a:xfrm>
            <a:prstGeom prst="line">
              <a:avLst/>
            </a:prstGeom>
            <a:noFill/>
            <a:ln w="1588">
              <a:solidFill>
                <a:srgbClr val="000000"/>
              </a:solidFill>
              <a:round/>
              <a:headEnd/>
              <a:tailEnd/>
            </a:ln>
          </p:spPr>
          <p:txBody>
            <a:bodyPr/>
            <a:lstStyle/>
            <a:p>
              <a:endParaRPr lang="en-US"/>
            </a:p>
          </p:txBody>
        </p:sp>
        <p:sp>
          <p:nvSpPr>
            <p:cNvPr id="488" name="Line 2212"/>
            <p:cNvSpPr>
              <a:spLocks noChangeShapeType="1"/>
            </p:cNvSpPr>
            <p:nvPr/>
          </p:nvSpPr>
          <p:spPr bwMode="auto">
            <a:xfrm flipH="1">
              <a:off x="5071" y="1398"/>
              <a:ext cx="15" cy="1"/>
            </a:xfrm>
            <a:prstGeom prst="line">
              <a:avLst/>
            </a:prstGeom>
            <a:noFill/>
            <a:ln w="1588">
              <a:solidFill>
                <a:srgbClr val="000000"/>
              </a:solidFill>
              <a:round/>
              <a:headEnd/>
              <a:tailEnd/>
            </a:ln>
          </p:spPr>
          <p:txBody>
            <a:bodyPr/>
            <a:lstStyle/>
            <a:p>
              <a:endParaRPr lang="en-US"/>
            </a:p>
          </p:txBody>
        </p:sp>
        <p:sp>
          <p:nvSpPr>
            <p:cNvPr id="489" name="Line 2213"/>
            <p:cNvSpPr>
              <a:spLocks noChangeShapeType="1"/>
            </p:cNvSpPr>
            <p:nvPr/>
          </p:nvSpPr>
          <p:spPr bwMode="auto">
            <a:xfrm>
              <a:off x="3568" y="1312"/>
              <a:ext cx="15" cy="1"/>
            </a:xfrm>
            <a:prstGeom prst="line">
              <a:avLst/>
            </a:prstGeom>
            <a:noFill/>
            <a:ln w="1588">
              <a:solidFill>
                <a:srgbClr val="000000"/>
              </a:solidFill>
              <a:round/>
              <a:headEnd/>
              <a:tailEnd/>
            </a:ln>
          </p:spPr>
          <p:txBody>
            <a:bodyPr/>
            <a:lstStyle/>
            <a:p>
              <a:endParaRPr lang="en-US"/>
            </a:p>
          </p:txBody>
        </p:sp>
        <p:sp>
          <p:nvSpPr>
            <p:cNvPr id="490" name="Line 2214"/>
            <p:cNvSpPr>
              <a:spLocks noChangeShapeType="1"/>
            </p:cNvSpPr>
            <p:nvPr/>
          </p:nvSpPr>
          <p:spPr bwMode="auto">
            <a:xfrm flipH="1">
              <a:off x="5071" y="1312"/>
              <a:ext cx="15" cy="1"/>
            </a:xfrm>
            <a:prstGeom prst="line">
              <a:avLst/>
            </a:prstGeom>
            <a:noFill/>
            <a:ln w="1588">
              <a:solidFill>
                <a:srgbClr val="000000"/>
              </a:solidFill>
              <a:round/>
              <a:headEnd/>
              <a:tailEnd/>
            </a:ln>
          </p:spPr>
          <p:txBody>
            <a:bodyPr/>
            <a:lstStyle/>
            <a:p>
              <a:endParaRPr lang="en-US"/>
            </a:p>
          </p:txBody>
        </p:sp>
        <p:sp>
          <p:nvSpPr>
            <p:cNvPr id="491" name="Rectangle 2215"/>
            <p:cNvSpPr>
              <a:spLocks noChangeArrowheads="1"/>
            </p:cNvSpPr>
            <p:nvPr/>
          </p:nvSpPr>
          <p:spPr bwMode="auto">
            <a:xfrm>
              <a:off x="3492" y="1293"/>
              <a:ext cx="108" cy="95"/>
            </a:xfrm>
            <a:prstGeom prst="rect">
              <a:avLst/>
            </a:prstGeom>
            <a:noFill/>
            <a:ln w="9525">
              <a:noFill/>
              <a:miter lim="800000"/>
              <a:headEnd/>
              <a:tailEnd/>
            </a:ln>
          </p:spPr>
          <p:txBody>
            <a:bodyPr/>
            <a:lstStyle/>
            <a:p>
              <a:endParaRPr lang="en-US"/>
            </a:p>
          </p:txBody>
        </p:sp>
        <p:sp>
          <p:nvSpPr>
            <p:cNvPr id="492" name="Rectangle 2216"/>
            <p:cNvSpPr>
              <a:spLocks noChangeArrowheads="1"/>
            </p:cNvSpPr>
            <p:nvPr/>
          </p:nvSpPr>
          <p:spPr bwMode="auto">
            <a:xfrm>
              <a:off x="3443" y="1251"/>
              <a:ext cx="110" cy="96"/>
            </a:xfrm>
            <a:prstGeom prst="rect">
              <a:avLst/>
            </a:prstGeom>
            <a:noFill/>
            <a:ln w="9525">
              <a:noFill/>
              <a:miter lim="800000"/>
              <a:headEnd/>
              <a:tailEnd/>
            </a:ln>
          </p:spPr>
          <p:txBody>
            <a:bodyPr wrap="none" lIns="0" tIns="0" rIns="0" bIns="0">
              <a:spAutoFit/>
            </a:bodyPr>
            <a:lstStyle/>
            <a:p>
              <a:r>
                <a:rPr lang="en-US" sz="1000" i="0">
                  <a:solidFill>
                    <a:srgbClr val="000000"/>
                  </a:solidFill>
                </a:rPr>
                <a:t>0.5</a:t>
              </a:r>
              <a:endParaRPr lang="en-US" sz="1000"/>
            </a:p>
          </p:txBody>
        </p:sp>
        <p:sp>
          <p:nvSpPr>
            <p:cNvPr id="493" name="Line 2217"/>
            <p:cNvSpPr>
              <a:spLocks noChangeShapeType="1"/>
            </p:cNvSpPr>
            <p:nvPr/>
          </p:nvSpPr>
          <p:spPr bwMode="auto">
            <a:xfrm>
              <a:off x="3568" y="1225"/>
              <a:ext cx="15" cy="1"/>
            </a:xfrm>
            <a:prstGeom prst="line">
              <a:avLst/>
            </a:prstGeom>
            <a:noFill/>
            <a:ln w="1588">
              <a:solidFill>
                <a:srgbClr val="000000"/>
              </a:solidFill>
              <a:round/>
              <a:headEnd/>
              <a:tailEnd/>
            </a:ln>
          </p:spPr>
          <p:txBody>
            <a:bodyPr/>
            <a:lstStyle/>
            <a:p>
              <a:endParaRPr lang="en-US"/>
            </a:p>
          </p:txBody>
        </p:sp>
        <p:sp>
          <p:nvSpPr>
            <p:cNvPr id="494" name="Line 2218"/>
            <p:cNvSpPr>
              <a:spLocks noChangeShapeType="1"/>
            </p:cNvSpPr>
            <p:nvPr/>
          </p:nvSpPr>
          <p:spPr bwMode="auto">
            <a:xfrm flipH="1">
              <a:off x="5071" y="1225"/>
              <a:ext cx="15" cy="1"/>
            </a:xfrm>
            <a:prstGeom prst="line">
              <a:avLst/>
            </a:prstGeom>
            <a:noFill/>
            <a:ln w="1588">
              <a:solidFill>
                <a:srgbClr val="000000"/>
              </a:solidFill>
              <a:round/>
              <a:headEnd/>
              <a:tailEnd/>
            </a:ln>
          </p:spPr>
          <p:txBody>
            <a:bodyPr/>
            <a:lstStyle/>
            <a:p>
              <a:endParaRPr lang="en-US"/>
            </a:p>
          </p:txBody>
        </p:sp>
        <p:sp>
          <p:nvSpPr>
            <p:cNvPr id="495" name="Line 2219"/>
            <p:cNvSpPr>
              <a:spLocks noChangeShapeType="1"/>
            </p:cNvSpPr>
            <p:nvPr/>
          </p:nvSpPr>
          <p:spPr bwMode="auto">
            <a:xfrm>
              <a:off x="3568" y="1140"/>
              <a:ext cx="15" cy="1"/>
            </a:xfrm>
            <a:prstGeom prst="line">
              <a:avLst/>
            </a:prstGeom>
            <a:noFill/>
            <a:ln w="1588">
              <a:solidFill>
                <a:srgbClr val="000000"/>
              </a:solidFill>
              <a:round/>
              <a:headEnd/>
              <a:tailEnd/>
            </a:ln>
          </p:spPr>
          <p:txBody>
            <a:bodyPr/>
            <a:lstStyle/>
            <a:p>
              <a:endParaRPr lang="en-US"/>
            </a:p>
          </p:txBody>
        </p:sp>
        <p:sp>
          <p:nvSpPr>
            <p:cNvPr id="496" name="Line 2220"/>
            <p:cNvSpPr>
              <a:spLocks noChangeShapeType="1"/>
            </p:cNvSpPr>
            <p:nvPr/>
          </p:nvSpPr>
          <p:spPr bwMode="auto">
            <a:xfrm flipH="1">
              <a:off x="5071" y="1140"/>
              <a:ext cx="15" cy="1"/>
            </a:xfrm>
            <a:prstGeom prst="line">
              <a:avLst/>
            </a:prstGeom>
            <a:noFill/>
            <a:ln w="1588">
              <a:solidFill>
                <a:srgbClr val="000000"/>
              </a:solidFill>
              <a:round/>
              <a:headEnd/>
              <a:tailEnd/>
            </a:ln>
          </p:spPr>
          <p:txBody>
            <a:bodyPr/>
            <a:lstStyle/>
            <a:p>
              <a:endParaRPr lang="en-US"/>
            </a:p>
          </p:txBody>
        </p:sp>
        <p:sp>
          <p:nvSpPr>
            <p:cNvPr id="497" name="Line 2221"/>
            <p:cNvSpPr>
              <a:spLocks noChangeShapeType="1"/>
            </p:cNvSpPr>
            <p:nvPr/>
          </p:nvSpPr>
          <p:spPr bwMode="auto">
            <a:xfrm>
              <a:off x="3568" y="1056"/>
              <a:ext cx="15" cy="1"/>
            </a:xfrm>
            <a:prstGeom prst="line">
              <a:avLst/>
            </a:prstGeom>
            <a:noFill/>
            <a:ln w="1588">
              <a:solidFill>
                <a:srgbClr val="000000"/>
              </a:solidFill>
              <a:round/>
              <a:headEnd/>
              <a:tailEnd/>
            </a:ln>
          </p:spPr>
          <p:txBody>
            <a:bodyPr/>
            <a:lstStyle/>
            <a:p>
              <a:endParaRPr lang="en-US"/>
            </a:p>
          </p:txBody>
        </p:sp>
        <p:sp>
          <p:nvSpPr>
            <p:cNvPr id="498" name="Line 2222"/>
            <p:cNvSpPr>
              <a:spLocks noChangeShapeType="1"/>
            </p:cNvSpPr>
            <p:nvPr/>
          </p:nvSpPr>
          <p:spPr bwMode="auto">
            <a:xfrm flipH="1">
              <a:off x="5071" y="1056"/>
              <a:ext cx="15" cy="1"/>
            </a:xfrm>
            <a:prstGeom prst="line">
              <a:avLst/>
            </a:prstGeom>
            <a:noFill/>
            <a:ln w="1588">
              <a:solidFill>
                <a:srgbClr val="000000"/>
              </a:solidFill>
              <a:round/>
              <a:headEnd/>
              <a:tailEnd/>
            </a:ln>
          </p:spPr>
          <p:txBody>
            <a:bodyPr/>
            <a:lstStyle/>
            <a:p>
              <a:endParaRPr lang="en-US"/>
            </a:p>
          </p:txBody>
        </p:sp>
        <p:sp>
          <p:nvSpPr>
            <p:cNvPr id="499" name="Line 2223"/>
            <p:cNvSpPr>
              <a:spLocks noChangeShapeType="1"/>
            </p:cNvSpPr>
            <p:nvPr/>
          </p:nvSpPr>
          <p:spPr bwMode="auto">
            <a:xfrm>
              <a:off x="3568" y="971"/>
              <a:ext cx="15" cy="1"/>
            </a:xfrm>
            <a:prstGeom prst="line">
              <a:avLst/>
            </a:prstGeom>
            <a:noFill/>
            <a:ln w="1588">
              <a:solidFill>
                <a:srgbClr val="000000"/>
              </a:solidFill>
              <a:round/>
              <a:headEnd/>
              <a:tailEnd/>
            </a:ln>
          </p:spPr>
          <p:txBody>
            <a:bodyPr/>
            <a:lstStyle/>
            <a:p>
              <a:endParaRPr lang="en-US"/>
            </a:p>
          </p:txBody>
        </p:sp>
        <p:sp>
          <p:nvSpPr>
            <p:cNvPr id="500" name="Line 2224"/>
            <p:cNvSpPr>
              <a:spLocks noChangeShapeType="1"/>
            </p:cNvSpPr>
            <p:nvPr/>
          </p:nvSpPr>
          <p:spPr bwMode="auto">
            <a:xfrm flipH="1">
              <a:off x="5071" y="971"/>
              <a:ext cx="15" cy="1"/>
            </a:xfrm>
            <a:prstGeom prst="line">
              <a:avLst/>
            </a:prstGeom>
            <a:noFill/>
            <a:ln w="1588">
              <a:solidFill>
                <a:srgbClr val="000000"/>
              </a:solidFill>
              <a:round/>
              <a:headEnd/>
              <a:tailEnd/>
            </a:ln>
          </p:spPr>
          <p:txBody>
            <a:bodyPr/>
            <a:lstStyle/>
            <a:p>
              <a:endParaRPr lang="en-US"/>
            </a:p>
          </p:txBody>
        </p:sp>
        <p:sp>
          <p:nvSpPr>
            <p:cNvPr id="501" name="Line 2225"/>
            <p:cNvSpPr>
              <a:spLocks noChangeShapeType="1"/>
            </p:cNvSpPr>
            <p:nvPr/>
          </p:nvSpPr>
          <p:spPr bwMode="auto">
            <a:xfrm>
              <a:off x="3568" y="887"/>
              <a:ext cx="15" cy="1"/>
            </a:xfrm>
            <a:prstGeom prst="line">
              <a:avLst/>
            </a:prstGeom>
            <a:noFill/>
            <a:ln w="1588">
              <a:solidFill>
                <a:srgbClr val="000000"/>
              </a:solidFill>
              <a:round/>
              <a:headEnd/>
              <a:tailEnd/>
            </a:ln>
          </p:spPr>
          <p:txBody>
            <a:bodyPr/>
            <a:lstStyle/>
            <a:p>
              <a:endParaRPr lang="en-US"/>
            </a:p>
          </p:txBody>
        </p:sp>
        <p:sp>
          <p:nvSpPr>
            <p:cNvPr id="502" name="Line 2226"/>
            <p:cNvSpPr>
              <a:spLocks noChangeShapeType="1"/>
            </p:cNvSpPr>
            <p:nvPr/>
          </p:nvSpPr>
          <p:spPr bwMode="auto">
            <a:xfrm flipH="1">
              <a:off x="5071" y="887"/>
              <a:ext cx="15" cy="1"/>
            </a:xfrm>
            <a:prstGeom prst="line">
              <a:avLst/>
            </a:prstGeom>
            <a:noFill/>
            <a:ln w="1588">
              <a:solidFill>
                <a:srgbClr val="000000"/>
              </a:solidFill>
              <a:round/>
              <a:headEnd/>
              <a:tailEnd/>
            </a:ln>
          </p:spPr>
          <p:txBody>
            <a:bodyPr/>
            <a:lstStyle/>
            <a:p>
              <a:endParaRPr lang="en-US"/>
            </a:p>
          </p:txBody>
        </p:sp>
        <p:sp>
          <p:nvSpPr>
            <p:cNvPr id="503" name="Rectangle 2227"/>
            <p:cNvSpPr>
              <a:spLocks noChangeArrowheads="1"/>
            </p:cNvSpPr>
            <p:nvPr/>
          </p:nvSpPr>
          <p:spPr bwMode="auto">
            <a:xfrm>
              <a:off x="3531" y="868"/>
              <a:ext cx="44" cy="94"/>
            </a:xfrm>
            <a:prstGeom prst="rect">
              <a:avLst/>
            </a:prstGeom>
            <a:noFill/>
            <a:ln w="9525">
              <a:noFill/>
              <a:miter lim="800000"/>
              <a:headEnd/>
              <a:tailEnd/>
            </a:ln>
          </p:spPr>
          <p:txBody>
            <a:bodyPr/>
            <a:lstStyle/>
            <a:p>
              <a:endParaRPr lang="en-US"/>
            </a:p>
          </p:txBody>
        </p:sp>
        <p:sp>
          <p:nvSpPr>
            <p:cNvPr id="504" name="Rectangle 2228"/>
            <p:cNvSpPr>
              <a:spLocks noChangeArrowheads="1"/>
            </p:cNvSpPr>
            <p:nvPr/>
          </p:nvSpPr>
          <p:spPr bwMode="auto">
            <a:xfrm>
              <a:off x="3509" y="847"/>
              <a:ext cx="44" cy="96"/>
            </a:xfrm>
            <a:prstGeom prst="rect">
              <a:avLst/>
            </a:prstGeom>
            <a:noFill/>
            <a:ln w="9525">
              <a:noFill/>
              <a:miter lim="800000"/>
              <a:headEnd/>
              <a:tailEnd/>
            </a:ln>
          </p:spPr>
          <p:txBody>
            <a:bodyPr wrap="none" lIns="0" tIns="0" rIns="0" bIns="0">
              <a:spAutoFit/>
            </a:bodyPr>
            <a:lstStyle/>
            <a:p>
              <a:r>
                <a:rPr lang="en-US" sz="1000" i="0">
                  <a:solidFill>
                    <a:srgbClr val="000000"/>
                  </a:solidFill>
                </a:rPr>
                <a:t>1</a:t>
              </a:r>
              <a:endParaRPr lang="en-US" sz="1000"/>
            </a:p>
          </p:txBody>
        </p:sp>
        <p:sp>
          <p:nvSpPr>
            <p:cNvPr id="505" name="Line 2229"/>
            <p:cNvSpPr>
              <a:spLocks noChangeShapeType="1"/>
            </p:cNvSpPr>
            <p:nvPr/>
          </p:nvSpPr>
          <p:spPr bwMode="auto">
            <a:xfrm>
              <a:off x="3568" y="887"/>
              <a:ext cx="1518" cy="1"/>
            </a:xfrm>
            <a:prstGeom prst="line">
              <a:avLst/>
            </a:prstGeom>
            <a:noFill/>
            <a:ln w="1588">
              <a:solidFill>
                <a:srgbClr val="000000"/>
              </a:solidFill>
              <a:round/>
              <a:headEnd/>
              <a:tailEnd/>
            </a:ln>
          </p:spPr>
          <p:txBody>
            <a:bodyPr/>
            <a:lstStyle/>
            <a:p>
              <a:endParaRPr lang="en-US"/>
            </a:p>
          </p:txBody>
        </p:sp>
        <p:sp>
          <p:nvSpPr>
            <p:cNvPr id="506" name="Line 2230"/>
            <p:cNvSpPr>
              <a:spLocks noChangeShapeType="1"/>
            </p:cNvSpPr>
            <p:nvPr/>
          </p:nvSpPr>
          <p:spPr bwMode="auto">
            <a:xfrm>
              <a:off x="3568" y="1736"/>
              <a:ext cx="1518" cy="1"/>
            </a:xfrm>
            <a:prstGeom prst="line">
              <a:avLst/>
            </a:prstGeom>
            <a:noFill/>
            <a:ln w="1588">
              <a:solidFill>
                <a:srgbClr val="000000"/>
              </a:solidFill>
              <a:round/>
              <a:headEnd/>
              <a:tailEnd/>
            </a:ln>
          </p:spPr>
          <p:txBody>
            <a:bodyPr/>
            <a:lstStyle/>
            <a:p>
              <a:endParaRPr lang="en-US"/>
            </a:p>
          </p:txBody>
        </p:sp>
        <p:sp>
          <p:nvSpPr>
            <p:cNvPr id="507" name="Line 2231"/>
            <p:cNvSpPr>
              <a:spLocks noChangeShapeType="1"/>
            </p:cNvSpPr>
            <p:nvPr/>
          </p:nvSpPr>
          <p:spPr bwMode="auto">
            <a:xfrm flipV="1">
              <a:off x="5086" y="887"/>
              <a:ext cx="1" cy="849"/>
            </a:xfrm>
            <a:prstGeom prst="line">
              <a:avLst/>
            </a:prstGeom>
            <a:noFill/>
            <a:ln w="1588">
              <a:solidFill>
                <a:srgbClr val="000000"/>
              </a:solidFill>
              <a:round/>
              <a:headEnd/>
              <a:tailEnd/>
            </a:ln>
          </p:spPr>
          <p:txBody>
            <a:bodyPr/>
            <a:lstStyle/>
            <a:p>
              <a:endParaRPr lang="en-US"/>
            </a:p>
          </p:txBody>
        </p:sp>
        <p:sp>
          <p:nvSpPr>
            <p:cNvPr id="508" name="Line 2232"/>
            <p:cNvSpPr>
              <a:spLocks noChangeShapeType="1"/>
            </p:cNvSpPr>
            <p:nvPr/>
          </p:nvSpPr>
          <p:spPr bwMode="auto">
            <a:xfrm flipV="1">
              <a:off x="3568" y="887"/>
              <a:ext cx="1" cy="849"/>
            </a:xfrm>
            <a:prstGeom prst="line">
              <a:avLst/>
            </a:prstGeom>
            <a:noFill/>
            <a:ln w="1588">
              <a:solidFill>
                <a:srgbClr val="000000"/>
              </a:solidFill>
              <a:round/>
              <a:headEnd/>
              <a:tailEnd/>
            </a:ln>
          </p:spPr>
          <p:txBody>
            <a:bodyPr/>
            <a:lstStyle/>
            <a:p>
              <a:endParaRPr lang="en-US"/>
            </a:p>
          </p:txBody>
        </p:sp>
        <p:sp>
          <p:nvSpPr>
            <p:cNvPr id="509" name="Freeform 2233"/>
            <p:cNvSpPr>
              <a:spLocks/>
            </p:cNvSpPr>
            <p:nvPr/>
          </p:nvSpPr>
          <p:spPr bwMode="auto">
            <a:xfrm>
              <a:off x="3562" y="881"/>
              <a:ext cx="1524" cy="864"/>
            </a:xfrm>
            <a:custGeom>
              <a:avLst/>
              <a:gdLst>
                <a:gd name="T0" fmla="*/ 0 w 3047"/>
                <a:gd name="T1" fmla="*/ 25 h 1726"/>
                <a:gd name="T2" fmla="*/ 153 w 3047"/>
                <a:gd name="T3" fmla="*/ 156 h 1726"/>
                <a:gd name="T4" fmla="*/ 276 w 3047"/>
                <a:gd name="T5" fmla="*/ 428 h 1726"/>
                <a:gd name="T6" fmla="*/ 416 w 3047"/>
                <a:gd name="T7" fmla="*/ 688 h 1726"/>
                <a:gd name="T8" fmla="*/ 559 w 3047"/>
                <a:gd name="T9" fmla="*/ 917 h 1726"/>
                <a:gd name="T10" fmla="*/ 700 w 3047"/>
                <a:gd name="T11" fmla="*/ 1122 h 1726"/>
                <a:gd name="T12" fmla="*/ 839 w 3047"/>
                <a:gd name="T13" fmla="*/ 1288 h 1726"/>
                <a:gd name="T14" fmla="*/ 981 w 3047"/>
                <a:gd name="T15" fmla="*/ 1413 h 1726"/>
                <a:gd name="T16" fmla="*/ 1116 w 3047"/>
                <a:gd name="T17" fmla="*/ 1509 h 1726"/>
                <a:gd name="T18" fmla="*/ 1259 w 3047"/>
                <a:gd name="T19" fmla="*/ 1580 h 1726"/>
                <a:gd name="T20" fmla="*/ 1402 w 3047"/>
                <a:gd name="T21" fmla="*/ 1627 h 1726"/>
                <a:gd name="T22" fmla="*/ 1544 w 3047"/>
                <a:gd name="T23" fmla="*/ 1662 h 1726"/>
                <a:gd name="T24" fmla="*/ 1685 w 3047"/>
                <a:gd name="T25" fmla="*/ 1681 h 1726"/>
                <a:gd name="T26" fmla="*/ 1828 w 3047"/>
                <a:gd name="T27" fmla="*/ 1697 h 1726"/>
                <a:gd name="T28" fmla="*/ 2109 w 3047"/>
                <a:gd name="T29" fmla="*/ 1716 h 1726"/>
                <a:gd name="T30" fmla="*/ 2248 w 3047"/>
                <a:gd name="T31" fmla="*/ 1716 h 1726"/>
                <a:gd name="T32" fmla="*/ 2529 w 3047"/>
                <a:gd name="T33" fmla="*/ 1720 h 1726"/>
                <a:gd name="T34" fmla="*/ 2529 w 3047"/>
                <a:gd name="T35" fmla="*/ 1720 h 1726"/>
                <a:gd name="T36" fmla="*/ 2668 w 3047"/>
                <a:gd name="T37" fmla="*/ 1726 h 1726"/>
                <a:gd name="T38" fmla="*/ 2950 w 3047"/>
                <a:gd name="T39" fmla="*/ 1726 h 1726"/>
                <a:gd name="T40" fmla="*/ 3047 w 3047"/>
                <a:gd name="T41" fmla="*/ 1691 h 1726"/>
                <a:gd name="T42" fmla="*/ 2809 w 3047"/>
                <a:gd name="T43" fmla="*/ 1691 h 1726"/>
                <a:gd name="T44" fmla="*/ 2668 w 3047"/>
                <a:gd name="T45" fmla="*/ 1709 h 1726"/>
                <a:gd name="T46" fmla="*/ 2531 w 3047"/>
                <a:gd name="T47" fmla="*/ 1685 h 1726"/>
                <a:gd name="T48" fmla="*/ 2389 w 3047"/>
                <a:gd name="T49" fmla="*/ 1685 h 1726"/>
                <a:gd name="T50" fmla="*/ 2109 w 3047"/>
                <a:gd name="T51" fmla="*/ 1681 h 1726"/>
                <a:gd name="T52" fmla="*/ 2111 w 3047"/>
                <a:gd name="T53" fmla="*/ 1681 h 1726"/>
                <a:gd name="T54" fmla="*/ 1830 w 3047"/>
                <a:gd name="T55" fmla="*/ 1662 h 1726"/>
                <a:gd name="T56" fmla="*/ 1830 w 3047"/>
                <a:gd name="T57" fmla="*/ 1662 h 1726"/>
                <a:gd name="T58" fmla="*/ 1550 w 3047"/>
                <a:gd name="T59" fmla="*/ 1627 h 1726"/>
                <a:gd name="T60" fmla="*/ 1552 w 3047"/>
                <a:gd name="T61" fmla="*/ 1628 h 1726"/>
                <a:gd name="T62" fmla="*/ 1407 w 3047"/>
                <a:gd name="T63" fmla="*/ 1609 h 1726"/>
                <a:gd name="T64" fmla="*/ 1273 w 3047"/>
                <a:gd name="T65" fmla="*/ 1548 h 1726"/>
                <a:gd name="T66" fmla="*/ 1275 w 3047"/>
                <a:gd name="T67" fmla="*/ 1548 h 1726"/>
                <a:gd name="T68" fmla="*/ 1126 w 3047"/>
                <a:gd name="T69" fmla="*/ 1496 h 1726"/>
                <a:gd name="T70" fmla="*/ 1003 w 3047"/>
                <a:gd name="T71" fmla="*/ 1386 h 1726"/>
                <a:gd name="T72" fmla="*/ 1005 w 3047"/>
                <a:gd name="T73" fmla="*/ 1388 h 1726"/>
                <a:gd name="T74" fmla="*/ 852 w 3047"/>
                <a:gd name="T75" fmla="*/ 1277 h 1726"/>
                <a:gd name="T76" fmla="*/ 727 w 3047"/>
                <a:gd name="T77" fmla="*/ 1101 h 1726"/>
                <a:gd name="T78" fmla="*/ 729 w 3047"/>
                <a:gd name="T79" fmla="*/ 1102 h 1726"/>
                <a:gd name="T80" fmla="*/ 573 w 3047"/>
                <a:gd name="T81" fmla="*/ 907 h 1726"/>
                <a:gd name="T82" fmla="*/ 448 w 3047"/>
                <a:gd name="T83" fmla="*/ 670 h 1726"/>
                <a:gd name="T84" fmla="*/ 448 w 3047"/>
                <a:gd name="T85" fmla="*/ 670 h 1726"/>
                <a:gd name="T86" fmla="*/ 291 w 3047"/>
                <a:gd name="T87" fmla="*/ 420 h 1726"/>
                <a:gd name="T88" fmla="*/ 168 w 3047"/>
                <a:gd name="T89" fmla="*/ 148 h 1726"/>
                <a:gd name="T90" fmla="*/ 26 w 3047"/>
                <a:gd name="T91" fmla="*/ 0 h 1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47"/>
                <a:gd name="T139" fmla="*/ 0 h 1726"/>
                <a:gd name="T140" fmla="*/ 3047 w 3047"/>
                <a:gd name="T141" fmla="*/ 1726 h 17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47" h="1726">
                  <a:moveTo>
                    <a:pt x="26" y="0"/>
                  </a:moveTo>
                  <a:lnTo>
                    <a:pt x="0" y="25"/>
                  </a:lnTo>
                  <a:lnTo>
                    <a:pt x="141" y="170"/>
                  </a:lnTo>
                  <a:lnTo>
                    <a:pt x="153" y="156"/>
                  </a:lnTo>
                  <a:lnTo>
                    <a:pt x="137" y="164"/>
                  </a:lnTo>
                  <a:lnTo>
                    <a:pt x="276" y="428"/>
                  </a:lnTo>
                  <a:lnTo>
                    <a:pt x="276" y="430"/>
                  </a:lnTo>
                  <a:lnTo>
                    <a:pt x="416" y="688"/>
                  </a:lnTo>
                  <a:lnTo>
                    <a:pt x="418" y="688"/>
                  </a:lnTo>
                  <a:lnTo>
                    <a:pt x="559" y="917"/>
                  </a:lnTo>
                  <a:lnTo>
                    <a:pt x="700" y="1122"/>
                  </a:lnTo>
                  <a:lnTo>
                    <a:pt x="700" y="1124"/>
                  </a:lnTo>
                  <a:lnTo>
                    <a:pt x="839" y="1288"/>
                  </a:lnTo>
                  <a:lnTo>
                    <a:pt x="841" y="1290"/>
                  </a:lnTo>
                  <a:lnTo>
                    <a:pt x="981" y="1413"/>
                  </a:lnTo>
                  <a:lnTo>
                    <a:pt x="983" y="1413"/>
                  </a:lnTo>
                  <a:lnTo>
                    <a:pt x="1116" y="1509"/>
                  </a:lnTo>
                  <a:lnTo>
                    <a:pt x="1118" y="1511"/>
                  </a:lnTo>
                  <a:lnTo>
                    <a:pt x="1259" y="1580"/>
                  </a:lnTo>
                  <a:lnTo>
                    <a:pt x="1261" y="1582"/>
                  </a:lnTo>
                  <a:lnTo>
                    <a:pt x="1402" y="1627"/>
                  </a:lnTo>
                  <a:lnTo>
                    <a:pt x="1404" y="1627"/>
                  </a:lnTo>
                  <a:lnTo>
                    <a:pt x="1544" y="1662"/>
                  </a:lnTo>
                  <a:lnTo>
                    <a:pt x="1546" y="1662"/>
                  </a:lnTo>
                  <a:lnTo>
                    <a:pt x="1685" y="1681"/>
                  </a:lnTo>
                  <a:lnTo>
                    <a:pt x="1826" y="1697"/>
                  </a:lnTo>
                  <a:lnTo>
                    <a:pt x="1828" y="1697"/>
                  </a:lnTo>
                  <a:lnTo>
                    <a:pt x="1968" y="1707"/>
                  </a:lnTo>
                  <a:lnTo>
                    <a:pt x="2109" y="1716"/>
                  </a:lnTo>
                  <a:lnTo>
                    <a:pt x="2248" y="1716"/>
                  </a:lnTo>
                  <a:lnTo>
                    <a:pt x="2389" y="1720"/>
                  </a:lnTo>
                  <a:lnTo>
                    <a:pt x="2529" y="1720"/>
                  </a:lnTo>
                  <a:lnTo>
                    <a:pt x="2529" y="1703"/>
                  </a:lnTo>
                  <a:lnTo>
                    <a:pt x="2529" y="1720"/>
                  </a:lnTo>
                  <a:lnTo>
                    <a:pt x="2668" y="1726"/>
                  </a:lnTo>
                  <a:lnTo>
                    <a:pt x="2809" y="1726"/>
                  </a:lnTo>
                  <a:lnTo>
                    <a:pt x="2950" y="1726"/>
                  </a:lnTo>
                  <a:lnTo>
                    <a:pt x="3047" y="1726"/>
                  </a:lnTo>
                  <a:lnTo>
                    <a:pt x="3047" y="1691"/>
                  </a:lnTo>
                  <a:lnTo>
                    <a:pt x="2950" y="1691"/>
                  </a:lnTo>
                  <a:lnTo>
                    <a:pt x="2809" y="1691"/>
                  </a:lnTo>
                  <a:lnTo>
                    <a:pt x="2668" y="1691"/>
                  </a:lnTo>
                  <a:lnTo>
                    <a:pt x="2668" y="1709"/>
                  </a:lnTo>
                  <a:lnTo>
                    <a:pt x="2670" y="1691"/>
                  </a:lnTo>
                  <a:lnTo>
                    <a:pt x="2531" y="1685"/>
                  </a:lnTo>
                  <a:lnTo>
                    <a:pt x="2529" y="1685"/>
                  </a:lnTo>
                  <a:lnTo>
                    <a:pt x="2389" y="1685"/>
                  </a:lnTo>
                  <a:lnTo>
                    <a:pt x="2248" y="1681"/>
                  </a:lnTo>
                  <a:lnTo>
                    <a:pt x="2109" y="1681"/>
                  </a:lnTo>
                  <a:lnTo>
                    <a:pt x="2109" y="1699"/>
                  </a:lnTo>
                  <a:lnTo>
                    <a:pt x="2111" y="1681"/>
                  </a:lnTo>
                  <a:lnTo>
                    <a:pt x="1970" y="1671"/>
                  </a:lnTo>
                  <a:lnTo>
                    <a:pt x="1830" y="1662"/>
                  </a:lnTo>
                  <a:lnTo>
                    <a:pt x="1828" y="1679"/>
                  </a:lnTo>
                  <a:lnTo>
                    <a:pt x="1830" y="1662"/>
                  </a:lnTo>
                  <a:lnTo>
                    <a:pt x="1689" y="1646"/>
                  </a:lnTo>
                  <a:lnTo>
                    <a:pt x="1550" y="1627"/>
                  </a:lnTo>
                  <a:lnTo>
                    <a:pt x="1548" y="1644"/>
                  </a:lnTo>
                  <a:lnTo>
                    <a:pt x="1552" y="1628"/>
                  </a:lnTo>
                  <a:lnTo>
                    <a:pt x="1411" y="1593"/>
                  </a:lnTo>
                  <a:lnTo>
                    <a:pt x="1407" y="1609"/>
                  </a:lnTo>
                  <a:lnTo>
                    <a:pt x="1413" y="1593"/>
                  </a:lnTo>
                  <a:lnTo>
                    <a:pt x="1273" y="1548"/>
                  </a:lnTo>
                  <a:lnTo>
                    <a:pt x="1267" y="1564"/>
                  </a:lnTo>
                  <a:lnTo>
                    <a:pt x="1275" y="1548"/>
                  </a:lnTo>
                  <a:lnTo>
                    <a:pt x="1134" y="1480"/>
                  </a:lnTo>
                  <a:lnTo>
                    <a:pt x="1126" y="1496"/>
                  </a:lnTo>
                  <a:lnTo>
                    <a:pt x="1136" y="1482"/>
                  </a:lnTo>
                  <a:lnTo>
                    <a:pt x="1003" y="1386"/>
                  </a:lnTo>
                  <a:lnTo>
                    <a:pt x="993" y="1400"/>
                  </a:lnTo>
                  <a:lnTo>
                    <a:pt x="1005" y="1388"/>
                  </a:lnTo>
                  <a:lnTo>
                    <a:pt x="864" y="1265"/>
                  </a:lnTo>
                  <a:lnTo>
                    <a:pt x="852" y="1277"/>
                  </a:lnTo>
                  <a:lnTo>
                    <a:pt x="866" y="1265"/>
                  </a:lnTo>
                  <a:lnTo>
                    <a:pt x="727" y="1101"/>
                  </a:lnTo>
                  <a:lnTo>
                    <a:pt x="714" y="1112"/>
                  </a:lnTo>
                  <a:lnTo>
                    <a:pt x="729" y="1102"/>
                  </a:lnTo>
                  <a:lnTo>
                    <a:pt x="588" y="897"/>
                  </a:lnTo>
                  <a:lnTo>
                    <a:pt x="573" y="907"/>
                  </a:lnTo>
                  <a:lnTo>
                    <a:pt x="588" y="899"/>
                  </a:lnTo>
                  <a:lnTo>
                    <a:pt x="448" y="670"/>
                  </a:lnTo>
                  <a:lnTo>
                    <a:pt x="432" y="678"/>
                  </a:lnTo>
                  <a:lnTo>
                    <a:pt x="448" y="670"/>
                  </a:lnTo>
                  <a:lnTo>
                    <a:pt x="307" y="412"/>
                  </a:lnTo>
                  <a:lnTo>
                    <a:pt x="291" y="420"/>
                  </a:lnTo>
                  <a:lnTo>
                    <a:pt x="307" y="412"/>
                  </a:lnTo>
                  <a:lnTo>
                    <a:pt x="168" y="148"/>
                  </a:lnTo>
                  <a:lnTo>
                    <a:pt x="166" y="144"/>
                  </a:lnTo>
                  <a:lnTo>
                    <a:pt x="26" y="0"/>
                  </a:lnTo>
                  <a:close/>
                </a:path>
              </a:pathLst>
            </a:custGeom>
            <a:solidFill>
              <a:srgbClr val="0000FF"/>
            </a:solidFill>
            <a:ln w="9525">
              <a:noFill/>
              <a:round/>
              <a:headEnd/>
              <a:tailEnd/>
            </a:ln>
          </p:spPr>
          <p:txBody>
            <a:bodyPr/>
            <a:lstStyle/>
            <a:p>
              <a:endParaRPr lang="en-US"/>
            </a:p>
          </p:txBody>
        </p:sp>
        <p:sp>
          <p:nvSpPr>
            <p:cNvPr id="510" name="Line 2234"/>
            <p:cNvSpPr>
              <a:spLocks noChangeShapeType="1"/>
            </p:cNvSpPr>
            <p:nvPr/>
          </p:nvSpPr>
          <p:spPr bwMode="auto">
            <a:xfrm flipV="1">
              <a:off x="4329" y="887"/>
              <a:ext cx="1" cy="849"/>
            </a:xfrm>
            <a:prstGeom prst="line">
              <a:avLst/>
            </a:prstGeom>
            <a:noFill/>
            <a:ln w="1588">
              <a:solidFill>
                <a:srgbClr val="000000"/>
              </a:solidFill>
              <a:round/>
              <a:headEnd/>
              <a:tailEnd/>
            </a:ln>
          </p:spPr>
          <p:txBody>
            <a:bodyPr/>
            <a:lstStyle/>
            <a:p>
              <a:endParaRPr lang="en-US"/>
            </a:p>
          </p:txBody>
        </p:sp>
        <p:sp>
          <p:nvSpPr>
            <p:cNvPr id="511" name="Rectangle 2235"/>
            <p:cNvSpPr>
              <a:spLocks noChangeArrowheads="1"/>
            </p:cNvSpPr>
            <p:nvPr/>
          </p:nvSpPr>
          <p:spPr bwMode="auto">
            <a:xfrm>
              <a:off x="3790" y="1833"/>
              <a:ext cx="1107" cy="96"/>
            </a:xfrm>
            <a:prstGeom prst="rect">
              <a:avLst/>
            </a:prstGeom>
            <a:noFill/>
            <a:ln w="9525">
              <a:noFill/>
              <a:miter lim="800000"/>
              <a:headEnd/>
              <a:tailEnd/>
            </a:ln>
          </p:spPr>
          <p:txBody>
            <a:bodyPr wrap="none" lIns="0" tIns="0" rIns="0" bIns="0">
              <a:spAutoFit/>
            </a:bodyPr>
            <a:lstStyle/>
            <a:p>
              <a:r>
                <a:rPr lang="en-US" sz="1000" b="1" i="0">
                  <a:solidFill>
                    <a:srgbClr val="000000"/>
                  </a:solidFill>
                </a:rPr>
                <a:t>Normalized spatial frequency</a:t>
              </a:r>
              <a:endParaRPr lang="en-US" sz="1000" b="1"/>
            </a:p>
          </p:txBody>
        </p:sp>
        <p:sp>
          <p:nvSpPr>
            <p:cNvPr id="512" name="Rectangle 2236"/>
            <p:cNvSpPr>
              <a:spLocks noChangeArrowheads="1"/>
            </p:cNvSpPr>
            <p:nvPr/>
          </p:nvSpPr>
          <p:spPr bwMode="auto">
            <a:xfrm rot="-5400000">
              <a:off x="3307" y="1237"/>
              <a:ext cx="165" cy="96"/>
            </a:xfrm>
            <a:prstGeom prst="rect">
              <a:avLst/>
            </a:prstGeom>
            <a:noFill/>
            <a:ln w="9525">
              <a:noFill/>
              <a:miter lim="800000"/>
              <a:headEnd/>
              <a:tailEnd/>
            </a:ln>
          </p:spPr>
          <p:txBody>
            <a:bodyPr wrap="none" lIns="0" tIns="0" rIns="0" bIns="0">
              <a:spAutoFit/>
            </a:bodyPr>
            <a:lstStyle/>
            <a:p>
              <a:r>
                <a:rPr lang="en-US" sz="1000" b="1" i="0">
                  <a:solidFill>
                    <a:srgbClr val="000000"/>
                  </a:solidFill>
                </a:rPr>
                <a:t>MTF</a:t>
              </a:r>
              <a:endParaRPr lang="en-US" sz="1000" b="1"/>
            </a:p>
          </p:txBody>
        </p:sp>
        <p:sp>
          <p:nvSpPr>
            <p:cNvPr id="513" name="Rectangle 2237"/>
            <p:cNvSpPr>
              <a:spLocks noChangeArrowheads="1"/>
            </p:cNvSpPr>
            <p:nvPr/>
          </p:nvSpPr>
          <p:spPr bwMode="auto">
            <a:xfrm>
              <a:off x="4353" y="927"/>
              <a:ext cx="681" cy="95"/>
            </a:xfrm>
            <a:prstGeom prst="rect">
              <a:avLst/>
            </a:prstGeom>
            <a:noFill/>
            <a:ln w="9525">
              <a:noFill/>
              <a:miter lim="800000"/>
              <a:headEnd/>
              <a:tailEnd/>
            </a:ln>
          </p:spPr>
          <p:txBody>
            <a:bodyPr/>
            <a:lstStyle/>
            <a:p>
              <a:endParaRPr lang="en-US"/>
            </a:p>
          </p:txBody>
        </p:sp>
        <p:sp>
          <p:nvSpPr>
            <p:cNvPr id="514" name="Rectangle 2238"/>
            <p:cNvSpPr>
              <a:spLocks noChangeArrowheads="1"/>
            </p:cNvSpPr>
            <p:nvPr/>
          </p:nvSpPr>
          <p:spPr bwMode="auto">
            <a:xfrm>
              <a:off x="4378" y="928"/>
              <a:ext cx="696" cy="96"/>
            </a:xfrm>
            <a:prstGeom prst="rect">
              <a:avLst/>
            </a:prstGeom>
            <a:noFill/>
            <a:ln w="9525">
              <a:noFill/>
              <a:miter lim="800000"/>
              <a:headEnd/>
              <a:tailEnd/>
            </a:ln>
          </p:spPr>
          <p:txBody>
            <a:bodyPr wrap="none" lIns="0" tIns="0" rIns="0" bIns="0">
              <a:spAutoFit/>
            </a:bodyPr>
            <a:lstStyle/>
            <a:p>
              <a:r>
                <a:rPr lang="en-US" sz="1000" b="1" i="0">
                  <a:solidFill>
                    <a:srgbClr val="000000"/>
                  </a:solidFill>
                </a:rPr>
                <a:t>Nyquist frequency</a:t>
              </a:r>
              <a:endParaRPr lang="en-US" sz="1000" b="1"/>
            </a:p>
          </p:txBody>
        </p:sp>
        <p:grpSp>
          <p:nvGrpSpPr>
            <p:cNvPr id="515" name="Group 2239"/>
            <p:cNvGrpSpPr>
              <a:grpSpLocks/>
            </p:cNvGrpSpPr>
            <p:nvPr/>
          </p:nvGrpSpPr>
          <p:grpSpPr bwMode="auto">
            <a:xfrm>
              <a:off x="3568" y="1695"/>
              <a:ext cx="740" cy="17"/>
              <a:chOff x="1082" y="3732"/>
              <a:chExt cx="740" cy="17"/>
            </a:xfrm>
          </p:grpSpPr>
          <p:sp>
            <p:nvSpPr>
              <p:cNvPr id="519" name="Rectangle 2240"/>
              <p:cNvSpPr>
                <a:spLocks noChangeArrowheads="1"/>
              </p:cNvSpPr>
              <p:nvPr/>
            </p:nvSpPr>
            <p:spPr bwMode="auto">
              <a:xfrm>
                <a:off x="1804" y="3732"/>
                <a:ext cx="18" cy="17"/>
              </a:xfrm>
              <a:prstGeom prst="rect">
                <a:avLst/>
              </a:prstGeom>
              <a:solidFill>
                <a:srgbClr val="FF3300"/>
              </a:solidFill>
              <a:ln w="9525">
                <a:noFill/>
                <a:miter lim="800000"/>
                <a:headEnd/>
                <a:tailEnd/>
              </a:ln>
            </p:spPr>
            <p:txBody>
              <a:bodyPr/>
              <a:lstStyle/>
              <a:p>
                <a:endParaRPr lang="en-US"/>
              </a:p>
            </p:txBody>
          </p:sp>
          <p:sp>
            <p:nvSpPr>
              <p:cNvPr id="520" name="Rectangle 2241"/>
              <p:cNvSpPr>
                <a:spLocks noChangeArrowheads="1"/>
              </p:cNvSpPr>
              <p:nvPr/>
            </p:nvSpPr>
            <p:spPr bwMode="auto">
              <a:xfrm>
                <a:off x="1769" y="3732"/>
                <a:ext cx="18" cy="17"/>
              </a:xfrm>
              <a:prstGeom prst="rect">
                <a:avLst/>
              </a:prstGeom>
              <a:solidFill>
                <a:srgbClr val="FF3300"/>
              </a:solidFill>
              <a:ln w="9525">
                <a:noFill/>
                <a:miter lim="800000"/>
                <a:headEnd/>
                <a:tailEnd/>
              </a:ln>
            </p:spPr>
            <p:txBody>
              <a:bodyPr/>
              <a:lstStyle/>
              <a:p>
                <a:endParaRPr lang="en-US"/>
              </a:p>
            </p:txBody>
          </p:sp>
          <p:sp>
            <p:nvSpPr>
              <p:cNvPr id="521" name="Rectangle 2242"/>
              <p:cNvSpPr>
                <a:spLocks noChangeArrowheads="1"/>
              </p:cNvSpPr>
              <p:nvPr/>
            </p:nvSpPr>
            <p:spPr bwMode="auto">
              <a:xfrm>
                <a:off x="1734" y="3732"/>
                <a:ext cx="17" cy="17"/>
              </a:xfrm>
              <a:prstGeom prst="rect">
                <a:avLst/>
              </a:prstGeom>
              <a:solidFill>
                <a:srgbClr val="FF3300"/>
              </a:solidFill>
              <a:ln w="9525">
                <a:noFill/>
                <a:miter lim="800000"/>
                <a:headEnd/>
                <a:tailEnd/>
              </a:ln>
            </p:spPr>
            <p:txBody>
              <a:bodyPr/>
              <a:lstStyle/>
              <a:p>
                <a:endParaRPr lang="en-US"/>
              </a:p>
            </p:txBody>
          </p:sp>
          <p:sp>
            <p:nvSpPr>
              <p:cNvPr id="522" name="Rectangle 2243"/>
              <p:cNvSpPr>
                <a:spLocks noChangeArrowheads="1"/>
              </p:cNvSpPr>
              <p:nvPr/>
            </p:nvSpPr>
            <p:spPr bwMode="auto">
              <a:xfrm>
                <a:off x="1699" y="3732"/>
                <a:ext cx="17" cy="17"/>
              </a:xfrm>
              <a:prstGeom prst="rect">
                <a:avLst/>
              </a:prstGeom>
              <a:solidFill>
                <a:srgbClr val="FF3300"/>
              </a:solidFill>
              <a:ln w="9525">
                <a:noFill/>
                <a:miter lim="800000"/>
                <a:headEnd/>
                <a:tailEnd/>
              </a:ln>
            </p:spPr>
            <p:txBody>
              <a:bodyPr/>
              <a:lstStyle/>
              <a:p>
                <a:endParaRPr lang="en-US"/>
              </a:p>
            </p:txBody>
          </p:sp>
          <p:sp>
            <p:nvSpPr>
              <p:cNvPr id="523" name="Rectangle 2244"/>
              <p:cNvSpPr>
                <a:spLocks noChangeArrowheads="1"/>
              </p:cNvSpPr>
              <p:nvPr/>
            </p:nvSpPr>
            <p:spPr bwMode="auto">
              <a:xfrm>
                <a:off x="1663" y="3732"/>
                <a:ext cx="18" cy="17"/>
              </a:xfrm>
              <a:prstGeom prst="rect">
                <a:avLst/>
              </a:prstGeom>
              <a:solidFill>
                <a:srgbClr val="FF3300"/>
              </a:solidFill>
              <a:ln w="9525">
                <a:noFill/>
                <a:miter lim="800000"/>
                <a:headEnd/>
                <a:tailEnd/>
              </a:ln>
            </p:spPr>
            <p:txBody>
              <a:bodyPr/>
              <a:lstStyle/>
              <a:p>
                <a:endParaRPr lang="en-US"/>
              </a:p>
            </p:txBody>
          </p:sp>
          <p:sp>
            <p:nvSpPr>
              <p:cNvPr id="524" name="Rectangle 2245"/>
              <p:cNvSpPr>
                <a:spLocks noChangeArrowheads="1"/>
              </p:cNvSpPr>
              <p:nvPr/>
            </p:nvSpPr>
            <p:spPr bwMode="auto">
              <a:xfrm>
                <a:off x="1628" y="3732"/>
                <a:ext cx="18" cy="17"/>
              </a:xfrm>
              <a:prstGeom prst="rect">
                <a:avLst/>
              </a:prstGeom>
              <a:solidFill>
                <a:srgbClr val="FF3300"/>
              </a:solidFill>
              <a:ln w="9525">
                <a:noFill/>
                <a:miter lim="800000"/>
                <a:headEnd/>
                <a:tailEnd/>
              </a:ln>
            </p:spPr>
            <p:txBody>
              <a:bodyPr/>
              <a:lstStyle/>
              <a:p>
                <a:endParaRPr lang="en-US"/>
              </a:p>
            </p:txBody>
          </p:sp>
          <p:sp>
            <p:nvSpPr>
              <p:cNvPr id="525" name="Rectangle 2246"/>
              <p:cNvSpPr>
                <a:spLocks noChangeArrowheads="1"/>
              </p:cNvSpPr>
              <p:nvPr/>
            </p:nvSpPr>
            <p:spPr bwMode="auto">
              <a:xfrm>
                <a:off x="1593" y="3732"/>
                <a:ext cx="18" cy="17"/>
              </a:xfrm>
              <a:prstGeom prst="rect">
                <a:avLst/>
              </a:prstGeom>
              <a:solidFill>
                <a:srgbClr val="FF3300"/>
              </a:solidFill>
              <a:ln w="9525">
                <a:noFill/>
                <a:miter lim="800000"/>
                <a:headEnd/>
                <a:tailEnd/>
              </a:ln>
            </p:spPr>
            <p:txBody>
              <a:bodyPr/>
              <a:lstStyle/>
              <a:p>
                <a:endParaRPr lang="en-US"/>
              </a:p>
            </p:txBody>
          </p:sp>
          <p:sp>
            <p:nvSpPr>
              <p:cNvPr id="526" name="Rectangle 2247"/>
              <p:cNvSpPr>
                <a:spLocks noChangeArrowheads="1"/>
              </p:cNvSpPr>
              <p:nvPr/>
            </p:nvSpPr>
            <p:spPr bwMode="auto">
              <a:xfrm>
                <a:off x="1558" y="3732"/>
                <a:ext cx="17" cy="17"/>
              </a:xfrm>
              <a:prstGeom prst="rect">
                <a:avLst/>
              </a:prstGeom>
              <a:solidFill>
                <a:srgbClr val="FF3300"/>
              </a:solidFill>
              <a:ln w="9525">
                <a:noFill/>
                <a:miter lim="800000"/>
                <a:headEnd/>
                <a:tailEnd/>
              </a:ln>
            </p:spPr>
            <p:txBody>
              <a:bodyPr/>
              <a:lstStyle/>
              <a:p>
                <a:endParaRPr lang="en-US"/>
              </a:p>
            </p:txBody>
          </p:sp>
          <p:sp>
            <p:nvSpPr>
              <p:cNvPr id="527" name="Rectangle 2248"/>
              <p:cNvSpPr>
                <a:spLocks noChangeArrowheads="1"/>
              </p:cNvSpPr>
              <p:nvPr/>
            </p:nvSpPr>
            <p:spPr bwMode="auto">
              <a:xfrm>
                <a:off x="1523" y="3732"/>
                <a:ext cx="17" cy="17"/>
              </a:xfrm>
              <a:prstGeom prst="rect">
                <a:avLst/>
              </a:prstGeom>
              <a:solidFill>
                <a:srgbClr val="FF3300"/>
              </a:solidFill>
              <a:ln w="9525">
                <a:noFill/>
                <a:miter lim="800000"/>
                <a:headEnd/>
                <a:tailEnd/>
              </a:ln>
            </p:spPr>
            <p:txBody>
              <a:bodyPr/>
              <a:lstStyle/>
              <a:p>
                <a:endParaRPr lang="en-US"/>
              </a:p>
            </p:txBody>
          </p:sp>
          <p:sp>
            <p:nvSpPr>
              <p:cNvPr id="528" name="Rectangle 2249"/>
              <p:cNvSpPr>
                <a:spLocks noChangeArrowheads="1"/>
              </p:cNvSpPr>
              <p:nvPr/>
            </p:nvSpPr>
            <p:spPr bwMode="auto">
              <a:xfrm>
                <a:off x="1488" y="3732"/>
                <a:ext cx="17" cy="17"/>
              </a:xfrm>
              <a:prstGeom prst="rect">
                <a:avLst/>
              </a:prstGeom>
              <a:solidFill>
                <a:srgbClr val="FF3300"/>
              </a:solidFill>
              <a:ln w="9525">
                <a:noFill/>
                <a:miter lim="800000"/>
                <a:headEnd/>
                <a:tailEnd/>
              </a:ln>
            </p:spPr>
            <p:txBody>
              <a:bodyPr/>
              <a:lstStyle/>
              <a:p>
                <a:endParaRPr lang="en-US"/>
              </a:p>
            </p:txBody>
          </p:sp>
          <p:sp>
            <p:nvSpPr>
              <p:cNvPr id="529" name="Rectangle 2250"/>
              <p:cNvSpPr>
                <a:spLocks noChangeArrowheads="1"/>
              </p:cNvSpPr>
              <p:nvPr/>
            </p:nvSpPr>
            <p:spPr bwMode="auto">
              <a:xfrm>
                <a:off x="1452" y="3732"/>
                <a:ext cx="18" cy="17"/>
              </a:xfrm>
              <a:prstGeom prst="rect">
                <a:avLst/>
              </a:prstGeom>
              <a:solidFill>
                <a:srgbClr val="FF3300"/>
              </a:solidFill>
              <a:ln w="9525">
                <a:noFill/>
                <a:miter lim="800000"/>
                <a:headEnd/>
                <a:tailEnd/>
              </a:ln>
            </p:spPr>
            <p:txBody>
              <a:bodyPr/>
              <a:lstStyle/>
              <a:p>
                <a:endParaRPr lang="en-US"/>
              </a:p>
            </p:txBody>
          </p:sp>
          <p:sp>
            <p:nvSpPr>
              <p:cNvPr id="530" name="Rectangle 2251"/>
              <p:cNvSpPr>
                <a:spLocks noChangeArrowheads="1"/>
              </p:cNvSpPr>
              <p:nvPr/>
            </p:nvSpPr>
            <p:spPr bwMode="auto">
              <a:xfrm>
                <a:off x="1417" y="3732"/>
                <a:ext cx="18" cy="17"/>
              </a:xfrm>
              <a:prstGeom prst="rect">
                <a:avLst/>
              </a:prstGeom>
              <a:solidFill>
                <a:srgbClr val="FF3300"/>
              </a:solidFill>
              <a:ln w="9525">
                <a:noFill/>
                <a:miter lim="800000"/>
                <a:headEnd/>
                <a:tailEnd/>
              </a:ln>
            </p:spPr>
            <p:txBody>
              <a:bodyPr/>
              <a:lstStyle/>
              <a:p>
                <a:endParaRPr lang="en-US"/>
              </a:p>
            </p:txBody>
          </p:sp>
          <p:sp>
            <p:nvSpPr>
              <p:cNvPr id="531" name="Rectangle 2252"/>
              <p:cNvSpPr>
                <a:spLocks noChangeArrowheads="1"/>
              </p:cNvSpPr>
              <p:nvPr/>
            </p:nvSpPr>
            <p:spPr bwMode="auto">
              <a:xfrm>
                <a:off x="1382" y="3732"/>
                <a:ext cx="18" cy="17"/>
              </a:xfrm>
              <a:prstGeom prst="rect">
                <a:avLst/>
              </a:prstGeom>
              <a:solidFill>
                <a:srgbClr val="FF3300"/>
              </a:solidFill>
              <a:ln w="9525">
                <a:noFill/>
                <a:miter lim="800000"/>
                <a:headEnd/>
                <a:tailEnd/>
              </a:ln>
            </p:spPr>
            <p:txBody>
              <a:bodyPr/>
              <a:lstStyle/>
              <a:p>
                <a:endParaRPr lang="en-US"/>
              </a:p>
            </p:txBody>
          </p:sp>
          <p:sp>
            <p:nvSpPr>
              <p:cNvPr id="532" name="Rectangle 2253"/>
              <p:cNvSpPr>
                <a:spLocks noChangeArrowheads="1"/>
              </p:cNvSpPr>
              <p:nvPr/>
            </p:nvSpPr>
            <p:spPr bwMode="auto">
              <a:xfrm>
                <a:off x="1347" y="3732"/>
                <a:ext cx="17" cy="17"/>
              </a:xfrm>
              <a:prstGeom prst="rect">
                <a:avLst/>
              </a:prstGeom>
              <a:solidFill>
                <a:srgbClr val="FF3300"/>
              </a:solidFill>
              <a:ln w="9525">
                <a:noFill/>
                <a:miter lim="800000"/>
                <a:headEnd/>
                <a:tailEnd/>
              </a:ln>
            </p:spPr>
            <p:txBody>
              <a:bodyPr/>
              <a:lstStyle/>
              <a:p>
                <a:endParaRPr lang="en-US"/>
              </a:p>
            </p:txBody>
          </p:sp>
          <p:sp>
            <p:nvSpPr>
              <p:cNvPr id="533" name="Rectangle 2254"/>
              <p:cNvSpPr>
                <a:spLocks noChangeArrowheads="1"/>
              </p:cNvSpPr>
              <p:nvPr/>
            </p:nvSpPr>
            <p:spPr bwMode="auto">
              <a:xfrm>
                <a:off x="1312" y="3732"/>
                <a:ext cx="17" cy="17"/>
              </a:xfrm>
              <a:prstGeom prst="rect">
                <a:avLst/>
              </a:prstGeom>
              <a:solidFill>
                <a:srgbClr val="FF3300"/>
              </a:solidFill>
              <a:ln w="9525">
                <a:noFill/>
                <a:miter lim="800000"/>
                <a:headEnd/>
                <a:tailEnd/>
              </a:ln>
            </p:spPr>
            <p:txBody>
              <a:bodyPr/>
              <a:lstStyle/>
              <a:p>
                <a:endParaRPr lang="en-US"/>
              </a:p>
            </p:txBody>
          </p:sp>
          <p:sp>
            <p:nvSpPr>
              <p:cNvPr id="534" name="Rectangle 2255"/>
              <p:cNvSpPr>
                <a:spLocks noChangeArrowheads="1"/>
              </p:cNvSpPr>
              <p:nvPr/>
            </p:nvSpPr>
            <p:spPr bwMode="auto">
              <a:xfrm>
                <a:off x="1276" y="3732"/>
                <a:ext cx="18" cy="17"/>
              </a:xfrm>
              <a:prstGeom prst="rect">
                <a:avLst/>
              </a:prstGeom>
              <a:solidFill>
                <a:srgbClr val="FF3300"/>
              </a:solidFill>
              <a:ln w="9525">
                <a:noFill/>
                <a:miter lim="800000"/>
                <a:headEnd/>
                <a:tailEnd/>
              </a:ln>
            </p:spPr>
            <p:txBody>
              <a:bodyPr/>
              <a:lstStyle/>
              <a:p>
                <a:endParaRPr lang="en-US"/>
              </a:p>
            </p:txBody>
          </p:sp>
          <p:sp>
            <p:nvSpPr>
              <p:cNvPr id="535" name="Rectangle 2256"/>
              <p:cNvSpPr>
                <a:spLocks noChangeArrowheads="1"/>
              </p:cNvSpPr>
              <p:nvPr/>
            </p:nvSpPr>
            <p:spPr bwMode="auto">
              <a:xfrm>
                <a:off x="1241" y="3732"/>
                <a:ext cx="18" cy="17"/>
              </a:xfrm>
              <a:prstGeom prst="rect">
                <a:avLst/>
              </a:prstGeom>
              <a:solidFill>
                <a:srgbClr val="FF3300"/>
              </a:solidFill>
              <a:ln w="9525">
                <a:noFill/>
                <a:miter lim="800000"/>
                <a:headEnd/>
                <a:tailEnd/>
              </a:ln>
            </p:spPr>
            <p:txBody>
              <a:bodyPr/>
              <a:lstStyle/>
              <a:p>
                <a:endParaRPr lang="en-US"/>
              </a:p>
            </p:txBody>
          </p:sp>
          <p:sp>
            <p:nvSpPr>
              <p:cNvPr id="536" name="Rectangle 2257"/>
              <p:cNvSpPr>
                <a:spLocks noChangeArrowheads="1"/>
              </p:cNvSpPr>
              <p:nvPr/>
            </p:nvSpPr>
            <p:spPr bwMode="auto">
              <a:xfrm>
                <a:off x="1206" y="3732"/>
                <a:ext cx="18" cy="17"/>
              </a:xfrm>
              <a:prstGeom prst="rect">
                <a:avLst/>
              </a:prstGeom>
              <a:solidFill>
                <a:srgbClr val="FF3300"/>
              </a:solidFill>
              <a:ln w="9525">
                <a:noFill/>
                <a:miter lim="800000"/>
                <a:headEnd/>
                <a:tailEnd/>
              </a:ln>
            </p:spPr>
            <p:txBody>
              <a:bodyPr/>
              <a:lstStyle/>
              <a:p>
                <a:endParaRPr lang="en-US"/>
              </a:p>
            </p:txBody>
          </p:sp>
          <p:sp>
            <p:nvSpPr>
              <p:cNvPr id="537" name="Rectangle 2258"/>
              <p:cNvSpPr>
                <a:spLocks noChangeArrowheads="1"/>
              </p:cNvSpPr>
              <p:nvPr/>
            </p:nvSpPr>
            <p:spPr bwMode="auto">
              <a:xfrm>
                <a:off x="1171" y="3732"/>
                <a:ext cx="17" cy="17"/>
              </a:xfrm>
              <a:prstGeom prst="rect">
                <a:avLst/>
              </a:prstGeom>
              <a:solidFill>
                <a:srgbClr val="FF3300"/>
              </a:solidFill>
              <a:ln w="9525">
                <a:noFill/>
                <a:miter lim="800000"/>
                <a:headEnd/>
                <a:tailEnd/>
              </a:ln>
            </p:spPr>
            <p:txBody>
              <a:bodyPr/>
              <a:lstStyle/>
              <a:p>
                <a:endParaRPr lang="en-US"/>
              </a:p>
            </p:txBody>
          </p:sp>
          <p:sp>
            <p:nvSpPr>
              <p:cNvPr id="538" name="Rectangle 2259"/>
              <p:cNvSpPr>
                <a:spLocks noChangeArrowheads="1"/>
              </p:cNvSpPr>
              <p:nvPr/>
            </p:nvSpPr>
            <p:spPr bwMode="auto">
              <a:xfrm>
                <a:off x="1136" y="3732"/>
                <a:ext cx="17" cy="17"/>
              </a:xfrm>
              <a:prstGeom prst="rect">
                <a:avLst/>
              </a:prstGeom>
              <a:solidFill>
                <a:srgbClr val="FF3300"/>
              </a:solidFill>
              <a:ln w="9525">
                <a:noFill/>
                <a:miter lim="800000"/>
                <a:headEnd/>
                <a:tailEnd/>
              </a:ln>
            </p:spPr>
            <p:txBody>
              <a:bodyPr/>
              <a:lstStyle/>
              <a:p>
                <a:endParaRPr lang="en-US"/>
              </a:p>
            </p:txBody>
          </p:sp>
          <p:sp>
            <p:nvSpPr>
              <p:cNvPr id="539" name="Rectangle 2260"/>
              <p:cNvSpPr>
                <a:spLocks noChangeArrowheads="1"/>
              </p:cNvSpPr>
              <p:nvPr/>
            </p:nvSpPr>
            <p:spPr bwMode="auto">
              <a:xfrm>
                <a:off x="1101" y="3732"/>
                <a:ext cx="17" cy="17"/>
              </a:xfrm>
              <a:prstGeom prst="rect">
                <a:avLst/>
              </a:prstGeom>
              <a:solidFill>
                <a:srgbClr val="FF3300"/>
              </a:solidFill>
              <a:ln w="9525">
                <a:noFill/>
                <a:miter lim="800000"/>
                <a:headEnd/>
                <a:tailEnd/>
              </a:ln>
            </p:spPr>
            <p:txBody>
              <a:bodyPr/>
              <a:lstStyle/>
              <a:p>
                <a:endParaRPr lang="en-US"/>
              </a:p>
            </p:txBody>
          </p:sp>
          <p:sp>
            <p:nvSpPr>
              <p:cNvPr id="540" name="Rectangle 2261"/>
              <p:cNvSpPr>
                <a:spLocks noChangeArrowheads="1"/>
              </p:cNvSpPr>
              <p:nvPr/>
            </p:nvSpPr>
            <p:spPr bwMode="auto">
              <a:xfrm>
                <a:off x="1082" y="3732"/>
                <a:ext cx="1" cy="17"/>
              </a:xfrm>
              <a:prstGeom prst="rect">
                <a:avLst/>
              </a:prstGeom>
              <a:solidFill>
                <a:srgbClr val="FF3300"/>
              </a:solidFill>
              <a:ln w="9525">
                <a:noFill/>
                <a:miter lim="800000"/>
                <a:headEnd/>
                <a:tailEnd/>
              </a:ln>
            </p:spPr>
            <p:txBody>
              <a:bodyPr/>
              <a:lstStyle/>
              <a:p>
                <a:endParaRPr lang="en-US"/>
              </a:p>
            </p:txBody>
          </p:sp>
        </p:grpSp>
        <p:sp>
          <p:nvSpPr>
            <p:cNvPr id="516" name="Rectangle 2262"/>
            <p:cNvSpPr>
              <a:spLocks noChangeArrowheads="1"/>
            </p:cNvSpPr>
            <p:nvPr/>
          </p:nvSpPr>
          <p:spPr bwMode="auto">
            <a:xfrm>
              <a:off x="4333" y="1370"/>
              <a:ext cx="795" cy="246"/>
            </a:xfrm>
            <a:prstGeom prst="rect">
              <a:avLst/>
            </a:prstGeom>
            <a:noFill/>
            <a:ln w="9525">
              <a:noFill/>
              <a:miter lim="800000"/>
              <a:headEnd/>
              <a:tailEnd/>
            </a:ln>
          </p:spPr>
          <p:txBody>
            <a:bodyPr/>
            <a:lstStyle/>
            <a:p>
              <a:endParaRPr lang="en-US"/>
            </a:p>
          </p:txBody>
        </p:sp>
        <p:sp>
          <p:nvSpPr>
            <p:cNvPr id="517" name="Rectangle 2263"/>
            <p:cNvSpPr>
              <a:spLocks noChangeArrowheads="1"/>
            </p:cNvSpPr>
            <p:nvPr/>
          </p:nvSpPr>
          <p:spPr bwMode="auto">
            <a:xfrm>
              <a:off x="4409" y="1402"/>
              <a:ext cx="287" cy="96"/>
            </a:xfrm>
            <a:prstGeom prst="rect">
              <a:avLst/>
            </a:prstGeom>
            <a:noFill/>
            <a:ln w="9525">
              <a:noFill/>
              <a:miter lim="800000"/>
              <a:headEnd/>
              <a:tailEnd/>
            </a:ln>
          </p:spPr>
          <p:txBody>
            <a:bodyPr wrap="none" lIns="0" tIns="0" rIns="0" bIns="0">
              <a:spAutoFit/>
            </a:bodyPr>
            <a:lstStyle/>
            <a:p>
              <a:r>
                <a:rPr lang="en-US" sz="1000" b="1" i="0">
                  <a:solidFill>
                    <a:srgbClr val="FF3300"/>
                  </a:solidFill>
                </a:rPr>
                <a:t>MTF @ </a:t>
              </a:r>
              <a:endParaRPr lang="en-US" sz="1000" b="1"/>
            </a:p>
          </p:txBody>
        </p:sp>
        <p:sp>
          <p:nvSpPr>
            <p:cNvPr id="518" name="Rectangle 2264"/>
            <p:cNvSpPr>
              <a:spLocks noChangeArrowheads="1"/>
            </p:cNvSpPr>
            <p:nvPr/>
          </p:nvSpPr>
          <p:spPr bwMode="auto">
            <a:xfrm>
              <a:off x="4407" y="1496"/>
              <a:ext cx="696" cy="96"/>
            </a:xfrm>
            <a:prstGeom prst="rect">
              <a:avLst/>
            </a:prstGeom>
            <a:noFill/>
            <a:ln w="9525">
              <a:noFill/>
              <a:miter lim="800000"/>
              <a:headEnd/>
              <a:tailEnd/>
            </a:ln>
          </p:spPr>
          <p:txBody>
            <a:bodyPr wrap="none" lIns="0" tIns="0" rIns="0" bIns="0">
              <a:spAutoFit/>
            </a:bodyPr>
            <a:lstStyle/>
            <a:p>
              <a:r>
                <a:rPr lang="en-US" sz="1000" b="1" i="0" dirty="0" err="1">
                  <a:solidFill>
                    <a:srgbClr val="FF3300"/>
                  </a:solidFill>
                </a:rPr>
                <a:t>Nyquist</a:t>
              </a:r>
              <a:r>
                <a:rPr lang="en-US" sz="1000" b="1" i="0" dirty="0">
                  <a:solidFill>
                    <a:srgbClr val="FF3300"/>
                  </a:solidFill>
                </a:rPr>
                <a:t> frequency</a:t>
              </a:r>
              <a:endParaRPr lang="en-US" sz="1000" b="1" dirty="0"/>
            </a:p>
          </p:txBody>
        </p:sp>
      </p:grpSp>
      <p:sp>
        <p:nvSpPr>
          <p:cNvPr id="541" name="Right Arrow 540"/>
          <p:cNvSpPr/>
          <p:nvPr/>
        </p:nvSpPr>
        <p:spPr>
          <a:xfrm>
            <a:off x="3987800" y="2197100"/>
            <a:ext cx="749300"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ight Arrow 541"/>
          <p:cNvSpPr/>
          <p:nvPr/>
        </p:nvSpPr>
        <p:spPr>
          <a:xfrm rot="5400000">
            <a:off x="6308725" y="4264025"/>
            <a:ext cx="65405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10</a:t>
            </a:fld>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MTF@ Nyquist </a:t>
            </a:r>
            <a:r>
              <a:rPr lang="en-US" dirty="0" smtClean="0"/>
              <a:t>vs. </a:t>
            </a:r>
            <a:r>
              <a:rPr lang="en-US" dirty="0" smtClean="0"/>
              <a:t>RER (Gaussian PSF)</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333" y="1617608"/>
            <a:ext cx="5333334" cy="4000000"/>
          </a:xfrm>
          <a:prstGeom prst="rect">
            <a:avLst/>
          </a:prstGeom>
        </p:spPr>
      </p:pic>
      <p:sp>
        <p:nvSpPr>
          <p:cNvPr id="8"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11</a:t>
            </a:fld>
            <a:endParaRPr lang="en-US" dirty="0" smtClean="0"/>
          </a:p>
        </p:txBody>
      </p:sp>
      <p:sp>
        <p:nvSpPr>
          <p:cNvPr id="5" name="TextBox 4"/>
          <p:cNvSpPr txBox="1"/>
          <p:nvPr/>
        </p:nvSpPr>
        <p:spPr>
          <a:xfrm>
            <a:off x="3398521" y="5821680"/>
            <a:ext cx="4892040" cy="646331"/>
          </a:xfrm>
          <a:prstGeom prst="rect">
            <a:avLst/>
          </a:prstGeom>
          <a:noFill/>
        </p:spPr>
        <p:txBody>
          <a:bodyPr wrap="square" rtlCol="0">
            <a:spAutoFit/>
          </a:bodyPr>
          <a:lstStyle/>
          <a:p>
            <a:r>
              <a:rPr lang="en-US" dirty="0" smtClean="0"/>
              <a:t>MTF and RER can be related to each other through Fourier analysis</a:t>
            </a:r>
            <a:endParaRPr lang="en-US" dirty="0"/>
          </a:p>
        </p:txBody>
      </p:sp>
    </p:spTree>
    <p:extLst>
      <p:ext uri="{BB962C8B-B14F-4D97-AF65-F5344CB8AC3E}">
        <p14:creationId xmlns:p14="http://schemas.microsoft.com/office/powerpoint/2010/main" val="3009907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Effect of GSD on Image Quality </a:t>
            </a:r>
            <a:br>
              <a:rPr lang="en-US" dirty="0" smtClean="0"/>
            </a:br>
            <a:endParaRPr lang="en-US" dirty="0"/>
          </a:p>
        </p:txBody>
      </p:sp>
      <p:sp>
        <p:nvSpPr>
          <p:cNvPr id="4" name="Rectangle 3"/>
          <p:cNvSpPr/>
          <p:nvPr/>
        </p:nvSpPr>
        <p:spPr>
          <a:xfrm>
            <a:off x="496964" y="858328"/>
            <a:ext cx="3373039" cy="461665"/>
          </a:xfrm>
          <a:prstGeom prst="rect">
            <a:avLst/>
          </a:prstGeom>
        </p:spPr>
        <p:txBody>
          <a:bodyPr wrap="none">
            <a:spAutoFit/>
          </a:bodyPr>
          <a:lstStyle/>
          <a:p>
            <a:r>
              <a:rPr lang="en-US" sz="2400" dirty="0" smtClean="0"/>
              <a:t>(Constant MTF = 0.7)</a:t>
            </a:r>
            <a:endParaRPr lang="en-US" sz="24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2" y="3722392"/>
            <a:ext cx="1099707" cy="164592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9400" y="3722392"/>
            <a:ext cx="1097280" cy="164592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5402" y="3722392"/>
            <a:ext cx="1114979" cy="164592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3772" y="3722392"/>
            <a:ext cx="1131570" cy="1645920"/>
          </a:xfrm>
          <a:prstGeom prst="rect">
            <a:avLst/>
          </a:prstGeom>
        </p:spPr>
      </p:pic>
      <p:sp>
        <p:nvSpPr>
          <p:cNvPr id="9" name="TextBox 8"/>
          <p:cNvSpPr txBox="1"/>
          <p:nvPr/>
        </p:nvSpPr>
        <p:spPr>
          <a:xfrm>
            <a:off x="209543" y="1526172"/>
            <a:ext cx="2071401" cy="338554"/>
          </a:xfrm>
          <a:prstGeom prst="rect">
            <a:avLst/>
          </a:prstGeom>
          <a:noFill/>
        </p:spPr>
        <p:txBody>
          <a:bodyPr wrap="none" rtlCol="0">
            <a:spAutoFit/>
          </a:bodyPr>
          <a:lstStyle/>
          <a:p>
            <a:r>
              <a:rPr lang="en-US" sz="1600" dirty="0" smtClean="0"/>
              <a:t>GSD = 1.5 in/4 cm</a:t>
            </a:r>
            <a:endParaRPr lang="en-US" sz="1600" dirty="0"/>
          </a:p>
        </p:txBody>
      </p:sp>
      <p:sp>
        <p:nvSpPr>
          <p:cNvPr id="10" name="TextBox 9"/>
          <p:cNvSpPr txBox="1"/>
          <p:nvPr/>
        </p:nvSpPr>
        <p:spPr>
          <a:xfrm>
            <a:off x="2495543" y="1516012"/>
            <a:ext cx="2005677" cy="338554"/>
          </a:xfrm>
          <a:prstGeom prst="rect">
            <a:avLst/>
          </a:prstGeom>
          <a:noFill/>
        </p:spPr>
        <p:txBody>
          <a:bodyPr wrap="none" rtlCol="0">
            <a:spAutoFit/>
          </a:bodyPr>
          <a:lstStyle/>
          <a:p>
            <a:r>
              <a:rPr lang="en-US" sz="1600" dirty="0" smtClean="0"/>
              <a:t>GSD = 6 </a:t>
            </a:r>
            <a:r>
              <a:rPr lang="en-US" sz="1600" dirty="0" smtClean="0"/>
              <a:t>in/15 </a:t>
            </a:r>
            <a:r>
              <a:rPr lang="en-US" sz="1600" dirty="0" smtClean="0"/>
              <a:t>cm</a:t>
            </a:r>
            <a:endParaRPr lang="en-US" sz="1600" dirty="0"/>
          </a:p>
        </p:txBody>
      </p:sp>
      <p:sp>
        <p:nvSpPr>
          <p:cNvPr id="11" name="TextBox 10"/>
          <p:cNvSpPr txBox="1"/>
          <p:nvPr/>
        </p:nvSpPr>
        <p:spPr>
          <a:xfrm>
            <a:off x="6872280" y="1516012"/>
            <a:ext cx="1972015" cy="338554"/>
          </a:xfrm>
          <a:prstGeom prst="rect">
            <a:avLst/>
          </a:prstGeom>
          <a:noFill/>
        </p:spPr>
        <p:txBody>
          <a:bodyPr wrap="none" rtlCol="0">
            <a:spAutoFit/>
          </a:bodyPr>
          <a:lstStyle/>
          <a:p>
            <a:r>
              <a:rPr lang="en-US" sz="1600" dirty="0" smtClean="0"/>
              <a:t>GSD = 2 </a:t>
            </a:r>
            <a:r>
              <a:rPr lang="en-US" sz="1600" dirty="0" err="1" smtClean="0"/>
              <a:t>ft</a:t>
            </a:r>
            <a:r>
              <a:rPr lang="en-US" sz="1600" dirty="0" smtClean="0"/>
              <a:t>/60 cm</a:t>
            </a:r>
            <a:endParaRPr lang="en-US" sz="1600" dirty="0"/>
          </a:p>
        </p:txBody>
      </p:sp>
      <p:sp>
        <p:nvSpPr>
          <p:cNvPr id="12" name="TextBox 11"/>
          <p:cNvSpPr txBox="1"/>
          <p:nvPr/>
        </p:nvSpPr>
        <p:spPr>
          <a:xfrm>
            <a:off x="4738680" y="1526172"/>
            <a:ext cx="1972015" cy="338554"/>
          </a:xfrm>
          <a:prstGeom prst="rect">
            <a:avLst/>
          </a:prstGeom>
          <a:noFill/>
        </p:spPr>
        <p:txBody>
          <a:bodyPr wrap="none" rtlCol="0">
            <a:spAutoFit/>
          </a:bodyPr>
          <a:lstStyle/>
          <a:p>
            <a:r>
              <a:rPr lang="en-US" sz="1600" dirty="0" smtClean="0"/>
              <a:t>GSD = 1 </a:t>
            </a:r>
            <a:r>
              <a:rPr lang="en-US" sz="1600" dirty="0" err="1" smtClean="0"/>
              <a:t>ft</a:t>
            </a:r>
            <a:r>
              <a:rPr lang="en-US" sz="1600" dirty="0" smtClean="0"/>
              <a:t>/30 cm</a:t>
            </a:r>
            <a:endParaRPr lang="en-US" sz="1600" dirty="0"/>
          </a:p>
        </p:txBody>
      </p:sp>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049" y="1924080"/>
            <a:ext cx="1066107" cy="1737360"/>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52738" y="1924080"/>
            <a:ext cx="1066107" cy="1737360"/>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23498" y="1893600"/>
            <a:ext cx="1066107" cy="1737360"/>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33298" y="1893600"/>
            <a:ext cx="1066107" cy="1737360"/>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0506" y="5434976"/>
            <a:ext cx="1736388" cy="1371600"/>
          </a:xfrm>
          <a:prstGeom prst="rect">
            <a:avLst/>
          </a:prstGeom>
        </p:spPr>
      </p:pic>
      <p:pic>
        <p:nvPicPr>
          <p:cNvPr id="18" name="Picture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76506" y="5434976"/>
            <a:ext cx="1736388" cy="1371600"/>
          </a:xfrm>
          <a:prstGeom prst="rect">
            <a:avLst/>
          </a:prstGeom>
        </p:spPr>
      </p:pic>
      <p:pic>
        <p:nvPicPr>
          <p:cNvPr id="19" name="Picture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762504" y="5434976"/>
            <a:ext cx="1721225" cy="1371600"/>
          </a:xfrm>
          <a:prstGeom prst="rect">
            <a:avLst/>
          </a:prstGeom>
        </p:spPr>
      </p:pic>
      <p:pic>
        <p:nvPicPr>
          <p:cNvPr id="20" name="Picture 1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043816" y="5434976"/>
            <a:ext cx="1688123" cy="1371600"/>
          </a:xfrm>
          <a:prstGeom prst="rect">
            <a:avLst/>
          </a:prstGeom>
        </p:spPr>
      </p:pic>
      <p:sp>
        <p:nvSpPr>
          <p:cNvPr id="21"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12</a:t>
            </a:fld>
            <a:endParaRPr lang="en-US" dirty="0" smtClean="0"/>
          </a:p>
        </p:txBody>
      </p:sp>
    </p:spTree>
    <p:extLst>
      <p:ext uri="{BB962C8B-B14F-4D97-AF65-F5344CB8AC3E}">
        <p14:creationId xmlns:p14="http://schemas.microsoft.com/office/powerpoint/2010/main" val="4277189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700" dirty="0" smtClean="0"/>
              <a:t>Effect of MTF on Image Quality</a:t>
            </a:r>
            <a:br>
              <a:rPr lang="en-US" sz="3700" dirty="0" smtClean="0"/>
            </a:br>
            <a:endParaRPr lang="en-US" sz="3700" dirty="0"/>
          </a:p>
        </p:txBody>
      </p:sp>
      <p:sp>
        <p:nvSpPr>
          <p:cNvPr id="4" name="TextBox 3"/>
          <p:cNvSpPr txBox="1"/>
          <p:nvPr/>
        </p:nvSpPr>
        <p:spPr>
          <a:xfrm>
            <a:off x="1122848" y="1440444"/>
            <a:ext cx="1351652" cy="338554"/>
          </a:xfrm>
          <a:prstGeom prst="rect">
            <a:avLst/>
          </a:prstGeom>
          <a:noFill/>
        </p:spPr>
        <p:txBody>
          <a:bodyPr wrap="none" rtlCol="0">
            <a:spAutoFit/>
          </a:bodyPr>
          <a:lstStyle/>
          <a:p>
            <a:r>
              <a:rPr lang="en-US" sz="1600" dirty="0" smtClean="0"/>
              <a:t>MTF = 0.05</a:t>
            </a:r>
            <a:endParaRPr lang="en-US" sz="1600" dirty="0"/>
          </a:p>
        </p:txBody>
      </p:sp>
      <p:sp>
        <p:nvSpPr>
          <p:cNvPr id="5" name="TextBox 4"/>
          <p:cNvSpPr txBox="1"/>
          <p:nvPr/>
        </p:nvSpPr>
        <p:spPr>
          <a:xfrm>
            <a:off x="3952872" y="1440444"/>
            <a:ext cx="1221809" cy="338554"/>
          </a:xfrm>
          <a:prstGeom prst="rect">
            <a:avLst/>
          </a:prstGeom>
          <a:noFill/>
        </p:spPr>
        <p:txBody>
          <a:bodyPr wrap="none" rtlCol="0">
            <a:spAutoFit/>
          </a:bodyPr>
          <a:lstStyle/>
          <a:p>
            <a:r>
              <a:rPr lang="en-US" sz="1600" dirty="0" smtClean="0"/>
              <a:t>MTF = 0.4</a:t>
            </a:r>
            <a:endParaRPr lang="en-US" sz="1600" dirty="0"/>
          </a:p>
        </p:txBody>
      </p:sp>
      <p:sp>
        <p:nvSpPr>
          <p:cNvPr id="6" name="TextBox 5"/>
          <p:cNvSpPr txBox="1"/>
          <p:nvPr/>
        </p:nvSpPr>
        <p:spPr>
          <a:xfrm>
            <a:off x="6802467" y="1440444"/>
            <a:ext cx="1221809" cy="338554"/>
          </a:xfrm>
          <a:prstGeom prst="rect">
            <a:avLst/>
          </a:prstGeom>
          <a:noFill/>
        </p:spPr>
        <p:txBody>
          <a:bodyPr wrap="none" rtlCol="0">
            <a:spAutoFit/>
          </a:bodyPr>
          <a:lstStyle/>
          <a:p>
            <a:r>
              <a:rPr lang="en-US" sz="1600" dirty="0" smtClean="0"/>
              <a:t>MTF = 0.7</a:t>
            </a:r>
            <a:endParaRPr lang="en-US" sz="16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3480" y="3565224"/>
            <a:ext cx="1158240" cy="173736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3565224"/>
            <a:ext cx="1158240" cy="173736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2280" y="3565224"/>
            <a:ext cx="1158240" cy="173736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9202" y="1738336"/>
            <a:ext cx="1066107" cy="1737360"/>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62402" y="1738336"/>
            <a:ext cx="1066107" cy="1737360"/>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58002" y="1738336"/>
            <a:ext cx="1066107" cy="1737360"/>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7618" y="5363536"/>
            <a:ext cx="1852147" cy="1463040"/>
          </a:xfrm>
          <a:prstGeom prst="rect">
            <a:avLst/>
          </a:prstGeom>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33778" y="5363536"/>
            <a:ext cx="1852147" cy="1463040"/>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38906" y="5345120"/>
            <a:ext cx="1852147" cy="1463040"/>
          </a:xfrm>
          <a:prstGeom prst="rect">
            <a:avLst/>
          </a:prstGeom>
        </p:spPr>
      </p:pic>
      <p:sp>
        <p:nvSpPr>
          <p:cNvPr id="16" name="TextBox 15"/>
          <p:cNvSpPr txBox="1"/>
          <p:nvPr/>
        </p:nvSpPr>
        <p:spPr>
          <a:xfrm>
            <a:off x="466725" y="747713"/>
            <a:ext cx="4740400" cy="461665"/>
          </a:xfrm>
          <a:prstGeom prst="rect">
            <a:avLst/>
          </a:prstGeom>
          <a:noFill/>
        </p:spPr>
        <p:txBody>
          <a:bodyPr wrap="none" rtlCol="0">
            <a:spAutoFit/>
          </a:bodyPr>
          <a:lstStyle/>
          <a:p>
            <a:r>
              <a:rPr lang="en-US" sz="2400" dirty="0" smtClean="0"/>
              <a:t>(Constant GSD = 16 cm/~6 in)</a:t>
            </a:r>
            <a:endParaRPr lang="en-US" sz="2400" dirty="0"/>
          </a:p>
        </p:txBody>
      </p:sp>
      <p:sp>
        <p:nvSpPr>
          <p:cNvPr id="17"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13</a:t>
            </a:fld>
            <a:endParaRPr lang="en-US" dirty="0" smtClean="0"/>
          </a:p>
        </p:txBody>
      </p:sp>
    </p:spTree>
    <p:extLst>
      <p:ext uri="{BB962C8B-B14F-4D97-AF65-F5344CB8AC3E}">
        <p14:creationId xmlns:p14="http://schemas.microsoft.com/office/powerpoint/2010/main" val="263151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700" dirty="0" smtClean="0"/>
              <a:t>Effect of MTF on Image Quality</a:t>
            </a:r>
            <a:br>
              <a:rPr lang="en-US" sz="3700" dirty="0" smtClean="0"/>
            </a:br>
            <a:endParaRPr lang="en-US" sz="3700" dirty="0"/>
          </a:p>
        </p:txBody>
      </p:sp>
      <p:sp>
        <p:nvSpPr>
          <p:cNvPr id="4" name="TextBox 3"/>
          <p:cNvSpPr txBox="1"/>
          <p:nvPr/>
        </p:nvSpPr>
        <p:spPr>
          <a:xfrm>
            <a:off x="1122848" y="1440444"/>
            <a:ext cx="1351652" cy="338554"/>
          </a:xfrm>
          <a:prstGeom prst="rect">
            <a:avLst/>
          </a:prstGeom>
          <a:noFill/>
        </p:spPr>
        <p:txBody>
          <a:bodyPr wrap="none" rtlCol="0">
            <a:spAutoFit/>
          </a:bodyPr>
          <a:lstStyle/>
          <a:p>
            <a:r>
              <a:rPr lang="en-US" sz="1600" dirty="0" smtClean="0"/>
              <a:t>MTF = 0.05</a:t>
            </a:r>
            <a:endParaRPr lang="en-US" sz="1600" dirty="0"/>
          </a:p>
        </p:txBody>
      </p:sp>
      <p:sp>
        <p:nvSpPr>
          <p:cNvPr id="5" name="TextBox 4"/>
          <p:cNvSpPr txBox="1"/>
          <p:nvPr/>
        </p:nvSpPr>
        <p:spPr>
          <a:xfrm>
            <a:off x="3952872" y="1440444"/>
            <a:ext cx="1221809" cy="338554"/>
          </a:xfrm>
          <a:prstGeom prst="rect">
            <a:avLst/>
          </a:prstGeom>
          <a:noFill/>
        </p:spPr>
        <p:txBody>
          <a:bodyPr wrap="none" rtlCol="0">
            <a:spAutoFit/>
          </a:bodyPr>
          <a:lstStyle/>
          <a:p>
            <a:r>
              <a:rPr lang="en-US" sz="1600" dirty="0" smtClean="0"/>
              <a:t>MTF = 0.4</a:t>
            </a:r>
            <a:endParaRPr lang="en-US" sz="1600" dirty="0"/>
          </a:p>
        </p:txBody>
      </p:sp>
      <p:sp>
        <p:nvSpPr>
          <p:cNvPr id="6" name="TextBox 5"/>
          <p:cNvSpPr txBox="1"/>
          <p:nvPr/>
        </p:nvSpPr>
        <p:spPr>
          <a:xfrm>
            <a:off x="6802467" y="1440444"/>
            <a:ext cx="1221809" cy="338554"/>
          </a:xfrm>
          <a:prstGeom prst="rect">
            <a:avLst/>
          </a:prstGeom>
          <a:noFill/>
        </p:spPr>
        <p:txBody>
          <a:bodyPr wrap="none" rtlCol="0">
            <a:spAutoFit/>
          </a:bodyPr>
          <a:lstStyle/>
          <a:p>
            <a:r>
              <a:rPr lang="en-US" sz="1600" dirty="0" smtClean="0"/>
              <a:t>MTF = 0.7</a:t>
            </a:r>
            <a:endParaRPr lang="en-US" sz="1600" dirty="0"/>
          </a:p>
        </p:txBody>
      </p:sp>
      <p:sp>
        <p:nvSpPr>
          <p:cNvPr id="16" name="TextBox 15"/>
          <p:cNvSpPr txBox="1"/>
          <p:nvPr/>
        </p:nvSpPr>
        <p:spPr>
          <a:xfrm>
            <a:off x="466725" y="747713"/>
            <a:ext cx="4934364" cy="461665"/>
          </a:xfrm>
          <a:prstGeom prst="rect">
            <a:avLst/>
          </a:prstGeom>
          <a:noFill/>
        </p:spPr>
        <p:txBody>
          <a:bodyPr wrap="none" rtlCol="0">
            <a:spAutoFit/>
          </a:bodyPr>
          <a:lstStyle/>
          <a:p>
            <a:r>
              <a:rPr lang="en-US" sz="2400" dirty="0" smtClean="0"/>
              <a:t>(Constant GSD = 30 cm/~12 in)</a:t>
            </a:r>
            <a:endParaRPr lang="en-US" sz="2400" dirty="0"/>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662" y="5363536"/>
            <a:ext cx="1835973" cy="1463040"/>
          </a:xfrm>
          <a:prstGeom prst="rect">
            <a:avLst/>
          </a:prstGeom>
        </p:spPr>
      </p:pic>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8062" y="5349248"/>
            <a:ext cx="1835973" cy="1463040"/>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0701" y="5349248"/>
            <a:ext cx="1835973" cy="1463040"/>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9202" y="1752624"/>
            <a:ext cx="1066107" cy="1737360"/>
          </a:xfrm>
          <a:prstGeom prst="rect">
            <a:avLst/>
          </a:prstGeom>
        </p:spPr>
      </p:pic>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62402" y="1752624"/>
            <a:ext cx="1066107" cy="1737360"/>
          </a:xfrm>
          <a:prstGeom prst="rect">
            <a:avLst/>
          </a:prstGeom>
        </p:spPr>
      </p:pic>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42762" y="1752624"/>
            <a:ext cx="1066107" cy="1737360"/>
          </a:xfrm>
          <a:prstGeom prst="rect">
            <a:avLst/>
          </a:prstGeom>
        </p:spPr>
      </p:pic>
      <p:pic>
        <p:nvPicPr>
          <p:cNvPr id="23" name="Picture 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43000" y="3536648"/>
            <a:ext cx="1176922" cy="1737360"/>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95049" y="3536648"/>
            <a:ext cx="1176922" cy="1737360"/>
          </a:xfrm>
          <a:prstGeom prst="rect">
            <a:avLst/>
          </a:prstGeom>
        </p:spPr>
      </p:pic>
      <p:pic>
        <p:nvPicPr>
          <p:cNvPr id="25" name="Picture 2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76362" y="3536648"/>
            <a:ext cx="1176922" cy="1737360"/>
          </a:xfrm>
          <a:prstGeom prst="rect">
            <a:avLst/>
          </a:prstGeom>
        </p:spPr>
      </p:pic>
      <p:sp>
        <p:nvSpPr>
          <p:cNvPr id="26"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14</a:t>
            </a:fld>
            <a:endParaRPr lang="en-US" dirty="0" smtClean="0"/>
          </a:p>
        </p:txBody>
      </p:sp>
    </p:spTree>
    <p:extLst>
      <p:ext uri="{BB962C8B-B14F-4D97-AF65-F5344CB8AC3E}">
        <p14:creationId xmlns:p14="http://schemas.microsoft.com/office/powerpoint/2010/main" val="2202368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2"/>
          <p:cNvSpPr>
            <a:spLocks noGrp="1"/>
          </p:cNvSpPr>
          <p:nvPr>
            <p:ph type="dt" sz="half" idx="10"/>
          </p:nvPr>
        </p:nvSpPr>
        <p:spPr>
          <a:noFill/>
        </p:spPr>
        <p:txBody>
          <a:bodyPr/>
          <a:lstStyle/>
          <a:p>
            <a:r>
              <a:rPr lang="en-US"/>
              <a:t>March 8, 2006</a:t>
            </a:r>
          </a:p>
        </p:txBody>
      </p:sp>
      <p:sp>
        <p:nvSpPr>
          <p:cNvPr id="18" name="Slide Number Placeholder 3"/>
          <p:cNvSpPr>
            <a:spLocks noGrp="1"/>
          </p:cNvSpPr>
          <p:nvPr>
            <p:ph type="sldNum" sz="quarter" idx="12"/>
          </p:nvPr>
        </p:nvSpPr>
        <p:spPr/>
        <p:txBody>
          <a:bodyPr/>
          <a:lstStyle/>
          <a:p>
            <a:fld id="{6253227B-0ED7-4563-9A53-5565A2CB367F}" type="slidenum">
              <a:rPr lang="en-US" smtClean="0"/>
              <a:pPr/>
              <a:t>15</a:t>
            </a:fld>
            <a:endParaRPr lang="en-US" dirty="0" smtClean="0"/>
          </a:p>
        </p:txBody>
      </p:sp>
      <p:sp>
        <p:nvSpPr>
          <p:cNvPr id="24580" name="Rectangle 4"/>
          <p:cNvSpPr>
            <a:spLocks noGrp="1" noChangeArrowheads="1"/>
          </p:cNvSpPr>
          <p:nvPr>
            <p:ph type="title"/>
          </p:nvPr>
        </p:nvSpPr>
        <p:spPr/>
        <p:txBody>
          <a:bodyPr>
            <a:normAutofit fontScale="90000"/>
          </a:bodyPr>
          <a:lstStyle/>
          <a:p>
            <a:r>
              <a:rPr lang="en-US" dirty="0" smtClean="0"/>
              <a:t>Estimating MTF/RER Tilted </a:t>
            </a:r>
            <a:r>
              <a:rPr lang="en-US" dirty="0" smtClean="0"/>
              <a:t>Edge </a:t>
            </a:r>
            <a:r>
              <a:rPr lang="en-US" dirty="0" smtClean="0"/>
              <a:t>Technique </a:t>
            </a:r>
            <a:endParaRPr lang="en-US" dirty="0" smtClean="0"/>
          </a:p>
        </p:txBody>
      </p:sp>
      <p:grpSp>
        <p:nvGrpSpPr>
          <p:cNvPr id="2" name="Group 11"/>
          <p:cNvGrpSpPr>
            <a:grpSpLocks/>
          </p:cNvGrpSpPr>
          <p:nvPr/>
        </p:nvGrpSpPr>
        <p:grpSpPr bwMode="auto">
          <a:xfrm>
            <a:off x="640075" y="1562795"/>
            <a:ext cx="7822276" cy="5152505"/>
            <a:chOff x="372" y="612"/>
            <a:chExt cx="5136" cy="3558"/>
          </a:xfrm>
        </p:grpSpPr>
        <p:pic>
          <p:nvPicPr>
            <p:cNvPr id="24582" name="Picture 2"/>
            <p:cNvPicPr>
              <a:picLocks noChangeAspect="1" noChangeArrowheads="1"/>
            </p:cNvPicPr>
            <p:nvPr/>
          </p:nvPicPr>
          <p:blipFill>
            <a:blip r:embed="rId3" cstate="print"/>
            <a:srcRect/>
            <a:stretch>
              <a:fillRect/>
            </a:stretch>
          </p:blipFill>
          <p:spPr bwMode="auto">
            <a:xfrm>
              <a:off x="3159" y="612"/>
              <a:ext cx="2349" cy="1762"/>
            </a:xfrm>
            <a:prstGeom prst="rect">
              <a:avLst/>
            </a:prstGeom>
            <a:noFill/>
            <a:ln w="9525">
              <a:noFill/>
              <a:miter lim="800000"/>
              <a:headEnd/>
              <a:tailEnd/>
            </a:ln>
          </p:spPr>
        </p:pic>
        <p:sp>
          <p:nvSpPr>
            <p:cNvPr id="24583" name="Text Box 3"/>
            <p:cNvSpPr txBox="1">
              <a:spLocks noChangeArrowheads="1"/>
            </p:cNvSpPr>
            <p:nvPr/>
          </p:nvSpPr>
          <p:spPr bwMode="auto">
            <a:xfrm>
              <a:off x="4373" y="1177"/>
              <a:ext cx="898" cy="829"/>
            </a:xfrm>
            <a:prstGeom prst="rect">
              <a:avLst/>
            </a:prstGeom>
            <a:noFill/>
            <a:ln w="9525">
              <a:noFill/>
              <a:miter lim="800000"/>
              <a:headEnd/>
              <a:tailEnd/>
            </a:ln>
          </p:spPr>
          <p:txBody>
            <a:bodyPr wrap="square">
              <a:spAutoFit/>
            </a:bodyPr>
            <a:lstStyle/>
            <a:p>
              <a:pPr algn="r" eaLnBrk="0" hangingPunct="0"/>
              <a:r>
                <a:rPr lang="en-US" sz="1200" i="0" dirty="0">
                  <a:solidFill>
                    <a:schemeClr val="tx2"/>
                  </a:solidFill>
                </a:rPr>
                <a:t>3 examples of </a:t>
              </a:r>
              <a:r>
                <a:rPr lang="en-US" sz="1200" i="0" dirty="0" err="1">
                  <a:solidFill>
                    <a:schemeClr val="tx2"/>
                  </a:solidFill>
                </a:rPr>
                <a:t>undersampled</a:t>
              </a:r>
              <a:r>
                <a:rPr lang="en-US" sz="1200" i="0" dirty="0">
                  <a:solidFill>
                    <a:schemeClr val="tx2"/>
                  </a:solidFill>
                </a:rPr>
                <a:t> edge responses measured across the tilted edge</a:t>
              </a:r>
            </a:p>
          </p:txBody>
        </p:sp>
        <p:pic>
          <p:nvPicPr>
            <p:cNvPr id="24584" name="Picture 5"/>
            <p:cNvPicPr>
              <a:picLocks noChangeAspect="1" noChangeArrowheads="1"/>
            </p:cNvPicPr>
            <p:nvPr/>
          </p:nvPicPr>
          <p:blipFill>
            <a:blip r:embed="rId4" cstate="print"/>
            <a:srcRect b="-510"/>
            <a:stretch>
              <a:fillRect/>
            </a:stretch>
          </p:blipFill>
          <p:spPr bwMode="auto">
            <a:xfrm>
              <a:off x="624" y="672"/>
              <a:ext cx="2400" cy="1476"/>
            </a:xfrm>
            <a:prstGeom prst="rect">
              <a:avLst/>
            </a:prstGeom>
            <a:noFill/>
            <a:ln w="9525">
              <a:noFill/>
              <a:miter lim="800000"/>
              <a:headEnd/>
              <a:tailEnd/>
            </a:ln>
          </p:spPr>
        </p:pic>
        <p:pic>
          <p:nvPicPr>
            <p:cNvPr id="24585" name="Picture 6"/>
            <p:cNvPicPr>
              <a:picLocks noChangeAspect="1" noChangeArrowheads="1"/>
            </p:cNvPicPr>
            <p:nvPr/>
          </p:nvPicPr>
          <p:blipFill>
            <a:blip r:embed="rId5" cstate="print"/>
            <a:srcRect/>
            <a:stretch>
              <a:fillRect/>
            </a:stretch>
          </p:blipFill>
          <p:spPr bwMode="auto">
            <a:xfrm>
              <a:off x="3153" y="2404"/>
              <a:ext cx="2355" cy="1766"/>
            </a:xfrm>
            <a:prstGeom prst="rect">
              <a:avLst/>
            </a:prstGeom>
            <a:noFill/>
            <a:ln w="9525">
              <a:noFill/>
              <a:miter lim="800000"/>
              <a:headEnd/>
              <a:tailEnd/>
            </a:ln>
          </p:spPr>
        </p:pic>
        <p:sp>
          <p:nvSpPr>
            <p:cNvPr id="24586" name="Rectangle 7"/>
            <p:cNvSpPr>
              <a:spLocks noChangeArrowheads="1"/>
            </p:cNvSpPr>
            <p:nvPr/>
          </p:nvSpPr>
          <p:spPr bwMode="auto">
            <a:xfrm>
              <a:off x="372" y="2758"/>
              <a:ext cx="2500" cy="1018"/>
            </a:xfrm>
            <a:prstGeom prst="rect">
              <a:avLst/>
            </a:prstGeom>
            <a:noFill/>
            <a:ln w="12700">
              <a:noFill/>
              <a:miter lim="800000"/>
              <a:headEnd type="none" w="sm" len="sm"/>
              <a:tailEnd type="none" w="sm" len="sm"/>
            </a:ln>
          </p:spPr>
          <p:txBody>
            <a:bodyPr>
              <a:spAutoFit/>
            </a:bodyPr>
            <a:lstStyle/>
            <a:p>
              <a:pPr algn="r" eaLnBrk="0" hangingPunct="0"/>
              <a:r>
                <a:rPr lang="en-US" sz="2000" b="1" i="0">
                  <a:solidFill>
                    <a:schemeClr val="tx1"/>
                  </a:solidFill>
                </a:rPr>
                <a:t>Problem</a:t>
              </a:r>
              <a:r>
                <a:rPr lang="en-US" sz="2000" i="0">
                  <a:solidFill>
                    <a:schemeClr val="tx1"/>
                  </a:solidFill>
                </a:rPr>
                <a:t>: Digital cameras undersample edge target</a:t>
              </a:r>
            </a:p>
            <a:p>
              <a:pPr algn="r" eaLnBrk="0" hangingPunct="0"/>
              <a:endParaRPr lang="en-US" sz="2000" i="0">
                <a:solidFill>
                  <a:schemeClr val="tx1"/>
                </a:solidFill>
              </a:endParaRPr>
            </a:p>
            <a:p>
              <a:pPr algn="r" eaLnBrk="0" hangingPunct="0"/>
              <a:r>
                <a:rPr lang="en-US" sz="2000" b="1">
                  <a:solidFill>
                    <a:schemeClr val="tx1"/>
                  </a:solidFill>
                </a:rPr>
                <a:t>Solution</a:t>
              </a:r>
              <a:r>
                <a:rPr lang="en-US" sz="2000">
                  <a:solidFill>
                    <a:schemeClr val="tx1"/>
                  </a:solidFill>
                </a:rPr>
                <a:t>: Image tilted edge to improve sampling</a:t>
              </a:r>
              <a:endParaRPr lang="en-US" sz="2000" i="0">
                <a:solidFill>
                  <a:schemeClr val="tx1"/>
                </a:solidFill>
              </a:endParaRPr>
            </a:p>
          </p:txBody>
        </p:sp>
        <p:sp>
          <p:nvSpPr>
            <p:cNvPr id="24587" name="Line 8"/>
            <p:cNvSpPr>
              <a:spLocks noChangeShapeType="1"/>
            </p:cNvSpPr>
            <p:nvPr/>
          </p:nvSpPr>
          <p:spPr bwMode="auto">
            <a:xfrm flipV="1">
              <a:off x="2832" y="1578"/>
              <a:ext cx="1452" cy="6"/>
            </a:xfrm>
            <a:prstGeom prst="line">
              <a:avLst/>
            </a:prstGeom>
            <a:noFill/>
            <a:ln w="38100">
              <a:solidFill>
                <a:schemeClr val="tx1"/>
              </a:solidFill>
              <a:prstDash val="sysDot"/>
              <a:round/>
              <a:headEnd/>
              <a:tailEnd type="triangle" w="med" len="lg"/>
            </a:ln>
          </p:spPr>
          <p:txBody>
            <a:bodyPr/>
            <a:lstStyle/>
            <a:p>
              <a:endParaRPr lang="en-US"/>
            </a:p>
          </p:txBody>
        </p:sp>
        <p:sp>
          <p:nvSpPr>
            <p:cNvPr id="24588" name="Text Box 9"/>
            <p:cNvSpPr txBox="1">
              <a:spLocks noChangeArrowheads="1"/>
            </p:cNvSpPr>
            <p:nvPr/>
          </p:nvSpPr>
          <p:spPr bwMode="auto">
            <a:xfrm>
              <a:off x="3500" y="2845"/>
              <a:ext cx="827" cy="748"/>
            </a:xfrm>
            <a:prstGeom prst="rect">
              <a:avLst/>
            </a:prstGeom>
            <a:noFill/>
            <a:ln w="9525">
              <a:noFill/>
              <a:miter lim="800000"/>
              <a:headEnd/>
              <a:tailEnd/>
            </a:ln>
          </p:spPr>
          <p:txBody>
            <a:bodyPr>
              <a:spAutoFit/>
            </a:bodyPr>
            <a:lstStyle/>
            <a:p>
              <a:pPr algn="l" eaLnBrk="0" hangingPunct="0"/>
              <a:r>
                <a:rPr lang="en-US" sz="1200" i="0">
                  <a:solidFill>
                    <a:schemeClr val="tx2"/>
                  </a:solidFill>
                </a:rPr>
                <a:t>Superposition of 24 edge responses shifted to compensate for the tilt</a:t>
              </a:r>
            </a:p>
          </p:txBody>
        </p:sp>
        <p:sp>
          <p:nvSpPr>
            <p:cNvPr id="24589" name="Text Box 10"/>
            <p:cNvSpPr txBox="1">
              <a:spLocks noChangeArrowheads="1"/>
            </p:cNvSpPr>
            <p:nvPr/>
          </p:nvSpPr>
          <p:spPr bwMode="auto">
            <a:xfrm>
              <a:off x="587" y="1938"/>
              <a:ext cx="2382" cy="714"/>
            </a:xfrm>
            <a:prstGeom prst="rect">
              <a:avLst/>
            </a:prstGeom>
            <a:noFill/>
            <a:ln w="9525">
              <a:noFill/>
              <a:miter lim="800000"/>
              <a:headEnd/>
              <a:tailEnd/>
            </a:ln>
          </p:spPr>
          <p:txBody>
            <a:bodyPr wrap="none">
              <a:spAutoFit/>
            </a:bodyPr>
            <a:lstStyle/>
            <a:p>
              <a:pPr algn="l" eaLnBrk="0" hangingPunct="0">
                <a:spcBef>
                  <a:spcPct val="20000"/>
                </a:spcBef>
              </a:pPr>
              <a:r>
                <a:rPr lang="en-US" b="1" dirty="0">
                  <a:solidFill>
                    <a:schemeClr val="tx2"/>
                  </a:solidFill>
                  <a:latin typeface="Symbol" pitchFamily="18" charset="2"/>
                  <a:sym typeface="Symbol" pitchFamily="18" charset="2"/>
                </a:rPr>
                <a:t></a:t>
              </a:r>
              <a:r>
                <a:rPr lang="en-US" sz="1200" i="0" dirty="0">
                  <a:solidFill>
                    <a:schemeClr val="tx2"/>
                  </a:solidFill>
                </a:rPr>
                <a:t>  –  </a:t>
              </a:r>
              <a:r>
                <a:rPr lang="en-US" sz="1400" i="0" dirty="0">
                  <a:solidFill>
                    <a:schemeClr val="tx2"/>
                  </a:solidFill>
                </a:rPr>
                <a:t>edge tilt angle</a:t>
              </a:r>
              <a:endParaRPr lang="en-US" sz="1200" i="0" dirty="0">
                <a:solidFill>
                  <a:schemeClr val="tx2"/>
                </a:solidFill>
              </a:endParaRPr>
            </a:p>
            <a:p>
              <a:pPr algn="l" eaLnBrk="0" hangingPunct="0">
                <a:spcBef>
                  <a:spcPct val="20000"/>
                </a:spcBef>
              </a:pPr>
              <a:r>
                <a:rPr lang="en-US" b="1" dirty="0">
                  <a:solidFill>
                    <a:schemeClr val="tx2"/>
                  </a:solidFill>
                  <a:sym typeface="Symbol" pitchFamily="18" charset="2"/>
                </a:rPr>
                <a:t></a:t>
              </a:r>
              <a:r>
                <a:rPr lang="en-US" sz="1200" i="0" dirty="0">
                  <a:solidFill>
                    <a:schemeClr val="tx2"/>
                  </a:solidFill>
                </a:rPr>
                <a:t>  –  </a:t>
              </a:r>
              <a:r>
                <a:rPr lang="en-US" sz="1400" i="0" dirty="0">
                  <a:solidFill>
                    <a:schemeClr val="tx2"/>
                  </a:solidFill>
                </a:rPr>
                <a:t>pixel index</a:t>
              </a:r>
              <a:endParaRPr lang="en-US" sz="1200" i="0" dirty="0">
                <a:solidFill>
                  <a:schemeClr val="tx2"/>
                </a:solidFill>
              </a:endParaRPr>
            </a:p>
            <a:p>
              <a:pPr algn="l" eaLnBrk="0" hangingPunct="0">
                <a:spcBef>
                  <a:spcPct val="20000"/>
                </a:spcBef>
              </a:pPr>
              <a:r>
                <a:rPr lang="en-US" b="1" i="1" dirty="0">
                  <a:solidFill>
                    <a:schemeClr val="tx2"/>
                  </a:solidFill>
                  <a:latin typeface="Times New Roman" pitchFamily="18" charset="0"/>
                </a:rPr>
                <a:t>x</a:t>
              </a:r>
              <a:r>
                <a:rPr lang="en-US" sz="1200" i="0" dirty="0">
                  <a:solidFill>
                    <a:schemeClr val="tx2"/>
                  </a:solidFill>
                </a:rPr>
                <a:t>  –  </a:t>
              </a:r>
              <a:r>
                <a:rPr lang="en-US" sz="1400" i="0" dirty="0">
                  <a:solidFill>
                    <a:schemeClr val="tx2"/>
                  </a:solidFill>
                </a:rPr>
                <a:t>pixel’s distance from edge (in GSD)</a:t>
              </a:r>
              <a:endParaRPr lang="en-US" sz="1200" i="0" dirty="0">
                <a:solidFill>
                  <a:schemeClr val="tx2"/>
                </a:solidFill>
              </a:endParaRPr>
            </a:p>
          </p:txBody>
        </p:sp>
      </p:grpSp>
      <p:sp>
        <p:nvSpPr>
          <p:cNvPr id="14" name="TextBox 13"/>
          <p:cNvSpPr txBox="1"/>
          <p:nvPr/>
        </p:nvSpPr>
        <p:spPr>
          <a:xfrm>
            <a:off x="6431280" y="3962400"/>
            <a:ext cx="688009" cy="307777"/>
          </a:xfrm>
          <a:prstGeom prst="rect">
            <a:avLst/>
          </a:prstGeom>
          <a:solidFill>
            <a:schemeClr val="bg1"/>
          </a:solidFill>
        </p:spPr>
        <p:txBody>
          <a:bodyPr wrap="none" rtlCol="0">
            <a:spAutoFit/>
          </a:bodyPr>
          <a:lstStyle/>
          <a:p>
            <a:r>
              <a:rPr lang="en-US" sz="1400" dirty="0" smtClean="0"/>
              <a:t>Pixels</a:t>
            </a:r>
            <a:endParaRPr lang="en-US" sz="1400" dirty="0"/>
          </a:p>
        </p:txBody>
      </p:sp>
      <p:sp>
        <p:nvSpPr>
          <p:cNvPr id="15" name="TextBox 14"/>
          <p:cNvSpPr txBox="1"/>
          <p:nvPr/>
        </p:nvSpPr>
        <p:spPr>
          <a:xfrm>
            <a:off x="6080760" y="6577746"/>
            <a:ext cx="1386918" cy="215444"/>
          </a:xfrm>
          <a:prstGeom prst="rect">
            <a:avLst/>
          </a:prstGeom>
          <a:solidFill>
            <a:schemeClr val="bg1"/>
          </a:solidFill>
        </p:spPr>
        <p:txBody>
          <a:bodyPr wrap="none" tIns="0" bIns="0" rtlCol="0">
            <a:spAutoFit/>
          </a:bodyPr>
          <a:lstStyle/>
          <a:p>
            <a:r>
              <a:rPr lang="en-US" sz="1400" dirty="0" smtClean="0"/>
              <a:t>Distance/GSD</a:t>
            </a:r>
            <a:endParaRPr lang="en-US" sz="1400" dirty="0"/>
          </a:p>
        </p:txBody>
      </p:sp>
      <p:sp>
        <p:nvSpPr>
          <p:cNvPr id="16" name="TextBox 15"/>
          <p:cNvSpPr txBox="1"/>
          <p:nvPr/>
        </p:nvSpPr>
        <p:spPr>
          <a:xfrm rot="16200000">
            <a:off x="4801492" y="2680751"/>
            <a:ext cx="267702" cy="215444"/>
          </a:xfrm>
          <a:prstGeom prst="rect">
            <a:avLst/>
          </a:prstGeom>
          <a:solidFill>
            <a:schemeClr val="bg1"/>
          </a:solidFill>
        </p:spPr>
        <p:txBody>
          <a:bodyPr wrap="none" lIns="0" tIns="0" rIns="0" bIns="0" rtlCol="0">
            <a:spAutoFit/>
          </a:bodyPr>
          <a:lstStyle/>
          <a:p>
            <a:r>
              <a:rPr lang="en-US" sz="1400" dirty="0" smtClean="0"/>
              <a:t>DN</a:t>
            </a:r>
            <a:endParaRPr lang="en-US" sz="1400" dirty="0"/>
          </a:p>
        </p:txBody>
      </p:sp>
      <p:sp>
        <p:nvSpPr>
          <p:cNvPr id="17" name="TextBox 16"/>
          <p:cNvSpPr txBox="1"/>
          <p:nvPr/>
        </p:nvSpPr>
        <p:spPr>
          <a:xfrm rot="16200000">
            <a:off x="4709160" y="5332511"/>
            <a:ext cx="452368" cy="215444"/>
          </a:xfrm>
          <a:prstGeom prst="rect">
            <a:avLst/>
          </a:prstGeom>
          <a:solidFill>
            <a:schemeClr val="bg1"/>
          </a:solidFill>
        </p:spPr>
        <p:txBody>
          <a:bodyPr wrap="none" tIns="0" bIns="0" rtlCol="0">
            <a:spAutoFit/>
          </a:bodyPr>
          <a:lstStyle/>
          <a:p>
            <a:r>
              <a:rPr lang="en-US" sz="1400" dirty="0" smtClean="0"/>
              <a:t>DN</a:t>
            </a:r>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pPr algn="r">
              <a:defRPr/>
            </a:pPr>
            <a:fld id="{0DC2C7AE-6CA1-41E2-BC45-D380E9FFC7BF}" type="slidenum">
              <a:rPr lang="en-US" smtClean="0"/>
              <a:pPr algn="r">
                <a:defRPr/>
              </a:pPr>
              <a:t>16</a:t>
            </a:fld>
            <a:endParaRPr lang="en-US" dirty="0"/>
          </a:p>
        </p:txBody>
      </p:sp>
      <p:sp>
        <p:nvSpPr>
          <p:cNvPr id="21506" name="Title 1"/>
          <p:cNvSpPr>
            <a:spLocks noGrp="1"/>
          </p:cNvSpPr>
          <p:nvPr>
            <p:ph type="title"/>
          </p:nvPr>
        </p:nvSpPr>
        <p:spPr/>
        <p:txBody>
          <a:bodyPr>
            <a:normAutofit fontScale="90000"/>
          </a:bodyPr>
          <a:lstStyle/>
          <a:p>
            <a:r>
              <a:rPr lang="en-US" dirty="0" smtClean="0"/>
              <a:t>Traditional Engineered Spatial Resolution Targets</a:t>
            </a:r>
          </a:p>
        </p:txBody>
      </p:sp>
      <p:grpSp>
        <p:nvGrpSpPr>
          <p:cNvPr id="2" name="Group 19"/>
          <p:cNvGrpSpPr/>
          <p:nvPr/>
        </p:nvGrpSpPr>
        <p:grpSpPr>
          <a:xfrm>
            <a:off x="232728" y="2080895"/>
            <a:ext cx="2586672" cy="2009775"/>
            <a:chOff x="796608" y="1517015"/>
            <a:chExt cx="2586672" cy="2009775"/>
          </a:xfrm>
        </p:grpSpPr>
        <p:pic>
          <p:nvPicPr>
            <p:cNvPr id="21507" name="Picture 11" descr="CALIB-TN-WP210-ARMINES_002.jpg"/>
            <p:cNvPicPr>
              <a:picLocks noChangeAspect="1" noChangeArrowheads="1"/>
            </p:cNvPicPr>
            <p:nvPr/>
          </p:nvPicPr>
          <p:blipFill>
            <a:blip r:embed="rId3" cstate="print">
              <a:extLst>
                <a:ext uri="{28A0092B-C50C-407E-A947-70E740481C1C}">
                  <a14:useLocalDpi xmlns:a14="http://schemas.microsoft.com/office/drawing/2010/main" val="0"/>
                </a:ext>
              </a:extLst>
            </a:blip>
            <a:srcRect l="15023" r="11601"/>
            <a:stretch>
              <a:fillRect/>
            </a:stretch>
          </p:blipFill>
          <p:spPr bwMode="auto">
            <a:xfrm>
              <a:off x="822960" y="1517015"/>
              <a:ext cx="256032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Rectangle 38"/>
            <p:cNvSpPr>
              <a:spLocks noChangeArrowheads="1"/>
            </p:cNvSpPr>
            <p:nvPr/>
          </p:nvSpPr>
          <p:spPr bwMode="auto">
            <a:xfrm>
              <a:off x="796608" y="2973705"/>
              <a:ext cx="15071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 </a:t>
              </a:r>
              <a:r>
                <a:rPr lang="en-US" sz="1400" dirty="0">
                  <a:solidFill>
                    <a:schemeClr val="bg1"/>
                  </a:solidFill>
                </a:rPr>
                <a:t>Fort </a:t>
              </a:r>
              <a:r>
                <a:rPr lang="en-US" sz="1400" dirty="0" err="1" smtClean="0">
                  <a:solidFill>
                    <a:schemeClr val="bg1"/>
                  </a:solidFill>
                </a:rPr>
                <a:t>Huachuka</a:t>
              </a:r>
              <a:endParaRPr lang="en-US" sz="1400" dirty="0" smtClean="0">
                <a:solidFill>
                  <a:schemeClr val="bg1"/>
                </a:solidFill>
              </a:endParaRPr>
            </a:p>
            <a:p>
              <a:r>
                <a:rPr lang="en-US" sz="1400" dirty="0" smtClean="0">
                  <a:solidFill>
                    <a:schemeClr val="bg1"/>
                  </a:solidFill>
                </a:rPr>
                <a:t> </a:t>
              </a:r>
              <a:r>
                <a:rPr lang="en-US" sz="1400" dirty="0">
                  <a:solidFill>
                    <a:schemeClr val="bg1"/>
                  </a:solidFill>
                </a:rPr>
                <a:t>tri-bar target</a:t>
              </a:r>
            </a:p>
          </p:txBody>
        </p:sp>
      </p:grpSp>
      <p:grpSp>
        <p:nvGrpSpPr>
          <p:cNvPr id="3" name="Group 21"/>
          <p:cNvGrpSpPr/>
          <p:nvPr/>
        </p:nvGrpSpPr>
        <p:grpSpPr>
          <a:xfrm>
            <a:off x="5747703" y="2073593"/>
            <a:ext cx="3178810" cy="1749425"/>
            <a:chOff x="5747703" y="1951673"/>
            <a:chExt cx="3178810" cy="1749425"/>
          </a:xfrm>
        </p:grpSpPr>
        <p:pic>
          <p:nvPicPr>
            <p:cNvPr id="2151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b="19817"/>
            <a:stretch>
              <a:fillRect/>
            </a:stretch>
          </p:blipFill>
          <p:spPr bwMode="auto">
            <a:xfrm>
              <a:off x="5747703" y="1951673"/>
              <a:ext cx="31623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Rectangle 42"/>
            <p:cNvSpPr>
              <a:spLocks noChangeArrowheads="1"/>
            </p:cNvSpPr>
            <p:nvPr/>
          </p:nvSpPr>
          <p:spPr bwMode="auto">
            <a:xfrm>
              <a:off x="5852160" y="1962785"/>
              <a:ext cx="30743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400" dirty="0">
                  <a:solidFill>
                    <a:schemeClr val="bg1"/>
                  </a:solidFill>
                </a:rPr>
                <a:t>Deployable targets at </a:t>
              </a:r>
              <a:r>
                <a:rPr lang="en-US" sz="1400" dirty="0" smtClean="0">
                  <a:solidFill>
                    <a:schemeClr val="bg1"/>
                  </a:solidFill>
                </a:rPr>
                <a:t> </a:t>
              </a:r>
              <a:r>
                <a:rPr lang="en-US" sz="1400" dirty="0">
                  <a:solidFill>
                    <a:schemeClr val="bg1"/>
                  </a:solidFill>
                </a:rPr>
                <a:t>South Dakota State University </a:t>
              </a:r>
            </a:p>
          </p:txBody>
        </p:sp>
      </p:grpSp>
      <p:grpSp>
        <p:nvGrpSpPr>
          <p:cNvPr id="4" name="Group 20"/>
          <p:cNvGrpSpPr/>
          <p:nvPr/>
        </p:nvGrpSpPr>
        <p:grpSpPr>
          <a:xfrm>
            <a:off x="5730240" y="4023360"/>
            <a:ext cx="2895600" cy="2235200"/>
            <a:chOff x="5943600" y="4114800"/>
            <a:chExt cx="2895600" cy="2235200"/>
          </a:xfrm>
        </p:grpSpPr>
        <p:pic>
          <p:nvPicPr>
            <p:cNvPr id="21517" name="Picture 45" descr="LakePontBri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4114800"/>
              <a:ext cx="278923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Rectangle 44"/>
            <p:cNvSpPr>
              <a:spLocks noChangeArrowheads="1"/>
            </p:cNvSpPr>
            <p:nvPr/>
          </p:nvSpPr>
          <p:spPr bwMode="auto">
            <a:xfrm>
              <a:off x="5943600" y="4114800"/>
              <a:ext cx="289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rPr>
                <a:t>Causeway bridge over Lake Pontchartrain</a:t>
              </a:r>
            </a:p>
          </p:txBody>
        </p:sp>
      </p:grpSp>
      <p:sp>
        <p:nvSpPr>
          <p:cNvPr id="21519" name="TextBox 16"/>
          <p:cNvSpPr txBox="1">
            <a:spLocks noChangeArrowheads="1"/>
          </p:cNvSpPr>
          <p:nvPr/>
        </p:nvSpPr>
        <p:spPr bwMode="auto">
          <a:xfrm>
            <a:off x="4625658" y="6361748"/>
            <a:ext cx="3289683" cy="307777"/>
          </a:xfrm>
          <a:prstGeom prst="rect">
            <a:avLst/>
          </a:prstGeom>
          <a:solidFill>
            <a:schemeClr val="bg2"/>
          </a:solidFill>
          <a:ln>
            <a:solidFill>
              <a:schemeClr val="accent1"/>
            </a:solid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t>Digital Globe provided satellite imagery</a:t>
            </a:r>
          </a:p>
        </p:txBody>
      </p:sp>
      <p:grpSp>
        <p:nvGrpSpPr>
          <p:cNvPr id="5" name="Group 15"/>
          <p:cNvGrpSpPr/>
          <p:nvPr/>
        </p:nvGrpSpPr>
        <p:grpSpPr>
          <a:xfrm>
            <a:off x="2946717" y="2416175"/>
            <a:ext cx="2701925" cy="1778000"/>
            <a:chOff x="4875213" y="2644775"/>
            <a:chExt cx="2701925" cy="1778000"/>
          </a:xfrm>
        </p:grpSpPr>
        <p:pic>
          <p:nvPicPr>
            <p:cNvPr id="17" name="Picture 6" descr="PongHuEdge.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5213" y="2644775"/>
              <a:ext cx="2701925"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9"/>
            <p:cNvSpPr>
              <a:spLocks noChangeArrowheads="1"/>
            </p:cNvSpPr>
            <p:nvPr/>
          </p:nvSpPr>
          <p:spPr bwMode="auto">
            <a:xfrm>
              <a:off x="4904740" y="2667953"/>
              <a:ext cx="1645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chemeClr val="bg1"/>
                  </a:solidFill>
                </a:rPr>
                <a:t>Pong </a:t>
              </a:r>
              <a:r>
                <a:rPr lang="en-US" sz="1400" dirty="0" err="1">
                  <a:solidFill>
                    <a:schemeClr val="bg1"/>
                  </a:solidFill>
                </a:rPr>
                <a:t>Hu</a:t>
              </a:r>
              <a:r>
                <a:rPr lang="en-US" sz="1400" dirty="0">
                  <a:solidFill>
                    <a:schemeClr val="bg1"/>
                  </a:solidFill>
                </a:rPr>
                <a:t>, Taiwan</a:t>
              </a:r>
            </a:p>
          </p:txBody>
        </p:sp>
      </p:grpSp>
      <p:sp>
        <p:nvSpPr>
          <p:cNvPr id="23" name="Rectangle 4"/>
          <p:cNvSpPr txBox="1">
            <a:spLocks noChangeArrowheads="1"/>
          </p:cNvSpPr>
          <p:nvPr/>
        </p:nvSpPr>
        <p:spPr bwMode="auto">
          <a:xfrm>
            <a:off x="304800" y="1283653"/>
            <a:ext cx="8534400" cy="987425"/>
          </a:xfrm>
          <a:prstGeom prst="rect">
            <a:avLst/>
          </a:prstGeom>
          <a:noFill/>
          <a:ln w="9525">
            <a:noFill/>
            <a:miter lim="800000"/>
            <a:headEnd/>
            <a:tailEnd/>
          </a:ln>
        </p:spPr>
        <p:txBody>
          <a:bodyPr anchor="ctr">
            <a:normAutofit fontScale="97500"/>
          </a:bodyPr>
          <a:lstStyle/>
          <a:p>
            <a:pPr algn="ctr" eaLnBrk="0" hangingPunct="0">
              <a:defRPr/>
            </a:pPr>
            <a:r>
              <a:rPr lang="en-US" sz="2000" dirty="0">
                <a:latin typeface="+mj-lt"/>
                <a:ea typeface="+mj-ea"/>
                <a:cs typeface="+mj-cs"/>
              </a:rPr>
              <a:t>These types of targets however, will not generally be available in the imagery to validate spatial resolution</a:t>
            </a:r>
          </a:p>
        </p:txBody>
      </p:sp>
      <p:pic>
        <p:nvPicPr>
          <p:cNvPr id="24" name="Picture 23"/>
          <p:cNvPicPr/>
          <p:nvPr/>
        </p:nvPicPr>
        <p:blipFill>
          <a:blip r:embed="rId7" cstate="print"/>
          <a:srcRect/>
          <a:stretch>
            <a:fillRect/>
          </a:stretch>
        </p:blipFill>
        <p:spPr bwMode="auto">
          <a:xfrm>
            <a:off x="1370330" y="4352607"/>
            <a:ext cx="3599180" cy="1901825"/>
          </a:xfrm>
          <a:prstGeom prst="rect">
            <a:avLst/>
          </a:prstGeom>
          <a:noFill/>
          <a:ln w="9525">
            <a:noFill/>
            <a:miter lim="800000"/>
            <a:headEnd/>
            <a:tailEnd/>
          </a:ln>
        </p:spPr>
      </p:pic>
      <p:sp>
        <p:nvSpPr>
          <p:cNvPr id="26" name="Rectangle 25"/>
          <p:cNvSpPr/>
          <p:nvPr/>
        </p:nvSpPr>
        <p:spPr>
          <a:xfrm>
            <a:off x="1390770" y="4311134"/>
            <a:ext cx="3510898" cy="307777"/>
          </a:xfrm>
          <a:prstGeom prst="rect">
            <a:avLst/>
          </a:prstGeom>
        </p:spPr>
        <p:txBody>
          <a:bodyPr wrap="none">
            <a:spAutoFit/>
          </a:bodyPr>
          <a:lstStyle/>
          <a:p>
            <a:r>
              <a:rPr lang="en-US" sz="1400" dirty="0" smtClean="0">
                <a:solidFill>
                  <a:schemeClr val="bg1"/>
                </a:solidFill>
              </a:rPr>
              <a:t>Finnish Geodetic Institute Sjökulla Site</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le 19"/>
          <p:cNvSpPr>
            <a:spLocks noGrp="1"/>
          </p:cNvSpPr>
          <p:nvPr>
            <p:ph type="title"/>
          </p:nvPr>
        </p:nvSpPr>
        <p:spPr/>
        <p:txBody>
          <a:bodyPr/>
          <a:lstStyle/>
          <a:p>
            <a:r>
              <a:rPr lang="en-US" dirty="0" smtClean="0"/>
              <a:t>Problem…</a:t>
            </a:r>
          </a:p>
        </p:txBody>
      </p:sp>
      <p:sp>
        <p:nvSpPr>
          <p:cNvPr id="2" name="Content Placeholder 1"/>
          <p:cNvSpPr>
            <a:spLocks noGrp="1"/>
          </p:cNvSpPr>
          <p:nvPr>
            <p:ph idx="1"/>
          </p:nvPr>
        </p:nvSpPr>
        <p:spPr>
          <a:xfrm>
            <a:off x="457200" y="1589567"/>
            <a:ext cx="8229600" cy="4525963"/>
          </a:xfrm>
        </p:spPr>
        <p:txBody>
          <a:bodyPr/>
          <a:lstStyle/>
          <a:p>
            <a:r>
              <a:rPr lang="en-US" dirty="0"/>
              <a:t>Most commonly used </a:t>
            </a:r>
            <a:r>
              <a:rPr lang="en-US" dirty="0" smtClean="0"/>
              <a:t>spatial resolution estimation </a:t>
            </a:r>
            <a:r>
              <a:rPr lang="en-US" dirty="0"/>
              <a:t>techniques require engineered targets (deployed or fixed</a:t>
            </a:r>
            <a:r>
              <a:rPr lang="en-US" dirty="0" smtClean="0"/>
              <a:t>), which are not always available or convenient</a:t>
            </a:r>
            <a:endParaRPr lang="en-US" dirty="0"/>
          </a:p>
          <a:p>
            <a:r>
              <a:rPr lang="en-US" dirty="0" smtClean="0"/>
              <a:t>Target size scales with GSD</a:t>
            </a:r>
          </a:p>
          <a:p>
            <a:pPr lvl="1"/>
            <a:r>
              <a:rPr lang="en-US" dirty="0" smtClean="0"/>
              <a:t>Edge targets are typically uniform edges 10-20 pixels long and ~10 pixels tilted a few degrees relative to pixel grid (improve sampling)</a:t>
            </a:r>
          </a:p>
          <a:p>
            <a:pPr lvl="1"/>
            <a:r>
              <a:rPr lang="en-US" dirty="0" smtClean="0"/>
              <a:t>Increasing GSD increases difficulty </a:t>
            </a:r>
          </a:p>
          <a:p>
            <a:pPr lvl="2"/>
            <a:r>
              <a:rPr lang="en-US" dirty="0" smtClean="0"/>
              <a:t>Moderate resolution systems such as Landsat use pulse targets</a:t>
            </a:r>
            <a:endParaRPr lang="en-US" dirty="0"/>
          </a:p>
        </p:txBody>
      </p:sp>
      <p:sp>
        <p:nvSpPr>
          <p:cNvPr id="5" name="Slide Number Placeholder 1"/>
          <p:cNvSpPr>
            <a:spLocks noGrp="1"/>
          </p:cNvSpPr>
          <p:nvPr>
            <p:ph type="sldNum" sz="quarter" idx="12"/>
          </p:nvPr>
        </p:nvSpPr>
        <p:spPr>
          <a:xfrm>
            <a:off x="8558213" y="6407944"/>
            <a:ext cx="454819" cy="365125"/>
          </a:xfrm>
        </p:spPr>
        <p:txBody>
          <a:bodyPr/>
          <a:lstStyle/>
          <a:p>
            <a:fld id="{6494A91B-122D-4EF0-9117-810DD7490BDA}"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14400" y="274638"/>
            <a:ext cx="7772400" cy="1143000"/>
          </a:xfrm>
        </p:spPr>
        <p:txBody>
          <a:bodyPr>
            <a:normAutofit fontScale="90000"/>
          </a:bodyPr>
          <a:lstStyle/>
          <a:p>
            <a:r>
              <a:rPr lang="en-US" dirty="0" smtClean="0"/>
              <a:t>Spatial Resolution Estimation Using In-Scene Edges </a:t>
            </a:r>
          </a:p>
        </p:txBody>
      </p:sp>
      <p:sp>
        <p:nvSpPr>
          <p:cNvPr id="23555" name="Rectangle 3"/>
          <p:cNvSpPr>
            <a:spLocks noGrp="1" noChangeArrowheads="1"/>
          </p:cNvSpPr>
          <p:nvPr>
            <p:ph idx="1"/>
          </p:nvPr>
        </p:nvSpPr>
        <p:spPr/>
        <p:txBody>
          <a:bodyPr>
            <a:normAutofit/>
          </a:bodyPr>
          <a:lstStyle/>
          <a:p>
            <a:pPr>
              <a:lnSpc>
                <a:spcPct val="110000"/>
              </a:lnSpc>
            </a:pPr>
            <a:r>
              <a:rPr lang="en-US" sz="2400" dirty="0" smtClean="0"/>
              <a:t>Exploit edge features in nominal imagery</a:t>
            </a:r>
          </a:p>
          <a:p>
            <a:pPr lvl="1">
              <a:lnSpc>
                <a:spcPct val="110000"/>
              </a:lnSpc>
            </a:pPr>
            <a:r>
              <a:rPr lang="en-US" sz="2000" dirty="0" smtClean="0"/>
              <a:t>Edge response estimation is performed without dedicated engineered targets</a:t>
            </a:r>
          </a:p>
          <a:p>
            <a:pPr>
              <a:lnSpc>
                <a:spcPct val="110000"/>
              </a:lnSpc>
            </a:pPr>
            <a:r>
              <a:rPr lang="en-US" sz="2400" dirty="0" smtClean="0"/>
              <a:t>Appropriate for high spatial resolution Imagery</a:t>
            </a:r>
          </a:p>
          <a:p>
            <a:pPr>
              <a:lnSpc>
                <a:spcPct val="110000"/>
              </a:lnSpc>
            </a:pPr>
            <a:r>
              <a:rPr lang="en-US" sz="2400" dirty="0" smtClean="0"/>
              <a:t>Automated processes exist that can</a:t>
            </a:r>
          </a:p>
          <a:p>
            <a:pPr lvl="1">
              <a:lnSpc>
                <a:spcPct val="110000"/>
              </a:lnSpc>
            </a:pPr>
            <a:r>
              <a:rPr lang="en-US" sz="2000" dirty="0" smtClean="0"/>
              <a:t>Identify edges and screen them</a:t>
            </a:r>
          </a:p>
          <a:p>
            <a:pPr lvl="1">
              <a:lnSpc>
                <a:spcPct val="110000"/>
              </a:lnSpc>
            </a:pPr>
            <a:r>
              <a:rPr lang="en-US" sz="2000" dirty="0" smtClean="0"/>
              <a:t>Construct resulting edge response</a:t>
            </a:r>
          </a:p>
          <a:p>
            <a:pPr lvl="1">
              <a:lnSpc>
                <a:spcPct val="110000"/>
              </a:lnSpc>
            </a:pPr>
            <a:r>
              <a:rPr lang="en-US" sz="2000" dirty="0" smtClean="0"/>
              <a:t>Calculate MTF and RER </a:t>
            </a:r>
          </a:p>
        </p:txBody>
      </p:sp>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330467"/>
            <a:ext cx="2026920" cy="19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med"/>
              </a14:hiddenLine>
            </a:ext>
          </a:extLst>
        </p:spPr>
      </p:pic>
      <p:sp>
        <p:nvSpPr>
          <p:cNvPr id="7" name="AutoShape 8"/>
          <p:cNvSpPr>
            <a:spLocks noChangeArrowheads="1"/>
          </p:cNvSpPr>
          <p:nvPr/>
        </p:nvSpPr>
        <p:spPr bwMode="auto">
          <a:xfrm>
            <a:off x="4678839" y="6440786"/>
            <a:ext cx="1883886" cy="29284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lIns="27432" tIns="9144" rIns="27432" bIns="9144" anchor="ctr">
            <a:spAutoFit/>
          </a:bodyPr>
          <a:lstStyle/>
          <a:p>
            <a:r>
              <a:rPr lang="en-US" sz="1600" dirty="0"/>
              <a:t>Building Shadows</a:t>
            </a:r>
          </a:p>
        </p:txBody>
      </p:sp>
      <p:pic>
        <p:nvPicPr>
          <p:cNvPr id="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3429000"/>
            <a:ext cx="2026920" cy="202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med"/>
              </a14:hiddenLine>
            </a:ext>
          </a:extLst>
        </p:spPr>
      </p:pic>
      <p:sp>
        <p:nvSpPr>
          <p:cNvPr id="9" name="AutoShape 7"/>
          <p:cNvSpPr>
            <a:spLocks noChangeArrowheads="1"/>
          </p:cNvSpPr>
          <p:nvPr/>
        </p:nvSpPr>
        <p:spPr bwMode="auto">
          <a:xfrm>
            <a:off x="7418388" y="5569883"/>
            <a:ext cx="1188402" cy="29284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lIns="27432" tIns="9144" rIns="27432" bIns="9144" anchor="ctr">
            <a:spAutoFit/>
          </a:bodyPr>
          <a:lstStyle/>
          <a:p>
            <a:r>
              <a:rPr lang="en-US" sz="1600" dirty="0"/>
              <a:t>Rooflines</a:t>
            </a:r>
          </a:p>
        </p:txBody>
      </p:sp>
      <p:sp>
        <p:nvSpPr>
          <p:cNvPr id="10" name="Line 13"/>
          <p:cNvSpPr>
            <a:spLocks noChangeShapeType="1"/>
          </p:cNvSpPr>
          <p:nvPr/>
        </p:nvSpPr>
        <p:spPr bwMode="auto">
          <a:xfrm flipV="1">
            <a:off x="7950201" y="4150994"/>
            <a:ext cx="698499" cy="1414463"/>
          </a:xfrm>
          <a:prstGeom prst="line">
            <a:avLst/>
          </a:prstGeom>
          <a:noFill/>
          <a:ln w="38100">
            <a:solidFill>
              <a:srgbClr val="FF0000"/>
            </a:solidFill>
            <a:round/>
            <a:headEnd/>
            <a:tailEnd type="triangle" w="lg" len="med"/>
          </a:ln>
          <a:extLst>
            <a:ext uri="{909E8E84-426E-40DD-AFC4-6F175D3DCCD1}">
              <a14:hiddenFill xmlns:a14="http://schemas.microsoft.com/office/drawing/2010/main">
                <a:noFill/>
              </a14:hiddenFill>
            </a:ext>
          </a:extLst>
        </p:spPr>
        <p:txBody>
          <a:bodyPr wrap="square" lIns="27432" tIns="9144" rIns="27432" bIns="9144" anchor="ctr">
            <a:spAutoFit/>
          </a:bodyPr>
          <a:lstStyle/>
          <a:p>
            <a:endParaRPr lang="en-US"/>
          </a:p>
        </p:txBody>
      </p:sp>
      <p:sp>
        <p:nvSpPr>
          <p:cNvPr id="11" name="Line 14"/>
          <p:cNvSpPr>
            <a:spLocks noChangeShapeType="1"/>
          </p:cNvSpPr>
          <p:nvPr/>
        </p:nvSpPr>
        <p:spPr bwMode="auto">
          <a:xfrm flipH="1" flipV="1">
            <a:off x="5486400" y="5278941"/>
            <a:ext cx="180975" cy="1139004"/>
          </a:xfrm>
          <a:prstGeom prst="line">
            <a:avLst/>
          </a:prstGeom>
          <a:noFill/>
          <a:ln w="38100">
            <a:solidFill>
              <a:srgbClr val="FF0000"/>
            </a:solidFill>
            <a:round/>
            <a:headEnd/>
            <a:tailEnd type="triangle" w="lg" len="med"/>
          </a:ln>
          <a:extLst>
            <a:ext uri="{909E8E84-426E-40DD-AFC4-6F175D3DCCD1}">
              <a14:hiddenFill xmlns:a14="http://schemas.microsoft.com/office/drawing/2010/main">
                <a:noFill/>
              </a14:hiddenFill>
            </a:ext>
          </a:extLst>
        </p:spPr>
        <p:txBody>
          <a:bodyPr wrap="square" lIns="27432" tIns="9144" rIns="27432" bIns="9144" anchor="ctr">
            <a:spAutoFit/>
          </a:bodyPr>
          <a:lstStyle/>
          <a:p>
            <a:endParaRPr lang="en-US"/>
          </a:p>
        </p:txBody>
      </p:sp>
      <p:sp>
        <p:nvSpPr>
          <p:cNvPr id="12" name="Line 15"/>
          <p:cNvSpPr>
            <a:spLocks noChangeShapeType="1"/>
          </p:cNvSpPr>
          <p:nvPr/>
        </p:nvSpPr>
        <p:spPr bwMode="auto">
          <a:xfrm flipH="1" flipV="1">
            <a:off x="7758112" y="4490411"/>
            <a:ext cx="204787" cy="1079809"/>
          </a:xfrm>
          <a:prstGeom prst="line">
            <a:avLst/>
          </a:prstGeom>
          <a:noFill/>
          <a:ln w="38100">
            <a:solidFill>
              <a:srgbClr val="FF0000"/>
            </a:solidFill>
            <a:round/>
            <a:headEnd/>
            <a:tailEnd type="triangle" w="lg" len="med"/>
          </a:ln>
          <a:extLst>
            <a:ext uri="{909E8E84-426E-40DD-AFC4-6F175D3DCCD1}">
              <a14:hiddenFill xmlns:a14="http://schemas.microsoft.com/office/drawing/2010/main">
                <a:noFill/>
              </a14:hiddenFill>
            </a:ext>
          </a:extLst>
        </p:spPr>
        <p:txBody>
          <a:bodyPr wrap="square" lIns="27432" tIns="9144" rIns="27432" bIns="9144" anchor="ctr">
            <a:spAutoFit/>
          </a:bodyPr>
          <a:lstStyle/>
          <a:p>
            <a:endParaRPr lang="en-US"/>
          </a:p>
        </p:txBody>
      </p:sp>
      <p:sp>
        <p:nvSpPr>
          <p:cNvPr id="13" name="Slide Number Placeholder 1"/>
          <p:cNvSpPr>
            <a:spLocks noGrp="1"/>
          </p:cNvSpPr>
          <p:nvPr>
            <p:ph type="sldNum" sz="quarter" idx="12"/>
          </p:nvPr>
        </p:nvSpPr>
        <p:spPr>
          <a:xfrm>
            <a:off x="8558213" y="6407944"/>
            <a:ext cx="454819" cy="365125"/>
          </a:xfrm>
        </p:spPr>
        <p:txBody>
          <a:bodyPr/>
          <a:lstStyle/>
          <a:p>
            <a:fld id="{6494A91B-122D-4EF0-9117-810DD7490BDA}"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idx="1"/>
          </p:nvPr>
        </p:nvPicPr>
        <p:blipFill rotWithShape="1">
          <a:blip r:embed="rId2" cstate="screen">
            <a:extLst>
              <a:ext uri="{28A0092B-C50C-407E-A947-70E740481C1C}">
                <a14:useLocalDpi xmlns:a14="http://schemas.microsoft.com/office/drawing/2010/main"/>
              </a:ext>
            </a:extLst>
          </a:blip>
          <a:stretch/>
        </p:blipFill>
        <p:spPr>
          <a:xfrm>
            <a:off x="822633" y="1481138"/>
            <a:ext cx="7498733" cy="4525962"/>
          </a:xfrm>
        </p:spPr>
      </p:pic>
      <p:sp>
        <p:nvSpPr>
          <p:cNvPr id="2" name="Title 1"/>
          <p:cNvSpPr>
            <a:spLocks noGrp="1"/>
          </p:cNvSpPr>
          <p:nvPr>
            <p:ph type="title"/>
          </p:nvPr>
        </p:nvSpPr>
        <p:spPr/>
        <p:txBody>
          <a:bodyPr/>
          <a:lstStyle/>
          <a:p>
            <a:r>
              <a:rPr lang="en-US" smtClean="0"/>
              <a:t>MTF/RER with Natural Edges</a:t>
            </a:r>
            <a:endParaRPr lang="en-US" dirty="0"/>
          </a:p>
        </p:txBody>
      </p:sp>
    </p:spTree>
    <p:extLst>
      <p:ext uri="{BB962C8B-B14F-4D97-AF65-F5344CB8AC3E}">
        <p14:creationId xmlns:p14="http://schemas.microsoft.com/office/powerpoint/2010/main" val="2305945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Mapping and remote sensing systems are becoming indistinguishable</a:t>
            </a:r>
            <a:endParaRPr lang="en-US" dirty="0"/>
          </a:p>
          <a:p>
            <a:endParaRPr lang="en-US" dirty="0" smtClean="0"/>
          </a:p>
          <a:p>
            <a:r>
              <a:rPr lang="en-US" dirty="0" smtClean="0"/>
              <a:t>High spatial resolution satellites are designed and specified to do both</a:t>
            </a:r>
          </a:p>
        </p:txBody>
      </p:sp>
      <p:sp>
        <p:nvSpPr>
          <p:cNvPr id="4" name="Slide Number Placeholder 3"/>
          <p:cNvSpPr>
            <a:spLocks noGrp="1"/>
          </p:cNvSpPr>
          <p:nvPr>
            <p:ph type="sldNum" sz="quarter" idx="10"/>
          </p:nvPr>
        </p:nvSpPr>
        <p:spPr/>
        <p:txBody>
          <a:bodyPr/>
          <a:lstStyle/>
          <a:p>
            <a:pPr>
              <a:defRPr/>
            </a:pPr>
            <a:fld id="{9E32A46C-53B6-4E61-8876-78ADFE5DFCEC}" type="slidenum">
              <a:rPr lang="en-US" smtClean="0"/>
              <a:pPr>
                <a:defRPr/>
              </a:pPr>
              <a:t>2</a:t>
            </a:fld>
            <a:endParaRPr lang="en-US" dirty="0"/>
          </a:p>
        </p:txBody>
      </p:sp>
    </p:spTree>
    <p:extLst>
      <p:ext uri="{BB962C8B-B14F-4D97-AF65-F5344CB8AC3E}">
        <p14:creationId xmlns:p14="http://schemas.microsoft.com/office/powerpoint/2010/main" val="2534193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Effect of SNR on Image Quality</a:t>
            </a:r>
            <a:endParaRPr lang="en-US" dirty="0"/>
          </a:p>
        </p:txBody>
      </p:sp>
      <p:sp>
        <p:nvSpPr>
          <p:cNvPr id="4" name="Line 3"/>
          <p:cNvSpPr>
            <a:spLocks noChangeShapeType="1"/>
          </p:cNvSpPr>
          <p:nvPr/>
        </p:nvSpPr>
        <p:spPr bwMode="auto">
          <a:xfrm flipH="1">
            <a:off x="4940300" y="1930400"/>
            <a:ext cx="696913" cy="0"/>
          </a:xfrm>
          <a:prstGeom prst="line">
            <a:avLst/>
          </a:prstGeom>
          <a:noFill/>
          <a:ln w="28575">
            <a:solidFill>
              <a:schemeClr val="tx1"/>
            </a:solidFill>
            <a:round/>
            <a:headEnd/>
            <a:tailEnd type="triangle" w="med" len="med"/>
          </a:ln>
        </p:spPr>
        <p:txBody>
          <a:bodyPr/>
          <a:lstStyle/>
          <a:p>
            <a:endParaRPr lang="en-US"/>
          </a:p>
        </p:txBody>
      </p:sp>
      <p:sp>
        <p:nvSpPr>
          <p:cNvPr id="5" name="Text Box 4"/>
          <p:cNvSpPr txBox="1">
            <a:spLocks noChangeArrowheads="1"/>
          </p:cNvSpPr>
          <p:nvPr/>
        </p:nvSpPr>
        <p:spPr bwMode="auto">
          <a:xfrm>
            <a:off x="5706075" y="1574800"/>
            <a:ext cx="2609250" cy="707886"/>
          </a:xfrm>
          <a:prstGeom prst="rect">
            <a:avLst/>
          </a:prstGeom>
          <a:noFill/>
          <a:ln w="9525">
            <a:noFill/>
            <a:miter lim="800000"/>
            <a:headEnd/>
            <a:tailEnd/>
          </a:ln>
        </p:spPr>
        <p:txBody>
          <a:bodyPr wrap="square">
            <a:spAutoFit/>
          </a:bodyPr>
          <a:lstStyle/>
          <a:p>
            <a:pPr algn="ctr"/>
            <a:r>
              <a:rPr lang="en-US" sz="2000" dirty="0" smtClean="0"/>
              <a:t>IKONOS Imagery</a:t>
            </a:r>
            <a:endParaRPr lang="en-US" sz="2000" dirty="0"/>
          </a:p>
          <a:p>
            <a:pPr algn="ctr"/>
            <a:r>
              <a:rPr lang="en-US" sz="2000" dirty="0"/>
              <a:t>SNR ~ 100</a:t>
            </a:r>
          </a:p>
        </p:txBody>
      </p:sp>
      <p:pic>
        <p:nvPicPr>
          <p:cNvPr id="6" name="Picture 5"/>
          <p:cNvPicPr>
            <a:picLocks noChangeAspect="1" noChangeArrowheads="1"/>
          </p:cNvPicPr>
          <p:nvPr/>
        </p:nvPicPr>
        <p:blipFill>
          <a:blip r:embed="rId2" cstate="print"/>
          <a:srcRect/>
          <a:stretch>
            <a:fillRect/>
          </a:stretch>
        </p:blipFill>
        <p:spPr bwMode="auto">
          <a:xfrm>
            <a:off x="152400" y="1295400"/>
            <a:ext cx="4724400" cy="3721100"/>
          </a:xfrm>
          <a:prstGeom prst="rect">
            <a:avLst/>
          </a:prstGeom>
          <a:noFill/>
          <a:ln w="9525">
            <a:noFill/>
            <a:miter lim="800000"/>
            <a:headEnd/>
            <a:tailEnd/>
          </a:ln>
        </p:spPr>
      </p:pic>
      <p:pic>
        <p:nvPicPr>
          <p:cNvPr id="7" name="Picture 6"/>
          <p:cNvPicPr>
            <a:picLocks noChangeAspect="1" noChangeArrowheads="1"/>
          </p:cNvPicPr>
          <p:nvPr/>
        </p:nvPicPr>
        <p:blipFill>
          <a:blip r:embed="rId3" cstate="print"/>
          <a:srcRect/>
          <a:stretch>
            <a:fillRect/>
          </a:stretch>
        </p:blipFill>
        <p:spPr bwMode="auto">
          <a:xfrm>
            <a:off x="4191000" y="2971800"/>
            <a:ext cx="4724400" cy="3721100"/>
          </a:xfrm>
          <a:prstGeom prst="rect">
            <a:avLst/>
          </a:prstGeom>
          <a:noFill/>
          <a:ln w="9525">
            <a:noFill/>
            <a:miter lim="800000"/>
            <a:headEnd/>
            <a:tailEnd/>
          </a:ln>
        </p:spPr>
      </p:pic>
      <p:sp>
        <p:nvSpPr>
          <p:cNvPr id="8" name="Text Box 7"/>
          <p:cNvSpPr txBox="1">
            <a:spLocks noChangeArrowheads="1"/>
          </p:cNvSpPr>
          <p:nvPr/>
        </p:nvSpPr>
        <p:spPr bwMode="auto">
          <a:xfrm>
            <a:off x="951186" y="5345113"/>
            <a:ext cx="2372765" cy="1015663"/>
          </a:xfrm>
          <a:prstGeom prst="rect">
            <a:avLst/>
          </a:prstGeom>
          <a:noFill/>
          <a:ln w="9525">
            <a:noFill/>
            <a:miter lim="800000"/>
            <a:headEnd/>
            <a:tailEnd/>
          </a:ln>
        </p:spPr>
        <p:txBody>
          <a:bodyPr wrap="none">
            <a:spAutoFit/>
          </a:bodyPr>
          <a:lstStyle/>
          <a:p>
            <a:pPr algn="ctr"/>
            <a:r>
              <a:rPr lang="en-US" sz="2000" dirty="0" smtClean="0"/>
              <a:t>IKONOS </a:t>
            </a:r>
            <a:r>
              <a:rPr lang="en-US" sz="2000" dirty="0"/>
              <a:t>Imagery </a:t>
            </a:r>
          </a:p>
          <a:p>
            <a:pPr algn="ctr"/>
            <a:r>
              <a:rPr lang="en-US" sz="2000" dirty="0"/>
              <a:t>with </a:t>
            </a:r>
            <a:r>
              <a:rPr lang="en-US" sz="2000" dirty="0" smtClean="0"/>
              <a:t>noise added</a:t>
            </a:r>
            <a:endParaRPr lang="en-US" sz="2000" dirty="0"/>
          </a:p>
          <a:p>
            <a:pPr algn="ctr"/>
            <a:r>
              <a:rPr lang="en-US" sz="2000" dirty="0"/>
              <a:t>SNR ~ 2</a:t>
            </a:r>
          </a:p>
        </p:txBody>
      </p:sp>
      <p:sp>
        <p:nvSpPr>
          <p:cNvPr id="9" name="Line 8"/>
          <p:cNvSpPr>
            <a:spLocks noChangeShapeType="1"/>
          </p:cNvSpPr>
          <p:nvPr/>
        </p:nvSpPr>
        <p:spPr bwMode="auto">
          <a:xfrm>
            <a:off x="3384550" y="5813425"/>
            <a:ext cx="614363" cy="0"/>
          </a:xfrm>
          <a:prstGeom prst="line">
            <a:avLst/>
          </a:prstGeom>
          <a:noFill/>
          <a:ln w="28575">
            <a:solidFill>
              <a:schemeClr val="tx1"/>
            </a:solidFill>
            <a:round/>
            <a:headEnd/>
            <a:tailEnd type="triangle" w="med" len="med"/>
          </a:ln>
        </p:spPr>
        <p:txBody>
          <a:bodyPr/>
          <a:lstStyle/>
          <a:p>
            <a:endParaRPr lang="en-US"/>
          </a:p>
        </p:txBody>
      </p:sp>
      <p:sp>
        <p:nvSpPr>
          <p:cNvPr id="10" name="Rectangle 9"/>
          <p:cNvSpPr>
            <a:spLocks noChangeArrowheads="1"/>
          </p:cNvSpPr>
          <p:nvPr/>
        </p:nvSpPr>
        <p:spPr bwMode="auto">
          <a:xfrm>
            <a:off x="6286500" y="6359525"/>
            <a:ext cx="2608406" cy="246221"/>
          </a:xfrm>
          <a:prstGeom prst="rect">
            <a:avLst/>
          </a:prstGeom>
          <a:solidFill>
            <a:schemeClr val="tx1"/>
          </a:solidFill>
          <a:ln w="9525">
            <a:noFill/>
            <a:miter lim="800000"/>
            <a:headEnd/>
            <a:tailEnd/>
          </a:ln>
        </p:spPr>
        <p:txBody>
          <a:bodyPr wrap="none">
            <a:spAutoFit/>
          </a:bodyPr>
          <a:lstStyle/>
          <a:p>
            <a:r>
              <a:rPr lang="en-US" sz="1000" b="1" dirty="0">
                <a:solidFill>
                  <a:schemeClr val="bg1"/>
                </a:solidFill>
              </a:rPr>
              <a:t>Includes material © Space Imaging LLC</a:t>
            </a:r>
          </a:p>
        </p:txBody>
      </p:sp>
      <p:sp>
        <p:nvSpPr>
          <p:cNvPr id="11"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20</a:t>
            </a:fld>
            <a:endParaRPr lang="en-US" dirty="0" smtClean="0"/>
          </a:p>
        </p:txBody>
      </p:sp>
    </p:spTree>
    <p:extLst>
      <p:ext uri="{BB962C8B-B14F-4D97-AF65-F5344CB8AC3E}">
        <p14:creationId xmlns:p14="http://schemas.microsoft.com/office/powerpoint/2010/main" val="3717805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Radiometry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71985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Radiometry </a:t>
            </a:r>
            <a:endParaRPr lang="en-US" dirty="0"/>
          </a:p>
        </p:txBody>
      </p:sp>
      <p:sp>
        <p:nvSpPr>
          <p:cNvPr id="3" name="Content Placeholder 2"/>
          <p:cNvSpPr>
            <a:spLocks noGrp="1"/>
          </p:cNvSpPr>
          <p:nvPr>
            <p:ph idx="1"/>
          </p:nvPr>
        </p:nvSpPr>
        <p:spPr/>
        <p:txBody>
          <a:bodyPr>
            <a:normAutofit/>
          </a:bodyPr>
          <a:lstStyle/>
          <a:p>
            <a:r>
              <a:rPr lang="en-US" dirty="0" smtClean="0"/>
              <a:t>Digital Number (DN) functional relationship with brightness (radiance), aperture and integration time (Linearity/Dynamic Range)</a:t>
            </a:r>
          </a:p>
          <a:p>
            <a:r>
              <a:rPr lang="en-US" dirty="0" smtClean="0"/>
              <a:t>Quantization (Typical for Aerial Data Spec)</a:t>
            </a:r>
          </a:p>
          <a:p>
            <a:r>
              <a:rPr lang="en-US" dirty="0" smtClean="0"/>
              <a:t>Pixel-to-pixel (image normalization or flat fielding)</a:t>
            </a:r>
          </a:p>
          <a:p>
            <a:r>
              <a:rPr lang="en-US" dirty="0" smtClean="0"/>
              <a:t>Band-to-band (spectrum) (</a:t>
            </a:r>
            <a:r>
              <a:rPr lang="en-US" dirty="0" err="1" smtClean="0"/>
              <a:t>Colorimetry</a:t>
            </a:r>
            <a:r>
              <a:rPr lang="en-US" dirty="0" smtClean="0"/>
              <a:t>)</a:t>
            </a:r>
          </a:p>
          <a:p>
            <a:r>
              <a:rPr lang="en-US" dirty="0" smtClean="0"/>
              <a:t>Typical remote sensing industry  goal &lt;1%</a:t>
            </a:r>
          </a:p>
        </p:txBody>
      </p:sp>
      <p:sp>
        <p:nvSpPr>
          <p:cNvPr id="4" name="Slide Number Placeholder 3"/>
          <p:cNvSpPr>
            <a:spLocks noGrp="1"/>
          </p:cNvSpPr>
          <p:nvPr>
            <p:ph type="sldNum" sz="quarter" idx="10"/>
          </p:nvPr>
        </p:nvSpPr>
        <p:spPr/>
        <p:txBody>
          <a:bodyPr/>
          <a:lstStyle/>
          <a:p>
            <a:fld id="{3C40D534-9152-46F8-A637-F9172823C28B}" type="slidenum">
              <a:rPr lang="en-US" smtClean="0"/>
              <a:pPr/>
              <a:t>22</a:t>
            </a:fld>
            <a:endParaRPr lang="en-US" dirty="0"/>
          </a:p>
        </p:txBody>
      </p:sp>
    </p:spTree>
    <p:extLst>
      <p:ext uri="{BB962C8B-B14F-4D97-AF65-F5344CB8AC3E}">
        <p14:creationId xmlns:p14="http://schemas.microsoft.com/office/powerpoint/2010/main" val="2366049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r>
              <a:rPr lang="en-US" dirty="0" smtClean="0"/>
              <a:t>Absolute Radiometry /</a:t>
            </a:r>
            <a:r>
              <a:rPr lang="en-US" dirty="0" err="1" smtClean="0"/>
              <a:t>Colorimetry</a:t>
            </a:r>
            <a:endParaRPr lang="en-US" dirty="0" smtClean="0"/>
          </a:p>
        </p:txBody>
      </p:sp>
      <p:sp>
        <p:nvSpPr>
          <p:cNvPr id="10243" name="Content Placeholder 2"/>
          <p:cNvSpPr>
            <a:spLocks noGrp="1"/>
          </p:cNvSpPr>
          <p:nvPr>
            <p:ph idx="1"/>
          </p:nvPr>
        </p:nvSpPr>
        <p:spPr/>
        <p:txBody>
          <a:bodyPr/>
          <a:lstStyle/>
          <a:p>
            <a:r>
              <a:rPr lang="en-US" dirty="0" smtClean="0"/>
              <a:t>Absolute Radiometry</a:t>
            </a:r>
          </a:p>
          <a:p>
            <a:pPr lvl="1"/>
            <a:r>
              <a:rPr lang="en-US" dirty="0" smtClean="0"/>
              <a:t>Conversion of DN to engineering units of radiance (remote sensing)</a:t>
            </a:r>
          </a:p>
          <a:p>
            <a:pPr lvl="1"/>
            <a:r>
              <a:rPr lang="en-US" dirty="0" smtClean="0"/>
              <a:t>Typical remote sensing goal is &lt;5% difference from a National Standard (Landsat Data Continuity Mission (LDCM) Data Specification, March 2000)</a:t>
            </a:r>
          </a:p>
          <a:p>
            <a:r>
              <a:rPr lang="en-US" dirty="0" err="1" smtClean="0"/>
              <a:t>Colorimetry</a:t>
            </a:r>
            <a:endParaRPr lang="en-US" dirty="0" smtClean="0"/>
          </a:p>
          <a:p>
            <a:pPr lvl="1"/>
            <a:r>
              <a:rPr lang="en-US" dirty="0" smtClean="0"/>
              <a:t>Ability to produce true colors from sensor intrinsic RGB</a:t>
            </a:r>
          </a:p>
        </p:txBody>
      </p:sp>
      <p:sp>
        <p:nvSpPr>
          <p:cNvPr id="6" name="Slide Number Placeholder 5"/>
          <p:cNvSpPr>
            <a:spLocks noGrp="1"/>
          </p:cNvSpPr>
          <p:nvPr>
            <p:ph type="sldNum" sz="quarter" idx="10"/>
          </p:nvPr>
        </p:nvSpPr>
        <p:spPr/>
        <p:txBody>
          <a:bodyPr/>
          <a:lstStyle/>
          <a:p>
            <a:pPr>
              <a:defRPr/>
            </a:pPr>
            <a:fld id="{52397234-D642-43D2-9B49-2859998DDEE3}" type="slidenum">
              <a:rPr lang="en-US" smtClean="0"/>
              <a:pPr>
                <a:defRPr/>
              </a:pPr>
              <a:t>23</a:t>
            </a:fld>
            <a:endParaRPr lang="en-US" dirty="0"/>
          </a:p>
        </p:txBody>
      </p:sp>
      <p:sp>
        <p:nvSpPr>
          <p:cNvPr id="10245" name="Text Box 8"/>
          <p:cNvSpPr txBox="1">
            <a:spLocks noChangeArrowheads="1"/>
          </p:cNvSpPr>
          <p:nvPr/>
        </p:nvSpPr>
        <p:spPr bwMode="auto">
          <a:xfrm>
            <a:off x="682625" y="5603875"/>
            <a:ext cx="7966075" cy="835025"/>
          </a:xfrm>
          <a:prstGeom prst="rect">
            <a:avLst/>
          </a:prstGeom>
          <a:solidFill>
            <a:srgbClr val="FFFF99">
              <a:alpha val="74901"/>
            </a:srgbClr>
          </a:solidFill>
          <a:ln w="9525">
            <a:solidFill>
              <a:srgbClr val="000066"/>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buFont typeface="Arial" charset="0"/>
              <a:buNone/>
            </a:pPr>
            <a:r>
              <a:rPr lang="en-US" sz="2000" i="1">
                <a:solidFill>
                  <a:srgbClr val="000066"/>
                </a:solidFill>
                <a:latin typeface="Calibri" pitchFamily="34" charset="0"/>
              </a:rPr>
              <a:t>In general if a system has good relative radiometry then good color balancing can be achieved. Similarly systems that have good absolute radiometry have good color balance</a:t>
            </a:r>
            <a:endParaRPr lang="en-US" sz="2000">
              <a:solidFill>
                <a:srgbClr val="000066"/>
              </a:solidFill>
              <a:latin typeface="Calibri" pitchFamily="34" charset="0"/>
            </a:endParaRPr>
          </a:p>
        </p:txBody>
      </p:sp>
    </p:spTree>
    <p:extLst>
      <p:ext uri="{BB962C8B-B14F-4D97-AF65-F5344CB8AC3E}">
        <p14:creationId xmlns:p14="http://schemas.microsoft.com/office/powerpoint/2010/main" val="265585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normAutofit fontScale="90000"/>
          </a:bodyPr>
          <a:lstStyle/>
          <a:p>
            <a:r>
              <a:rPr lang="en-US" dirty="0" smtClean="0"/>
              <a:t>Absolute Radiometric Calibration</a:t>
            </a:r>
          </a:p>
        </p:txBody>
      </p:sp>
      <p:sp>
        <p:nvSpPr>
          <p:cNvPr id="6" name="Slide Number Placeholder 5"/>
          <p:cNvSpPr>
            <a:spLocks noGrp="1"/>
          </p:cNvSpPr>
          <p:nvPr>
            <p:ph type="sldNum" sz="quarter" idx="10"/>
          </p:nvPr>
        </p:nvSpPr>
        <p:spPr/>
        <p:txBody>
          <a:bodyPr/>
          <a:lstStyle/>
          <a:p>
            <a:pPr>
              <a:defRPr/>
            </a:pPr>
            <a:fld id="{4C0B4D4C-B0D9-4933-BC1E-A773FDC1ADAA}" type="slidenum">
              <a:rPr lang="en-US" smtClean="0"/>
              <a:pPr>
                <a:defRPr/>
              </a:pPr>
              <a:t>24</a:t>
            </a:fld>
            <a:endParaRPr lang="en-US" dirty="0"/>
          </a:p>
        </p:txBody>
      </p:sp>
      <p:sp>
        <p:nvSpPr>
          <p:cNvPr id="1038"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dirty="0"/>
          </a:p>
        </p:txBody>
      </p:sp>
      <p:sp>
        <p:nvSpPr>
          <p:cNvPr id="1039" name="TextBox 10"/>
          <p:cNvSpPr txBox="1">
            <a:spLocks noChangeArrowheads="1"/>
          </p:cNvSpPr>
          <p:nvPr/>
        </p:nvSpPr>
        <p:spPr bwMode="auto">
          <a:xfrm>
            <a:off x="981569" y="5227038"/>
            <a:ext cx="7224270" cy="1015663"/>
          </a:xfrm>
          <a:prstGeom prst="rect">
            <a:avLst/>
          </a:prstGeom>
          <a:solidFill>
            <a:srgbClr val="DCE6F2"/>
          </a:solidFill>
          <a:ln w="9525">
            <a:solidFill>
              <a:srgbClr val="003399"/>
            </a:solidFill>
            <a:miter lim="800000"/>
            <a:headEnd/>
            <a:tailEnd/>
          </a:ln>
        </p:spPr>
        <p:txBody>
          <a:bodyPr wrap="square">
            <a:spAutoFit/>
          </a:bodyPr>
          <a:lstStyle/>
          <a:p>
            <a:pPr algn="ctr"/>
            <a:r>
              <a:rPr lang="en-US" sz="2000" b="0" i="0" dirty="0">
                <a:solidFill>
                  <a:srgbClr val="000066"/>
                </a:solidFill>
                <a:latin typeface="Calibri" pitchFamily="34" charset="0"/>
              </a:rPr>
              <a:t>Using the spectral response and </a:t>
            </a:r>
            <a:r>
              <a:rPr lang="en-US" sz="2000" b="0" i="0" dirty="0" smtClean="0">
                <a:solidFill>
                  <a:srgbClr val="000066"/>
                </a:solidFill>
                <a:latin typeface="Calibri" pitchFamily="34" charset="0"/>
              </a:rPr>
              <a:t>integrating </a:t>
            </a:r>
            <a:r>
              <a:rPr lang="en-US" sz="2000" b="0" i="0" dirty="0">
                <a:solidFill>
                  <a:srgbClr val="000066"/>
                </a:solidFill>
                <a:latin typeface="Calibri" pitchFamily="34" charset="0"/>
              </a:rPr>
              <a:t>sphere radiance both </a:t>
            </a:r>
          </a:p>
          <a:p>
            <a:pPr algn="ctr"/>
            <a:r>
              <a:rPr lang="en-US" sz="2000" b="0" i="0" dirty="0">
                <a:solidFill>
                  <a:srgbClr val="000066"/>
                </a:solidFill>
                <a:latin typeface="Calibri" pitchFamily="34" charset="0"/>
              </a:rPr>
              <a:t>normalization and absolute calibration </a:t>
            </a:r>
            <a:r>
              <a:rPr lang="en-US" sz="2000" b="0" i="0" dirty="0" smtClean="0">
                <a:solidFill>
                  <a:srgbClr val="000066"/>
                </a:solidFill>
                <a:latin typeface="Calibri" pitchFamily="34" charset="0"/>
              </a:rPr>
              <a:t>can </a:t>
            </a:r>
            <a:r>
              <a:rPr lang="en-US" sz="2000" b="0" i="0" dirty="0">
                <a:solidFill>
                  <a:srgbClr val="000066"/>
                </a:solidFill>
                <a:latin typeface="Calibri" pitchFamily="34" charset="0"/>
              </a:rPr>
              <a:t>be accomplished simultaneously</a:t>
            </a:r>
          </a:p>
        </p:txBody>
      </p:sp>
      <p:sp>
        <p:nvSpPr>
          <p:cNvPr id="1040" name="Rectangle 3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p>
        </p:txBody>
      </p:sp>
      <p:sp>
        <p:nvSpPr>
          <p:cNvPr id="1041"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p>
        </p:txBody>
      </p:sp>
      <p:grpSp>
        <p:nvGrpSpPr>
          <p:cNvPr id="19" name="Group 18"/>
          <p:cNvGrpSpPr/>
          <p:nvPr/>
        </p:nvGrpSpPr>
        <p:grpSpPr>
          <a:xfrm>
            <a:off x="-1560628" y="1810113"/>
            <a:ext cx="11303405" cy="2904051"/>
            <a:chOff x="-1204378" y="2249488"/>
            <a:chExt cx="11303405" cy="2904051"/>
          </a:xfrm>
        </p:grpSpPr>
        <p:graphicFrame>
          <p:nvGraphicFramePr>
            <p:cNvPr id="1029" name="Object 5"/>
            <p:cNvGraphicFramePr>
              <a:graphicFrameLocks noChangeAspect="1"/>
            </p:cNvGraphicFramePr>
            <p:nvPr/>
          </p:nvGraphicFramePr>
          <p:xfrm>
            <a:off x="-1204378" y="3296703"/>
            <a:ext cx="11303405" cy="1203325"/>
          </p:xfrm>
          <a:graphic>
            <a:graphicData uri="http://schemas.openxmlformats.org/presentationml/2006/ole">
              <mc:AlternateContent xmlns:mc="http://schemas.openxmlformats.org/markup-compatibility/2006">
                <mc:Choice xmlns:v="urn:schemas-microsoft-com:vml" Requires="v">
                  <p:oleObj spid="_x0000_s93187" name="Document" r:id="rId4" imgW="5946318" imgH="634462" progId="Word.Document.12">
                    <p:embed/>
                  </p:oleObj>
                </mc:Choice>
                <mc:Fallback>
                  <p:oleObj name="Document" r:id="rId4" imgW="5946318" imgH="634462"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4378" y="3296703"/>
                          <a:ext cx="11303405" cy="120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5510213" y="2271713"/>
              <a:ext cx="3100387" cy="400050"/>
            </a:xfrm>
            <a:prstGeom prst="rect">
              <a:avLst/>
            </a:prstGeom>
            <a:noFill/>
          </p:spPr>
          <p:txBody>
            <a:bodyPr wrap="none">
              <a:spAutoFit/>
            </a:bodyPr>
            <a:lstStyle/>
            <a:p>
              <a:pPr>
                <a:defRPr/>
              </a:pPr>
              <a:r>
                <a:rPr lang="en-US" sz="2000" dirty="0">
                  <a:solidFill>
                    <a:srgbClr val="003399"/>
                  </a:solidFill>
                  <a:latin typeface="+mn-lt"/>
                </a:rPr>
                <a:t>Calibration Integration Time</a:t>
              </a:r>
            </a:p>
          </p:txBody>
        </p:sp>
        <p:cxnSp>
          <p:nvCxnSpPr>
            <p:cNvPr id="12" name="Straight Arrow Connector 11"/>
            <p:cNvCxnSpPr>
              <a:stCxn id="11" idx="2"/>
            </p:cNvCxnSpPr>
            <p:nvPr/>
          </p:nvCxnSpPr>
          <p:spPr>
            <a:xfrm rot="5400000">
              <a:off x="5957094" y="2297907"/>
              <a:ext cx="730250" cy="14779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38850" y="4616450"/>
              <a:ext cx="1622425" cy="400050"/>
            </a:xfrm>
            <a:prstGeom prst="rect">
              <a:avLst/>
            </a:prstGeom>
            <a:noFill/>
          </p:spPr>
          <p:txBody>
            <a:bodyPr wrap="none">
              <a:spAutoFit/>
            </a:bodyPr>
            <a:lstStyle/>
            <a:p>
              <a:pPr>
                <a:defRPr/>
              </a:pPr>
              <a:r>
                <a:rPr lang="en-US" sz="2000" dirty="0">
                  <a:solidFill>
                    <a:srgbClr val="003399"/>
                  </a:solidFill>
                  <a:latin typeface="+mn-lt"/>
                </a:rPr>
                <a:t>Calibration F#</a:t>
              </a:r>
            </a:p>
          </p:txBody>
        </p:sp>
        <p:cxnSp>
          <p:nvCxnSpPr>
            <p:cNvPr id="14" name="Straight Arrow Connector 13"/>
            <p:cNvCxnSpPr>
              <a:stCxn id="13" idx="0"/>
            </p:cNvCxnSpPr>
            <p:nvPr/>
          </p:nvCxnSpPr>
          <p:spPr>
            <a:xfrm rot="16200000" flipV="1">
              <a:off x="6026151" y="3792537"/>
              <a:ext cx="609600" cy="10382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87892" y="4753429"/>
              <a:ext cx="2725746" cy="400110"/>
            </a:xfrm>
            <a:prstGeom prst="rect">
              <a:avLst/>
            </a:prstGeom>
            <a:noFill/>
          </p:spPr>
          <p:txBody>
            <a:bodyPr wrap="none">
              <a:spAutoFit/>
            </a:bodyPr>
            <a:lstStyle/>
            <a:p>
              <a:pPr>
                <a:defRPr/>
              </a:pPr>
              <a:r>
                <a:rPr lang="en-US" sz="2000" dirty="0">
                  <a:solidFill>
                    <a:srgbClr val="003399"/>
                  </a:solidFill>
                  <a:latin typeface="+mn-lt"/>
                </a:rPr>
                <a:t>Maximum </a:t>
              </a:r>
              <a:r>
                <a:rPr lang="en-US" sz="2000" dirty="0" smtClean="0">
                  <a:solidFill>
                    <a:srgbClr val="003399"/>
                  </a:solidFill>
                  <a:latin typeface="+mn-lt"/>
                </a:rPr>
                <a:t>Reference DN</a:t>
              </a:r>
              <a:endParaRPr lang="en-US" sz="2000" dirty="0">
                <a:solidFill>
                  <a:srgbClr val="003399"/>
                </a:solidFill>
                <a:latin typeface="+mn-lt"/>
              </a:endParaRPr>
            </a:p>
          </p:txBody>
        </p:sp>
        <p:cxnSp>
          <p:nvCxnSpPr>
            <p:cNvPr id="16" name="Straight Arrow Connector 15"/>
            <p:cNvCxnSpPr/>
            <p:nvPr/>
          </p:nvCxnSpPr>
          <p:spPr>
            <a:xfrm flipV="1">
              <a:off x="2881313" y="4141788"/>
              <a:ext cx="1169987" cy="565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38250" y="2249488"/>
              <a:ext cx="3979863" cy="400050"/>
            </a:xfrm>
            <a:prstGeom prst="rect">
              <a:avLst/>
            </a:prstGeom>
            <a:noFill/>
          </p:spPr>
          <p:txBody>
            <a:bodyPr wrap="none">
              <a:spAutoFit/>
            </a:bodyPr>
            <a:lstStyle/>
            <a:p>
              <a:pPr>
                <a:defRPr/>
              </a:pPr>
              <a:r>
                <a:rPr lang="en-US" sz="2000" dirty="0">
                  <a:solidFill>
                    <a:srgbClr val="003399"/>
                  </a:solidFill>
                  <a:latin typeface="+mn-lt"/>
                </a:rPr>
                <a:t>Integrating Sphere In-band Radiance</a:t>
              </a:r>
            </a:p>
          </p:txBody>
        </p:sp>
        <p:cxnSp>
          <p:nvCxnSpPr>
            <p:cNvPr id="18" name="Straight Arrow Connector 17"/>
            <p:cNvCxnSpPr/>
            <p:nvPr/>
          </p:nvCxnSpPr>
          <p:spPr>
            <a:xfrm>
              <a:off x="2722563" y="2659063"/>
              <a:ext cx="1368425" cy="7159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4456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fontScale="90000"/>
          </a:bodyPr>
          <a:lstStyle/>
          <a:p>
            <a:r>
              <a:rPr lang="en-US" dirty="0" smtClean="0"/>
              <a:t>Why Have An Absolute Radiometry Imaging System?</a:t>
            </a:r>
          </a:p>
        </p:txBody>
      </p:sp>
      <p:sp>
        <p:nvSpPr>
          <p:cNvPr id="11267" name="Content Placeholder 2"/>
          <p:cNvSpPr>
            <a:spLocks noGrp="1"/>
          </p:cNvSpPr>
          <p:nvPr>
            <p:ph idx="1"/>
          </p:nvPr>
        </p:nvSpPr>
        <p:spPr/>
        <p:txBody>
          <a:bodyPr/>
          <a:lstStyle/>
          <a:p>
            <a:r>
              <a:rPr lang="en-US" dirty="0" smtClean="0"/>
              <a:t>Predicts the performance of the multispectral imager a priori</a:t>
            </a:r>
          </a:p>
          <a:p>
            <a:r>
              <a:rPr lang="en-US" dirty="0" smtClean="0"/>
              <a:t>For aerial systems simulates satellite performance</a:t>
            </a:r>
          </a:p>
          <a:p>
            <a:r>
              <a:rPr lang="en-US" dirty="0" smtClean="0"/>
              <a:t>Supports the ability to atmospherically correct products to surface reflectance</a:t>
            </a:r>
          </a:p>
          <a:p>
            <a:pPr lvl="1"/>
            <a:r>
              <a:rPr lang="en-US" dirty="0" smtClean="0"/>
              <a:t>Change detection and time series analysis</a:t>
            </a:r>
          </a:p>
        </p:txBody>
      </p:sp>
      <p:sp>
        <p:nvSpPr>
          <p:cNvPr id="4" name="Slide Number Placeholder 3"/>
          <p:cNvSpPr>
            <a:spLocks noGrp="1"/>
          </p:cNvSpPr>
          <p:nvPr>
            <p:ph type="sldNum" sz="quarter" idx="10"/>
          </p:nvPr>
        </p:nvSpPr>
        <p:spPr/>
        <p:txBody>
          <a:bodyPr/>
          <a:lstStyle/>
          <a:p>
            <a:pPr>
              <a:defRPr/>
            </a:pPr>
            <a:fld id="{019C22DB-1D51-40E3-97DD-6AA9EA260156}" type="slidenum">
              <a:rPr lang="en-US" smtClean="0"/>
              <a:pPr>
                <a:defRPr/>
              </a:pPr>
              <a:t>25</a:t>
            </a:fld>
            <a:endParaRPr lang="en-US" dirty="0"/>
          </a:p>
        </p:txBody>
      </p:sp>
    </p:spTree>
    <p:extLst>
      <p:ext uri="{BB962C8B-B14F-4D97-AF65-F5344CB8AC3E}">
        <p14:creationId xmlns:p14="http://schemas.microsoft.com/office/powerpoint/2010/main" val="804900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730" y="11982"/>
            <a:ext cx="8229600" cy="1143000"/>
          </a:xfrm>
        </p:spPr>
        <p:txBody>
          <a:bodyPr>
            <a:normAutofit fontScale="90000"/>
          </a:bodyPr>
          <a:lstStyle/>
          <a:p>
            <a:r>
              <a:rPr lang="en-US" dirty="0" smtClean="0"/>
              <a:t>Calibration/Validation Model of Operation </a:t>
            </a:r>
            <a:endParaRPr lang="en-US" dirty="0"/>
          </a:p>
        </p:txBody>
      </p:sp>
      <p:sp>
        <p:nvSpPr>
          <p:cNvPr id="3" name="Content Placeholder 2"/>
          <p:cNvSpPr>
            <a:spLocks noGrp="1"/>
          </p:cNvSpPr>
          <p:nvPr>
            <p:ph idx="1"/>
          </p:nvPr>
        </p:nvSpPr>
        <p:spPr>
          <a:xfrm>
            <a:off x="736164" y="4862588"/>
            <a:ext cx="3417376" cy="1088755"/>
          </a:xfrm>
        </p:spPr>
        <p:txBody>
          <a:bodyPr>
            <a:normAutofit fontScale="92500"/>
          </a:bodyPr>
          <a:lstStyle/>
          <a:p>
            <a:r>
              <a:rPr lang="en-US" altLang="en-US" sz="1800" dirty="0" smtClean="0">
                <a:latin typeface="Arial" charset="0"/>
              </a:rPr>
              <a:t>Baseline sensor performance in a controlled environment</a:t>
            </a:r>
          </a:p>
          <a:p>
            <a:r>
              <a:rPr lang="en-US" altLang="en-US" sz="1800" dirty="0" smtClean="0">
                <a:latin typeface="Arial" charset="0"/>
              </a:rPr>
              <a:t>Cal/Val critical sensors  </a:t>
            </a:r>
          </a:p>
        </p:txBody>
      </p:sp>
      <p:sp>
        <p:nvSpPr>
          <p:cNvPr id="4" name="Slide Number Placeholder 3"/>
          <p:cNvSpPr>
            <a:spLocks noGrp="1"/>
          </p:cNvSpPr>
          <p:nvPr>
            <p:ph type="sldNum" sz="quarter" idx="10"/>
          </p:nvPr>
        </p:nvSpPr>
        <p:spPr/>
        <p:txBody>
          <a:bodyPr/>
          <a:lstStyle/>
          <a:p>
            <a:pPr>
              <a:defRPr/>
            </a:pPr>
            <a:fld id="{3C40D534-9152-46F8-A637-F9172823C28B}" type="slidenum">
              <a:rPr lang="en-US" smtClean="0"/>
              <a:pPr>
                <a:defRPr/>
              </a:pPr>
              <a:t>26</a:t>
            </a:fld>
            <a:endParaRPr lang="en-US" dirty="0"/>
          </a:p>
        </p:txBody>
      </p:sp>
      <p:sp>
        <p:nvSpPr>
          <p:cNvPr id="5" name="Oval 4"/>
          <p:cNvSpPr>
            <a:spLocks noChangeArrowheads="1"/>
          </p:cNvSpPr>
          <p:nvPr/>
        </p:nvSpPr>
        <p:spPr bwMode="auto">
          <a:xfrm>
            <a:off x="1195944" y="3405506"/>
            <a:ext cx="2438400" cy="121920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w="9525">
            <a:solidFill>
              <a:schemeClr val="tx1"/>
            </a:solidFill>
            <a:round/>
            <a:headEnd/>
            <a:tailEnd/>
          </a:ln>
          <a:effectLst>
            <a:outerShdw dist="35921" dir="2700000" algn="ctr" rotWithShape="0">
              <a:schemeClr val="bg2"/>
            </a:outerShdw>
          </a:effectLst>
        </p:spPr>
        <p:txBody>
          <a:bodyPr wrap="none" anchor="ctr"/>
          <a:lstStyle/>
          <a:p>
            <a:endParaRPr lang="en-US" altLang="en-US" sz="2400">
              <a:solidFill>
                <a:schemeClr val="tx1"/>
              </a:solidFill>
            </a:endParaRPr>
          </a:p>
        </p:txBody>
      </p:sp>
      <p:sp>
        <p:nvSpPr>
          <p:cNvPr id="6" name="Rectangle 5"/>
          <p:cNvSpPr>
            <a:spLocks noChangeArrowheads="1"/>
          </p:cNvSpPr>
          <p:nvPr/>
        </p:nvSpPr>
        <p:spPr bwMode="auto">
          <a:xfrm>
            <a:off x="1191102" y="3660340"/>
            <a:ext cx="2362200" cy="830997"/>
          </a:xfrm>
          <a:prstGeom prst="rect">
            <a:avLst/>
          </a:prstGeom>
          <a:noFill/>
          <a:ln w="9525">
            <a:noFill/>
            <a:miter lim="800000"/>
            <a:headEnd/>
            <a:tailEnd/>
          </a:ln>
          <a:effectLst/>
        </p:spPr>
        <p:txBody>
          <a:bodyPr>
            <a:spAutoFit/>
          </a:bodyPr>
          <a:lstStyle/>
          <a:p>
            <a:pPr algn="ctr"/>
            <a:r>
              <a:rPr lang="en-US" altLang="en-US" sz="1600" b="1" dirty="0">
                <a:solidFill>
                  <a:schemeClr val="bg1"/>
                </a:solidFill>
                <a:latin typeface="Arial" charset="0"/>
              </a:rPr>
              <a:t> </a:t>
            </a:r>
            <a:r>
              <a:rPr lang="en-US" altLang="en-US" sz="1600" b="1" dirty="0" smtClean="0">
                <a:solidFill>
                  <a:schemeClr val="bg1"/>
                </a:solidFill>
                <a:latin typeface="Arial" charset="0"/>
              </a:rPr>
              <a:t>Laboratory-based Verification &amp; Validation</a:t>
            </a:r>
            <a:endParaRPr lang="en-US" altLang="en-US" sz="1600" b="1" dirty="0">
              <a:solidFill>
                <a:schemeClr val="bg1"/>
              </a:solidFill>
              <a:latin typeface="Arial" charset="0"/>
            </a:endParaRPr>
          </a:p>
        </p:txBody>
      </p:sp>
      <p:sp>
        <p:nvSpPr>
          <p:cNvPr id="7" name="Line 6"/>
          <p:cNvSpPr>
            <a:spLocks noChangeShapeType="1"/>
          </p:cNvSpPr>
          <p:nvPr/>
        </p:nvSpPr>
        <p:spPr bwMode="auto">
          <a:xfrm>
            <a:off x="3790832" y="4091306"/>
            <a:ext cx="1556086" cy="248"/>
          </a:xfrm>
          <a:prstGeom prst="line">
            <a:avLst/>
          </a:prstGeom>
          <a:noFill/>
          <a:ln w="76200">
            <a:solidFill>
              <a:schemeClr val="accent6">
                <a:lumMod val="75000"/>
              </a:schemeClr>
            </a:solidFill>
            <a:round/>
            <a:headEnd type="triangle" w="med" len="med"/>
            <a:tailEnd type="triangle" w="med" len="med"/>
          </a:ln>
          <a:effectLst/>
        </p:spPr>
        <p:txBody>
          <a:bodyPr wrap="none" anchor="ctr"/>
          <a:lstStyle/>
          <a:p>
            <a:endParaRPr lang="en-US"/>
          </a:p>
        </p:txBody>
      </p:sp>
      <p:sp>
        <p:nvSpPr>
          <p:cNvPr id="8" name="Line 9"/>
          <p:cNvSpPr>
            <a:spLocks noChangeShapeType="1"/>
          </p:cNvSpPr>
          <p:nvPr/>
        </p:nvSpPr>
        <p:spPr bwMode="auto">
          <a:xfrm rot="6065084">
            <a:off x="2535616" y="2623164"/>
            <a:ext cx="906354" cy="817386"/>
          </a:xfrm>
          <a:prstGeom prst="line">
            <a:avLst/>
          </a:prstGeom>
          <a:noFill/>
          <a:ln w="76200">
            <a:solidFill>
              <a:schemeClr val="accent6">
                <a:lumMod val="75000"/>
              </a:schemeClr>
            </a:solidFill>
            <a:round/>
            <a:headEnd type="triangle" w="med" len="med"/>
            <a:tailEnd type="triangle" w="med" len="med"/>
          </a:ln>
          <a:effectLst/>
        </p:spPr>
        <p:txBody>
          <a:bodyPr wrap="none" anchor="ctr"/>
          <a:lstStyle/>
          <a:p>
            <a:endParaRPr lang="en-US"/>
          </a:p>
        </p:txBody>
      </p:sp>
      <p:sp>
        <p:nvSpPr>
          <p:cNvPr id="9" name="Line 14"/>
          <p:cNvSpPr>
            <a:spLocks noChangeShapeType="1"/>
          </p:cNvSpPr>
          <p:nvPr/>
        </p:nvSpPr>
        <p:spPr bwMode="auto">
          <a:xfrm rot="20984707">
            <a:off x="5780750" y="2597810"/>
            <a:ext cx="835947" cy="863920"/>
          </a:xfrm>
          <a:prstGeom prst="line">
            <a:avLst/>
          </a:prstGeom>
          <a:noFill/>
          <a:ln w="76200">
            <a:solidFill>
              <a:schemeClr val="accent6">
                <a:lumMod val="75000"/>
              </a:schemeClr>
            </a:solidFill>
            <a:round/>
            <a:headEnd type="triangle" w="med" len="med"/>
            <a:tailEnd type="triangle" w="med" len="med"/>
          </a:ln>
          <a:effectLst/>
        </p:spPr>
        <p:txBody>
          <a:bodyPr wrap="none" anchor="ctr"/>
          <a:lstStyle/>
          <a:p>
            <a:endParaRPr lang="en-US"/>
          </a:p>
        </p:txBody>
      </p:sp>
      <p:sp>
        <p:nvSpPr>
          <p:cNvPr id="10" name="Oval 16"/>
          <p:cNvSpPr>
            <a:spLocks noChangeArrowheads="1"/>
          </p:cNvSpPr>
          <p:nvPr/>
        </p:nvSpPr>
        <p:spPr bwMode="auto">
          <a:xfrm>
            <a:off x="3331906" y="1611338"/>
            <a:ext cx="2438400" cy="121920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w="9525">
            <a:solidFill>
              <a:schemeClr val="tx1"/>
            </a:solidFill>
            <a:round/>
            <a:headEnd/>
            <a:tailEnd/>
          </a:ln>
          <a:effectLst>
            <a:outerShdw dist="35921" dir="2700000" algn="ctr" rotWithShape="0">
              <a:schemeClr val="bg2"/>
            </a:outerShdw>
          </a:effectLst>
        </p:spPr>
        <p:txBody>
          <a:bodyPr wrap="none" anchor="ctr"/>
          <a:lstStyle/>
          <a:p>
            <a:endParaRPr lang="en-US" altLang="en-US" sz="2400">
              <a:solidFill>
                <a:schemeClr val="tx1"/>
              </a:solidFill>
            </a:endParaRPr>
          </a:p>
        </p:txBody>
      </p:sp>
      <p:sp>
        <p:nvSpPr>
          <p:cNvPr id="11" name="Rectangle 17"/>
          <p:cNvSpPr>
            <a:spLocks noChangeArrowheads="1"/>
          </p:cNvSpPr>
          <p:nvPr/>
        </p:nvSpPr>
        <p:spPr bwMode="auto">
          <a:xfrm>
            <a:off x="3389810" y="1889230"/>
            <a:ext cx="2362200" cy="584775"/>
          </a:xfrm>
          <a:prstGeom prst="rect">
            <a:avLst/>
          </a:prstGeom>
          <a:noFill/>
          <a:ln w="9525">
            <a:noFill/>
            <a:miter lim="800000"/>
            <a:headEnd/>
            <a:tailEnd/>
          </a:ln>
          <a:effectLst/>
        </p:spPr>
        <p:txBody>
          <a:bodyPr>
            <a:spAutoFit/>
          </a:bodyPr>
          <a:lstStyle/>
          <a:p>
            <a:pPr algn="ctr"/>
            <a:r>
              <a:rPr lang="en-US" altLang="en-US" sz="1600" b="1" dirty="0" smtClean="0">
                <a:solidFill>
                  <a:schemeClr val="bg1"/>
                </a:solidFill>
                <a:latin typeface="Arial" charset="0"/>
              </a:rPr>
              <a:t>Instrument Calibrations</a:t>
            </a:r>
            <a:endParaRPr lang="en-US" altLang="en-US" sz="1600" b="1" dirty="0">
              <a:solidFill>
                <a:schemeClr val="bg1"/>
              </a:solidFill>
              <a:latin typeface="Arial" charset="0"/>
            </a:endParaRPr>
          </a:p>
        </p:txBody>
      </p:sp>
      <p:sp>
        <p:nvSpPr>
          <p:cNvPr id="12" name="Oval 19"/>
          <p:cNvSpPr>
            <a:spLocks noChangeArrowheads="1"/>
          </p:cNvSpPr>
          <p:nvPr/>
        </p:nvSpPr>
        <p:spPr bwMode="auto">
          <a:xfrm>
            <a:off x="5479496" y="3426818"/>
            <a:ext cx="2438400" cy="121920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w="9525">
            <a:solidFill>
              <a:schemeClr val="tx1"/>
            </a:solidFill>
            <a:round/>
            <a:headEnd/>
            <a:tailEnd/>
          </a:ln>
          <a:effectLst>
            <a:outerShdw dist="35921" dir="2700000" algn="ctr" rotWithShape="0">
              <a:schemeClr val="bg2"/>
            </a:outerShdw>
          </a:effectLst>
        </p:spPr>
        <p:txBody>
          <a:bodyPr wrap="none" anchor="ctr"/>
          <a:lstStyle/>
          <a:p>
            <a:endParaRPr lang="en-US" altLang="en-US" sz="2400">
              <a:solidFill>
                <a:schemeClr val="tx1"/>
              </a:solidFill>
            </a:endParaRPr>
          </a:p>
        </p:txBody>
      </p:sp>
      <p:sp>
        <p:nvSpPr>
          <p:cNvPr id="13" name="Rectangle 20"/>
          <p:cNvSpPr>
            <a:spLocks noChangeArrowheads="1"/>
          </p:cNvSpPr>
          <p:nvPr/>
        </p:nvSpPr>
        <p:spPr bwMode="auto">
          <a:xfrm>
            <a:off x="5506404" y="3765412"/>
            <a:ext cx="2362200" cy="584775"/>
          </a:xfrm>
          <a:prstGeom prst="rect">
            <a:avLst/>
          </a:prstGeom>
          <a:noFill/>
          <a:ln w="9525">
            <a:noFill/>
            <a:miter lim="800000"/>
            <a:headEnd/>
            <a:tailEnd/>
          </a:ln>
          <a:effectLst/>
        </p:spPr>
        <p:txBody>
          <a:bodyPr>
            <a:spAutoFit/>
          </a:bodyPr>
          <a:lstStyle/>
          <a:p>
            <a:pPr algn="ctr"/>
            <a:r>
              <a:rPr lang="en-US" altLang="en-US" sz="1600" b="1" dirty="0">
                <a:solidFill>
                  <a:schemeClr val="bg1"/>
                </a:solidFill>
                <a:latin typeface="Arial" charset="0"/>
              </a:rPr>
              <a:t>In-Flight Verification &amp; </a:t>
            </a:r>
            <a:r>
              <a:rPr lang="en-US" altLang="en-US" sz="1600" b="1" dirty="0" smtClean="0">
                <a:solidFill>
                  <a:schemeClr val="bg1"/>
                </a:solidFill>
                <a:latin typeface="Arial" charset="0"/>
              </a:rPr>
              <a:t>Validation</a:t>
            </a:r>
            <a:endParaRPr lang="en-US" altLang="en-US" sz="1600" b="1" dirty="0">
              <a:solidFill>
                <a:schemeClr val="bg1"/>
              </a:solidFill>
              <a:latin typeface="Arial" charset="0"/>
            </a:endParaRPr>
          </a:p>
        </p:txBody>
      </p:sp>
      <p:sp>
        <p:nvSpPr>
          <p:cNvPr id="15" name="TextBox 14"/>
          <p:cNvSpPr txBox="1"/>
          <p:nvPr/>
        </p:nvSpPr>
        <p:spPr>
          <a:xfrm>
            <a:off x="5253925" y="4881965"/>
            <a:ext cx="2865721" cy="923330"/>
          </a:xfrm>
          <a:prstGeom prst="rect">
            <a:avLst/>
          </a:prstGeom>
          <a:noFill/>
        </p:spPr>
        <p:txBody>
          <a:bodyPr wrap="none" rtlCol="0">
            <a:spAutoFit/>
          </a:bodyPr>
          <a:lstStyle/>
          <a:p>
            <a:pPr indent="169863">
              <a:buFont typeface="Arial" pitchFamily="34" charset="0"/>
              <a:buChar char="•"/>
            </a:pPr>
            <a:r>
              <a:rPr lang="en-US" altLang="en-US" i="0" dirty="0" smtClean="0"/>
              <a:t>Cal/Val installed sensors</a:t>
            </a:r>
          </a:p>
          <a:p>
            <a:pPr indent="169863">
              <a:buFont typeface="Arial" pitchFamily="34" charset="0"/>
              <a:buChar char="•"/>
            </a:pPr>
            <a:r>
              <a:rPr lang="en-US" altLang="en-US" i="0" dirty="0" smtClean="0"/>
              <a:t>Cross-validate systems </a:t>
            </a:r>
          </a:p>
          <a:p>
            <a:pPr indent="169863">
              <a:buFont typeface="Arial" pitchFamily="34" charset="0"/>
              <a:buChar char="•"/>
            </a:pPr>
            <a:r>
              <a:rPr lang="en-US" altLang="en-US" i="0" dirty="0" smtClean="0"/>
              <a:t>Temporal degradations</a:t>
            </a:r>
          </a:p>
        </p:txBody>
      </p:sp>
      <p:sp>
        <p:nvSpPr>
          <p:cNvPr id="16" name="Content Placeholder 2"/>
          <p:cNvSpPr txBox="1">
            <a:spLocks/>
          </p:cNvSpPr>
          <p:nvPr/>
        </p:nvSpPr>
        <p:spPr bwMode="auto">
          <a:xfrm>
            <a:off x="671588" y="1527866"/>
            <a:ext cx="3417376" cy="10887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altLang="en-US" sz="1800" i="0" u="none" strike="noStrike" kern="1200" cap="none" spc="0" normalizeH="0" baseline="0" noProof="0" dirty="0" smtClean="0">
                <a:ln>
                  <a:noFill/>
                </a:ln>
                <a:solidFill>
                  <a:schemeClr val="tx1"/>
                </a:solidFill>
                <a:effectLst/>
                <a:uLnTx/>
                <a:uFillTx/>
              </a:rPr>
              <a:t>Provide NIST-traceable standards</a:t>
            </a:r>
          </a:p>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r>
              <a:rPr lang="en-US" altLang="en-US" i="0" dirty="0" smtClean="0"/>
              <a:t>Cal/Val foundation</a:t>
            </a:r>
            <a:endParaRPr kumimoji="0" lang="en-US" altLang="en-US" sz="1800" i="0" u="none" strike="noStrike" kern="1200" cap="none" spc="0" normalizeH="0" baseline="0" noProof="0" dirty="0" smtClean="0">
              <a:ln>
                <a:noFill/>
              </a:ln>
              <a:solidFill>
                <a:schemeClr val="tx1"/>
              </a:solidFill>
              <a:effectLst/>
              <a:uLnTx/>
              <a:uFillTx/>
            </a:endParaRPr>
          </a:p>
        </p:txBody>
      </p:sp>
    </p:spTree>
    <p:extLst>
      <p:ext uri="{BB962C8B-B14F-4D97-AF65-F5344CB8AC3E}">
        <p14:creationId xmlns:p14="http://schemas.microsoft.com/office/powerpoint/2010/main" val="4973120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ormAutofit fontScale="90000"/>
          </a:bodyPr>
          <a:lstStyle/>
          <a:p>
            <a:r>
              <a:rPr lang="en-US" dirty="0" smtClean="0"/>
              <a:t>Camera </a:t>
            </a:r>
            <a:r>
              <a:rPr lang="en-US" dirty="0"/>
              <a:t>Radiometric Characterization</a:t>
            </a:r>
          </a:p>
        </p:txBody>
      </p:sp>
      <p:sp>
        <p:nvSpPr>
          <p:cNvPr id="308227" name="AutoShape 3"/>
          <p:cNvSpPr>
            <a:spLocks noChangeArrowheads="1"/>
          </p:cNvSpPr>
          <p:nvPr/>
        </p:nvSpPr>
        <p:spPr bwMode="auto">
          <a:xfrm>
            <a:off x="1017588" y="1470660"/>
            <a:ext cx="7108825" cy="309563"/>
          </a:xfrm>
          <a:prstGeom prst="roundRect">
            <a:avLst>
              <a:gd name="adj" fmla="val 16667"/>
            </a:avLst>
          </a:prstGeom>
          <a:solidFill>
            <a:srgbClr val="FCDB00"/>
          </a:solidFill>
          <a:ln w="19050">
            <a:solidFill>
              <a:srgbClr val="00007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9144" rIns="27432" bIns="9144" anchor="ctr">
            <a:spAutoFit/>
          </a:bodyPr>
          <a:lstStyle/>
          <a:p>
            <a:pPr eaLnBrk="1" hangingPunct="1"/>
            <a:r>
              <a:rPr lang="en-US" sz="1600" i="1">
                <a:solidFill>
                  <a:srgbClr val="00007A"/>
                </a:solidFill>
                <a:latin typeface="Arial" pitchFamily="34" charset="0"/>
              </a:rPr>
              <a:t>Radiometric calibration and linearity measured with integrating sphere source</a:t>
            </a:r>
          </a:p>
        </p:txBody>
      </p:sp>
      <p:grpSp>
        <p:nvGrpSpPr>
          <p:cNvPr id="308228" name="Group 4"/>
          <p:cNvGrpSpPr>
            <a:grpSpLocks/>
          </p:cNvGrpSpPr>
          <p:nvPr/>
        </p:nvGrpSpPr>
        <p:grpSpPr bwMode="auto">
          <a:xfrm>
            <a:off x="381000" y="3740150"/>
            <a:ext cx="3660775" cy="2736850"/>
            <a:chOff x="144" y="1056"/>
            <a:chExt cx="2544" cy="1968"/>
          </a:xfrm>
        </p:grpSpPr>
        <p:sp>
          <p:nvSpPr>
            <p:cNvPr id="308229" name="Rectangle 5"/>
            <p:cNvSpPr>
              <a:spLocks noChangeArrowheads="1"/>
            </p:cNvSpPr>
            <p:nvPr/>
          </p:nvSpPr>
          <p:spPr bwMode="auto">
            <a:xfrm>
              <a:off x="144" y="1056"/>
              <a:ext cx="2544" cy="1968"/>
            </a:xfrm>
            <a:prstGeom prst="rect">
              <a:avLst/>
            </a:prstGeom>
            <a:solidFill>
              <a:schemeClr val="bg1"/>
            </a:solidFill>
            <a:ln w="9525">
              <a:solidFill>
                <a:schemeClr val="tx1"/>
              </a:solidFill>
              <a:miter lim="800000"/>
              <a:headEnd/>
              <a:tailEnd/>
            </a:ln>
          </p:spPr>
          <p:txBody>
            <a:bodyPr/>
            <a:lstStyle/>
            <a:p>
              <a:endParaRPr lang="en-US"/>
            </a:p>
          </p:txBody>
        </p:sp>
        <p:sp>
          <p:nvSpPr>
            <p:cNvPr id="308230" name="Rectangle 6"/>
            <p:cNvSpPr>
              <a:spLocks noChangeArrowheads="1"/>
            </p:cNvSpPr>
            <p:nvPr/>
          </p:nvSpPr>
          <p:spPr bwMode="auto">
            <a:xfrm>
              <a:off x="1414" y="1094"/>
              <a:ext cx="1200" cy="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231" name="Rectangle 7"/>
            <p:cNvSpPr>
              <a:spLocks noChangeArrowheads="1"/>
            </p:cNvSpPr>
            <p:nvPr/>
          </p:nvSpPr>
          <p:spPr bwMode="auto">
            <a:xfrm>
              <a:off x="1392" y="2064"/>
              <a:ext cx="1183" cy="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308232" name="Group 8"/>
            <p:cNvGrpSpPr>
              <a:grpSpLocks/>
            </p:cNvGrpSpPr>
            <p:nvPr/>
          </p:nvGrpSpPr>
          <p:grpSpPr bwMode="auto">
            <a:xfrm>
              <a:off x="238" y="1104"/>
              <a:ext cx="2287" cy="1879"/>
              <a:chOff x="238" y="1104"/>
              <a:chExt cx="2287" cy="1879"/>
            </a:xfrm>
          </p:grpSpPr>
          <p:sp>
            <p:nvSpPr>
              <p:cNvPr id="308233" name="Rectangle 9"/>
              <p:cNvSpPr>
                <a:spLocks noChangeArrowheads="1"/>
              </p:cNvSpPr>
              <p:nvPr/>
            </p:nvSpPr>
            <p:spPr bwMode="auto">
              <a:xfrm>
                <a:off x="240" y="1104"/>
                <a:ext cx="1201" cy="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234" name="Rectangle 10"/>
              <p:cNvSpPr>
                <a:spLocks noChangeArrowheads="1"/>
              </p:cNvSpPr>
              <p:nvPr/>
            </p:nvSpPr>
            <p:spPr bwMode="auto">
              <a:xfrm>
                <a:off x="373" y="1176"/>
                <a:ext cx="926" cy="7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235" name="Rectangle 11"/>
              <p:cNvSpPr>
                <a:spLocks noChangeArrowheads="1"/>
              </p:cNvSpPr>
              <p:nvPr/>
            </p:nvSpPr>
            <p:spPr bwMode="auto">
              <a:xfrm>
                <a:off x="373" y="1176"/>
                <a:ext cx="926" cy="747"/>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236" name="Line 12"/>
              <p:cNvSpPr>
                <a:spLocks noChangeShapeType="1"/>
              </p:cNvSpPr>
              <p:nvPr/>
            </p:nvSpPr>
            <p:spPr bwMode="auto">
              <a:xfrm>
                <a:off x="373" y="1176"/>
                <a:ext cx="9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37" name="Freeform 13"/>
              <p:cNvSpPr>
                <a:spLocks/>
              </p:cNvSpPr>
              <p:nvPr/>
            </p:nvSpPr>
            <p:spPr bwMode="auto">
              <a:xfrm>
                <a:off x="373" y="1176"/>
                <a:ext cx="926" cy="747"/>
              </a:xfrm>
              <a:custGeom>
                <a:avLst/>
                <a:gdLst>
                  <a:gd name="T0" fmla="*/ 0 w 347"/>
                  <a:gd name="T1" fmla="*/ 256 h 256"/>
                  <a:gd name="T2" fmla="*/ 347 w 347"/>
                  <a:gd name="T3" fmla="*/ 256 h 256"/>
                  <a:gd name="T4" fmla="*/ 347 w 347"/>
                  <a:gd name="T5" fmla="*/ 0 h 256"/>
                </a:gdLst>
                <a:ahLst/>
                <a:cxnLst>
                  <a:cxn ang="0">
                    <a:pos x="T0" y="T1"/>
                  </a:cxn>
                  <a:cxn ang="0">
                    <a:pos x="T2" y="T3"/>
                  </a:cxn>
                  <a:cxn ang="0">
                    <a:pos x="T4" y="T5"/>
                  </a:cxn>
                </a:cxnLst>
                <a:rect l="0" t="0" r="r" b="b"/>
                <a:pathLst>
                  <a:path w="347" h="256">
                    <a:moveTo>
                      <a:pt x="0" y="256"/>
                    </a:moveTo>
                    <a:lnTo>
                      <a:pt x="347" y="256"/>
                    </a:lnTo>
                    <a:lnTo>
                      <a:pt x="34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238" name="Line 14"/>
              <p:cNvSpPr>
                <a:spLocks noChangeShapeType="1"/>
              </p:cNvSpPr>
              <p:nvPr/>
            </p:nvSpPr>
            <p:spPr bwMode="auto">
              <a:xfrm flipV="1">
                <a:off x="373" y="1176"/>
                <a:ext cx="1" cy="74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39" name="Line 15"/>
              <p:cNvSpPr>
                <a:spLocks noChangeShapeType="1"/>
              </p:cNvSpPr>
              <p:nvPr/>
            </p:nvSpPr>
            <p:spPr bwMode="auto">
              <a:xfrm>
                <a:off x="373" y="1923"/>
                <a:ext cx="9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40" name="Line 16"/>
              <p:cNvSpPr>
                <a:spLocks noChangeShapeType="1"/>
              </p:cNvSpPr>
              <p:nvPr/>
            </p:nvSpPr>
            <p:spPr bwMode="auto">
              <a:xfrm flipV="1">
                <a:off x="373" y="1176"/>
                <a:ext cx="1" cy="74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41" name="Line 17"/>
              <p:cNvSpPr>
                <a:spLocks noChangeShapeType="1"/>
              </p:cNvSpPr>
              <p:nvPr/>
            </p:nvSpPr>
            <p:spPr bwMode="auto">
              <a:xfrm flipV="1">
                <a:off x="373" y="191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42" name="Line 18"/>
              <p:cNvSpPr>
                <a:spLocks noChangeShapeType="1"/>
              </p:cNvSpPr>
              <p:nvPr/>
            </p:nvSpPr>
            <p:spPr bwMode="auto">
              <a:xfrm>
                <a:off x="373" y="1176"/>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43" name="Rectangle 19"/>
              <p:cNvSpPr>
                <a:spLocks noChangeArrowheads="1"/>
              </p:cNvSpPr>
              <p:nvPr/>
            </p:nvSpPr>
            <p:spPr bwMode="auto">
              <a:xfrm>
                <a:off x="359" y="1932"/>
                <a:ext cx="3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a:t>
                </a:r>
                <a:endParaRPr lang="en-US" sz="2400">
                  <a:solidFill>
                    <a:schemeClr val="tx1"/>
                  </a:solidFill>
                </a:endParaRPr>
              </a:p>
            </p:txBody>
          </p:sp>
          <p:sp>
            <p:nvSpPr>
              <p:cNvPr id="308244" name="Line 20"/>
              <p:cNvSpPr>
                <a:spLocks noChangeShapeType="1"/>
              </p:cNvSpPr>
              <p:nvPr/>
            </p:nvSpPr>
            <p:spPr bwMode="auto">
              <a:xfrm flipV="1">
                <a:off x="527" y="191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45" name="Line 21"/>
              <p:cNvSpPr>
                <a:spLocks noChangeShapeType="1"/>
              </p:cNvSpPr>
              <p:nvPr/>
            </p:nvSpPr>
            <p:spPr bwMode="auto">
              <a:xfrm>
                <a:off x="527" y="1176"/>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46" name="Rectangle 22"/>
              <p:cNvSpPr>
                <a:spLocks noChangeArrowheads="1"/>
              </p:cNvSpPr>
              <p:nvPr/>
            </p:nvSpPr>
            <p:spPr bwMode="auto">
              <a:xfrm>
                <a:off x="517" y="1932"/>
                <a:ext cx="24"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0</a:t>
                </a:r>
                <a:endParaRPr lang="en-US" sz="2400">
                  <a:solidFill>
                    <a:schemeClr val="tx1"/>
                  </a:solidFill>
                </a:endParaRPr>
              </a:p>
            </p:txBody>
          </p:sp>
          <p:sp>
            <p:nvSpPr>
              <p:cNvPr id="308247" name="Line 23"/>
              <p:cNvSpPr>
                <a:spLocks noChangeShapeType="1"/>
              </p:cNvSpPr>
              <p:nvPr/>
            </p:nvSpPr>
            <p:spPr bwMode="auto">
              <a:xfrm flipV="1">
                <a:off x="682" y="191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48" name="Line 24"/>
              <p:cNvSpPr>
                <a:spLocks noChangeShapeType="1"/>
              </p:cNvSpPr>
              <p:nvPr/>
            </p:nvSpPr>
            <p:spPr bwMode="auto">
              <a:xfrm>
                <a:off x="682" y="1176"/>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49" name="Rectangle 25"/>
              <p:cNvSpPr>
                <a:spLocks noChangeArrowheads="1"/>
              </p:cNvSpPr>
              <p:nvPr/>
            </p:nvSpPr>
            <p:spPr bwMode="auto">
              <a:xfrm>
                <a:off x="674" y="1932"/>
                <a:ext cx="24"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a:t>
                </a:r>
                <a:endParaRPr lang="en-US" sz="2400">
                  <a:solidFill>
                    <a:schemeClr val="tx1"/>
                  </a:solidFill>
                </a:endParaRPr>
              </a:p>
            </p:txBody>
          </p:sp>
          <p:sp>
            <p:nvSpPr>
              <p:cNvPr id="308250" name="Line 26"/>
              <p:cNvSpPr>
                <a:spLocks noChangeShapeType="1"/>
              </p:cNvSpPr>
              <p:nvPr/>
            </p:nvSpPr>
            <p:spPr bwMode="auto">
              <a:xfrm flipV="1">
                <a:off x="837" y="191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51" name="Line 27"/>
              <p:cNvSpPr>
                <a:spLocks noChangeShapeType="1"/>
              </p:cNvSpPr>
              <p:nvPr/>
            </p:nvSpPr>
            <p:spPr bwMode="auto">
              <a:xfrm>
                <a:off x="837" y="1176"/>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52" name="Rectangle 28"/>
              <p:cNvSpPr>
                <a:spLocks noChangeArrowheads="1"/>
              </p:cNvSpPr>
              <p:nvPr/>
            </p:nvSpPr>
            <p:spPr bwMode="auto">
              <a:xfrm>
                <a:off x="832" y="1932"/>
                <a:ext cx="24"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4</a:t>
                </a:r>
                <a:endParaRPr lang="en-US" sz="2400">
                  <a:solidFill>
                    <a:schemeClr val="tx1"/>
                  </a:solidFill>
                </a:endParaRPr>
              </a:p>
            </p:txBody>
          </p:sp>
          <p:sp>
            <p:nvSpPr>
              <p:cNvPr id="308253" name="Line 29"/>
              <p:cNvSpPr>
                <a:spLocks noChangeShapeType="1"/>
              </p:cNvSpPr>
              <p:nvPr/>
            </p:nvSpPr>
            <p:spPr bwMode="auto">
              <a:xfrm flipV="1">
                <a:off x="992" y="191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54" name="Line 30"/>
              <p:cNvSpPr>
                <a:spLocks noChangeShapeType="1"/>
              </p:cNvSpPr>
              <p:nvPr/>
            </p:nvSpPr>
            <p:spPr bwMode="auto">
              <a:xfrm>
                <a:off x="992" y="1176"/>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55" name="Rectangle 31"/>
              <p:cNvSpPr>
                <a:spLocks noChangeArrowheads="1"/>
              </p:cNvSpPr>
              <p:nvPr/>
            </p:nvSpPr>
            <p:spPr bwMode="auto">
              <a:xfrm>
                <a:off x="984" y="1932"/>
                <a:ext cx="24"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6</a:t>
                </a:r>
                <a:endParaRPr lang="en-US" sz="2400">
                  <a:solidFill>
                    <a:schemeClr val="tx1"/>
                  </a:solidFill>
                </a:endParaRPr>
              </a:p>
            </p:txBody>
          </p:sp>
          <p:sp>
            <p:nvSpPr>
              <p:cNvPr id="308256" name="Line 32"/>
              <p:cNvSpPr>
                <a:spLocks noChangeShapeType="1"/>
              </p:cNvSpPr>
              <p:nvPr/>
            </p:nvSpPr>
            <p:spPr bwMode="auto">
              <a:xfrm flipV="1">
                <a:off x="1144" y="191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57" name="Line 33"/>
              <p:cNvSpPr>
                <a:spLocks noChangeShapeType="1"/>
              </p:cNvSpPr>
              <p:nvPr/>
            </p:nvSpPr>
            <p:spPr bwMode="auto">
              <a:xfrm>
                <a:off x="1144" y="1176"/>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58" name="Rectangle 34"/>
              <p:cNvSpPr>
                <a:spLocks noChangeArrowheads="1"/>
              </p:cNvSpPr>
              <p:nvPr/>
            </p:nvSpPr>
            <p:spPr bwMode="auto">
              <a:xfrm>
                <a:off x="1139" y="1932"/>
                <a:ext cx="2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8</a:t>
                </a:r>
                <a:endParaRPr lang="en-US" sz="2400">
                  <a:solidFill>
                    <a:schemeClr val="tx1"/>
                  </a:solidFill>
                </a:endParaRPr>
              </a:p>
            </p:txBody>
          </p:sp>
          <p:sp>
            <p:nvSpPr>
              <p:cNvPr id="308259" name="Line 35"/>
              <p:cNvSpPr>
                <a:spLocks noChangeShapeType="1"/>
              </p:cNvSpPr>
              <p:nvPr/>
            </p:nvSpPr>
            <p:spPr bwMode="auto">
              <a:xfrm flipV="1">
                <a:off x="1299" y="191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60" name="Line 36"/>
              <p:cNvSpPr>
                <a:spLocks noChangeShapeType="1"/>
              </p:cNvSpPr>
              <p:nvPr/>
            </p:nvSpPr>
            <p:spPr bwMode="auto">
              <a:xfrm>
                <a:off x="1299" y="1176"/>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61" name="Rectangle 37"/>
              <p:cNvSpPr>
                <a:spLocks noChangeArrowheads="1"/>
              </p:cNvSpPr>
              <p:nvPr/>
            </p:nvSpPr>
            <p:spPr bwMode="auto">
              <a:xfrm>
                <a:off x="1284" y="1932"/>
                <a:ext cx="48"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10</a:t>
                </a:r>
                <a:endParaRPr lang="en-US" sz="2400">
                  <a:solidFill>
                    <a:schemeClr val="tx1"/>
                  </a:solidFill>
                </a:endParaRPr>
              </a:p>
            </p:txBody>
          </p:sp>
          <p:sp>
            <p:nvSpPr>
              <p:cNvPr id="308262" name="Line 38"/>
              <p:cNvSpPr>
                <a:spLocks noChangeShapeType="1"/>
              </p:cNvSpPr>
              <p:nvPr/>
            </p:nvSpPr>
            <p:spPr bwMode="auto">
              <a:xfrm>
                <a:off x="373" y="1923"/>
                <a:ext cx="1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63" name="Line 39"/>
              <p:cNvSpPr>
                <a:spLocks noChangeShapeType="1"/>
              </p:cNvSpPr>
              <p:nvPr/>
            </p:nvSpPr>
            <p:spPr bwMode="auto">
              <a:xfrm flipH="1">
                <a:off x="1291" y="1923"/>
                <a:ext cx="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64" name="Line 40"/>
              <p:cNvSpPr>
                <a:spLocks noChangeShapeType="1"/>
              </p:cNvSpPr>
              <p:nvPr/>
            </p:nvSpPr>
            <p:spPr bwMode="auto">
              <a:xfrm>
                <a:off x="373" y="1797"/>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65" name="Line 41"/>
              <p:cNvSpPr>
                <a:spLocks noChangeShapeType="1"/>
              </p:cNvSpPr>
              <p:nvPr/>
            </p:nvSpPr>
            <p:spPr bwMode="auto">
              <a:xfrm flipH="1">
                <a:off x="1291" y="1797"/>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66" name="Line 42"/>
              <p:cNvSpPr>
                <a:spLocks noChangeShapeType="1"/>
              </p:cNvSpPr>
              <p:nvPr/>
            </p:nvSpPr>
            <p:spPr bwMode="auto">
              <a:xfrm>
                <a:off x="373" y="167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67" name="Line 43"/>
              <p:cNvSpPr>
                <a:spLocks noChangeShapeType="1"/>
              </p:cNvSpPr>
              <p:nvPr/>
            </p:nvSpPr>
            <p:spPr bwMode="auto">
              <a:xfrm flipH="1">
                <a:off x="1291" y="1672"/>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68" name="Line 44"/>
              <p:cNvSpPr>
                <a:spLocks noChangeShapeType="1"/>
              </p:cNvSpPr>
              <p:nvPr/>
            </p:nvSpPr>
            <p:spPr bwMode="auto">
              <a:xfrm>
                <a:off x="373" y="154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69" name="Line 45"/>
              <p:cNvSpPr>
                <a:spLocks noChangeShapeType="1"/>
              </p:cNvSpPr>
              <p:nvPr/>
            </p:nvSpPr>
            <p:spPr bwMode="auto">
              <a:xfrm flipH="1">
                <a:off x="1291" y="1549"/>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70" name="Line 46"/>
              <p:cNvSpPr>
                <a:spLocks noChangeShapeType="1"/>
              </p:cNvSpPr>
              <p:nvPr/>
            </p:nvSpPr>
            <p:spPr bwMode="auto">
              <a:xfrm>
                <a:off x="373" y="1427"/>
                <a:ext cx="1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71" name="Line 47"/>
              <p:cNvSpPr>
                <a:spLocks noChangeShapeType="1"/>
              </p:cNvSpPr>
              <p:nvPr/>
            </p:nvSpPr>
            <p:spPr bwMode="auto">
              <a:xfrm flipH="1">
                <a:off x="1291" y="1427"/>
                <a:ext cx="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72" name="Line 48"/>
              <p:cNvSpPr>
                <a:spLocks noChangeShapeType="1"/>
              </p:cNvSpPr>
              <p:nvPr/>
            </p:nvSpPr>
            <p:spPr bwMode="auto">
              <a:xfrm>
                <a:off x="373" y="130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73" name="Line 49"/>
              <p:cNvSpPr>
                <a:spLocks noChangeShapeType="1"/>
              </p:cNvSpPr>
              <p:nvPr/>
            </p:nvSpPr>
            <p:spPr bwMode="auto">
              <a:xfrm flipH="1">
                <a:off x="1291" y="130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74" name="Line 50"/>
              <p:cNvSpPr>
                <a:spLocks noChangeShapeType="1"/>
              </p:cNvSpPr>
              <p:nvPr/>
            </p:nvSpPr>
            <p:spPr bwMode="auto">
              <a:xfrm>
                <a:off x="373" y="1176"/>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75" name="Line 51"/>
              <p:cNvSpPr>
                <a:spLocks noChangeShapeType="1"/>
              </p:cNvSpPr>
              <p:nvPr/>
            </p:nvSpPr>
            <p:spPr bwMode="auto">
              <a:xfrm flipH="1">
                <a:off x="1291" y="1176"/>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08276" name="Group 52"/>
              <p:cNvGrpSpPr>
                <a:grpSpLocks/>
              </p:cNvGrpSpPr>
              <p:nvPr/>
            </p:nvGrpSpPr>
            <p:grpSpPr bwMode="auto">
              <a:xfrm>
                <a:off x="278" y="1151"/>
                <a:ext cx="72" cy="803"/>
                <a:chOff x="310" y="1157"/>
                <a:chExt cx="72" cy="803"/>
              </a:xfrm>
            </p:grpSpPr>
            <p:sp>
              <p:nvSpPr>
                <p:cNvPr id="308277" name="Rectangle 53"/>
                <p:cNvSpPr>
                  <a:spLocks noChangeArrowheads="1"/>
                </p:cNvSpPr>
                <p:nvPr/>
              </p:nvSpPr>
              <p:spPr bwMode="auto">
                <a:xfrm>
                  <a:off x="353" y="1906"/>
                  <a:ext cx="24"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0</a:t>
                  </a:r>
                  <a:endParaRPr lang="en-US" sz="2400">
                    <a:solidFill>
                      <a:schemeClr val="tx1"/>
                    </a:solidFill>
                  </a:endParaRPr>
                </a:p>
              </p:txBody>
            </p:sp>
            <p:sp>
              <p:nvSpPr>
                <p:cNvPr id="308278" name="Rectangle 54"/>
                <p:cNvSpPr>
                  <a:spLocks noChangeArrowheads="1"/>
                </p:cNvSpPr>
                <p:nvPr/>
              </p:nvSpPr>
              <p:spPr bwMode="auto">
                <a:xfrm>
                  <a:off x="329" y="1780"/>
                  <a:ext cx="4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50</a:t>
                  </a:r>
                  <a:endParaRPr lang="en-US" sz="2400">
                    <a:solidFill>
                      <a:schemeClr val="tx1"/>
                    </a:solidFill>
                  </a:endParaRPr>
                </a:p>
              </p:txBody>
            </p:sp>
            <p:sp>
              <p:nvSpPr>
                <p:cNvPr id="308279" name="Rectangle 55"/>
                <p:cNvSpPr>
                  <a:spLocks noChangeArrowheads="1"/>
                </p:cNvSpPr>
                <p:nvPr/>
              </p:nvSpPr>
              <p:spPr bwMode="auto">
                <a:xfrm>
                  <a:off x="310" y="1652"/>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100</a:t>
                  </a:r>
                  <a:endParaRPr lang="en-US" sz="2400">
                    <a:solidFill>
                      <a:schemeClr val="tx1"/>
                    </a:solidFill>
                  </a:endParaRPr>
                </a:p>
              </p:txBody>
            </p:sp>
            <p:sp>
              <p:nvSpPr>
                <p:cNvPr id="308280" name="Rectangle 56"/>
                <p:cNvSpPr>
                  <a:spLocks noChangeArrowheads="1"/>
                </p:cNvSpPr>
                <p:nvPr/>
              </p:nvSpPr>
              <p:spPr bwMode="auto">
                <a:xfrm>
                  <a:off x="310" y="1530"/>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150</a:t>
                  </a:r>
                  <a:endParaRPr lang="en-US" sz="2400">
                    <a:solidFill>
                      <a:schemeClr val="tx1"/>
                    </a:solidFill>
                  </a:endParaRPr>
                </a:p>
              </p:txBody>
            </p:sp>
            <p:sp>
              <p:nvSpPr>
                <p:cNvPr id="308281" name="Rectangle 57"/>
                <p:cNvSpPr>
                  <a:spLocks noChangeArrowheads="1"/>
                </p:cNvSpPr>
                <p:nvPr/>
              </p:nvSpPr>
              <p:spPr bwMode="auto">
                <a:xfrm>
                  <a:off x="310" y="1408"/>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200</a:t>
                  </a:r>
                  <a:endParaRPr lang="en-US" sz="2400">
                    <a:solidFill>
                      <a:schemeClr val="tx1"/>
                    </a:solidFill>
                  </a:endParaRPr>
                </a:p>
              </p:txBody>
            </p:sp>
            <p:sp>
              <p:nvSpPr>
                <p:cNvPr id="308282" name="Rectangle 58"/>
                <p:cNvSpPr>
                  <a:spLocks noChangeArrowheads="1"/>
                </p:cNvSpPr>
                <p:nvPr/>
              </p:nvSpPr>
              <p:spPr bwMode="auto">
                <a:xfrm>
                  <a:off x="310" y="1283"/>
                  <a:ext cx="72"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250</a:t>
                  </a:r>
                  <a:endParaRPr lang="en-US" sz="2400">
                    <a:solidFill>
                      <a:schemeClr val="tx1"/>
                    </a:solidFill>
                  </a:endParaRPr>
                </a:p>
              </p:txBody>
            </p:sp>
            <p:sp>
              <p:nvSpPr>
                <p:cNvPr id="308283" name="Rectangle 59"/>
                <p:cNvSpPr>
                  <a:spLocks noChangeArrowheads="1"/>
                </p:cNvSpPr>
                <p:nvPr/>
              </p:nvSpPr>
              <p:spPr bwMode="auto">
                <a:xfrm>
                  <a:off x="310" y="1157"/>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300</a:t>
                  </a:r>
                  <a:endParaRPr lang="en-US" sz="2400">
                    <a:solidFill>
                      <a:schemeClr val="tx1"/>
                    </a:solidFill>
                  </a:endParaRPr>
                </a:p>
              </p:txBody>
            </p:sp>
          </p:grpSp>
          <p:sp>
            <p:nvSpPr>
              <p:cNvPr id="308284" name="Line 60"/>
              <p:cNvSpPr>
                <a:spLocks noChangeShapeType="1"/>
              </p:cNvSpPr>
              <p:nvPr/>
            </p:nvSpPr>
            <p:spPr bwMode="auto">
              <a:xfrm>
                <a:off x="373" y="1176"/>
                <a:ext cx="9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85" name="Freeform 61"/>
              <p:cNvSpPr>
                <a:spLocks/>
              </p:cNvSpPr>
              <p:nvPr/>
            </p:nvSpPr>
            <p:spPr bwMode="auto">
              <a:xfrm>
                <a:off x="373" y="1176"/>
                <a:ext cx="926" cy="747"/>
              </a:xfrm>
              <a:custGeom>
                <a:avLst/>
                <a:gdLst>
                  <a:gd name="T0" fmla="*/ 0 w 347"/>
                  <a:gd name="T1" fmla="*/ 256 h 256"/>
                  <a:gd name="T2" fmla="*/ 347 w 347"/>
                  <a:gd name="T3" fmla="*/ 256 h 256"/>
                  <a:gd name="T4" fmla="*/ 347 w 347"/>
                  <a:gd name="T5" fmla="*/ 0 h 256"/>
                </a:gdLst>
                <a:ahLst/>
                <a:cxnLst>
                  <a:cxn ang="0">
                    <a:pos x="T0" y="T1"/>
                  </a:cxn>
                  <a:cxn ang="0">
                    <a:pos x="T2" y="T3"/>
                  </a:cxn>
                  <a:cxn ang="0">
                    <a:pos x="T4" y="T5"/>
                  </a:cxn>
                </a:cxnLst>
                <a:rect l="0" t="0" r="r" b="b"/>
                <a:pathLst>
                  <a:path w="347" h="256">
                    <a:moveTo>
                      <a:pt x="0" y="256"/>
                    </a:moveTo>
                    <a:lnTo>
                      <a:pt x="347" y="256"/>
                    </a:lnTo>
                    <a:lnTo>
                      <a:pt x="34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286" name="Oval 62"/>
              <p:cNvSpPr>
                <a:spLocks noChangeArrowheads="1"/>
              </p:cNvSpPr>
              <p:nvPr/>
            </p:nvSpPr>
            <p:spPr bwMode="auto">
              <a:xfrm>
                <a:off x="520" y="1893"/>
                <a:ext cx="18" cy="21"/>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287" name="Oval 63"/>
              <p:cNvSpPr>
                <a:spLocks noChangeArrowheads="1"/>
              </p:cNvSpPr>
              <p:nvPr/>
            </p:nvSpPr>
            <p:spPr bwMode="auto">
              <a:xfrm>
                <a:off x="639" y="1812"/>
                <a:ext cx="22" cy="21"/>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288" name="Oval 64"/>
              <p:cNvSpPr>
                <a:spLocks noChangeArrowheads="1"/>
              </p:cNvSpPr>
              <p:nvPr/>
            </p:nvSpPr>
            <p:spPr bwMode="auto">
              <a:xfrm>
                <a:off x="882" y="1607"/>
                <a:ext cx="19" cy="21"/>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289" name="Oval 65"/>
              <p:cNvSpPr>
                <a:spLocks noChangeArrowheads="1"/>
              </p:cNvSpPr>
              <p:nvPr/>
            </p:nvSpPr>
            <p:spPr bwMode="auto">
              <a:xfrm>
                <a:off x="1123" y="1394"/>
                <a:ext cx="21" cy="21"/>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290" name="Freeform 66"/>
              <p:cNvSpPr>
                <a:spLocks/>
              </p:cNvSpPr>
              <p:nvPr/>
            </p:nvSpPr>
            <p:spPr bwMode="auto">
              <a:xfrm>
                <a:off x="517" y="1286"/>
                <a:ext cx="761" cy="637"/>
              </a:xfrm>
              <a:custGeom>
                <a:avLst/>
                <a:gdLst>
                  <a:gd name="T0" fmla="*/ 14 w 991"/>
                  <a:gd name="T1" fmla="*/ 792 h 807"/>
                  <a:gd name="T2" fmla="*/ 35 w 991"/>
                  <a:gd name="T3" fmla="*/ 778 h 807"/>
                  <a:gd name="T4" fmla="*/ 52 w 991"/>
                  <a:gd name="T5" fmla="*/ 763 h 807"/>
                  <a:gd name="T6" fmla="*/ 73 w 991"/>
                  <a:gd name="T7" fmla="*/ 744 h 807"/>
                  <a:gd name="T8" fmla="*/ 91 w 991"/>
                  <a:gd name="T9" fmla="*/ 733 h 807"/>
                  <a:gd name="T10" fmla="*/ 111 w 991"/>
                  <a:gd name="T11" fmla="*/ 715 h 807"/>
                  <a:gd name="T12" fmla="*/ 132 w 991"/>
                  <a:gd name="T13" fmla="*/ 700 h 807"/>
                  <a:gd name="T14" fmla="*/ 150 w 991"/>
                  <a:gd name="T15" fmla="*/ 685 h 807"/>
                  <a:gd name="T16" fmla="*/ 171 w 991"/>
                  <a:gd name="T17" fmla="*/ 667 h 807"/>
                  <a:gd name="T18" fmla="*/ 188 w 991"/>
                  <a:gd name="T19" fmla="*/ 652 h 807"/>
                  <a:gd name="T20" fmla="*/ 209 w 991"/>
                  <a:gd name="T21" fmla="*/ 637 h 807"/>
                  <a:gd name="T22" fmla="*/ 230 w 991"/>
                  <a:gd name="T23" fmla="*/ 622 h 807"/>
                  <a:gd name="T24" fmla="*/ 247 w 991"/>
                  <a:gd name="T25" fmla="*/ 604 h 807"/>
                  <a:gd name="T26" fmla="*/ 268 w 991"/>
                  <a:gd name="T27" fmla="*/ 589 h 807"/>
                  <a:gd name="T28" fmla="*/ 285 w 991"/>
                  <a:gd name="T29" fmla="*/ 574 h 807"/>
                  <a:gd name="T30" fmla="*/ 306 w 991"/>
                  <a:gd name="T31" fmla="*/ 556 h 807"/>
                  <a:gd name="T32" fmla="*/ 327 w 991"/>
                  <a:gd name="T33" fmla="*/ 544 h 807"/>
                  <a:gd name="T34" fmla="*/ 344 w 991"/>
                  <a:gd name="T35" fmla="*/ 526 h 807"/>
                  <a:gd name="T36" fmla="*/ 365 w 991"/>
                  <a:gd name="T37" fmla="*/ 511 h 807"/>
                  <a:gd name="T38" fmla="*/ 383 w 991"/>
                  <a:gd name="T39" fmla="*/ 493 h 807"/>
                  <a:gd name="T40" fmla="*/ 403 w 991"/>
                  <a:gd name="T41" fmla="*/ 478 h 807"/>
                  <a:gd name="T42" fmla="*/ 424 w 991"/>
                  <a:gd name="T43" fmla="*/ 463 h 807"/>
                  <a:gd name="T44" fmla="*/ 442 w 991"/>
                  <a:gd name="T45" fmla="*/ 444 h 807"/>
                  <a:gd name="T46" fmla="*/ 462 w 991"/>
                  <a:gd name="T47" fmla="*/ 433 h 807"/>
                  <a:gd name="T48" fmla="*/ 480 w 991"/>
                  <a:gd name="T49" fmla="*/ 415 h 807"/>
                  <a:gd name="T50" fmla="*/ 501 w 991"/>
                  <a:gd name="T51" fmla="*/ 400 h 807"/>
                  <a:gd name="T52" fmla="*/ 522 w 991"/>
                  <a:gd name="T53" fmla="*/ 385 h 807"/>
                  <a:gd name="T54" fmla="*/ 539 w 991"/>
                  <a:gd name="T55" fmla="*/ 367 h 807"/>
                  <a:gd name="T56" fmla="*/ 560 w 991"/>
                  <a:gd name="T57" fmla="*/ 352 h 807"/>
                  <a:gd name="T58" fmla="*/ 577 w 991"/>
                  <a:gd name="T59" fmla="*/ 337 h 807"/>
                  <a:gd name="T60" fmla="*/ 598 w 991"/>
                  <a:gd name="T61" fmla="*/ 322 h 807"/>
                  <a:gd name="T62" fmla="*/ 619 w 991"/>
                  <a:gd name="T63" fmla="*/ 304 h 807"/>
                  <a:gd name="T64" fmla="*/ 636 w 991"/>
                  <a:gd name="T65" fmla="*/ 289 h 807"/>
                  <a:gd name="T66" fmla="*/ 657 w 991"/>
                  <a:gd name="T67" fmla="*/ 274 h 807"/>
                  <a:gd name="T68" fmla="*/ 674 w 991"/>
                  <a:gd name="T69" fmla="*/ 256 h 807"/>
                  <a:gd name="T70" fmla="*/ 695 w 991"/>
                  <a:gd name="T71" fmla="*/ 245 h 807"/>
                  <a:gd name="T72" fmla="*/ 716 w 991"/>
                  <a:gd name="T73" fmla="*/ 226 h 807"/>
                  <a:gd name="T74" fmla="*/ 734 w 991"/>
                  <a:gd name="T75" fmla="*/ 211 h 807"/>
                  <a:gd name="T76" fmla="*/ 754 w 991"/>
                  <a:gd name="T77" fmla="*/ 193 h 807"/>
                  <a:gd name="T78" fmla="*/ 772 w 991"/>
                  <a:gd name="T79" fmla="*/ 178 h 807"/>
                  <a:gd name="T80" fmla="*/ 789 w 991"/>
                  <a:gd name="T81" fmla="*/ 163 h 807"/>
                  <a:gd name="T82" fmla="*/ 810 w 991"/>
                  <a:gd name="T83" fmla="*/ 145 h 807"/>
                  <a:gd name="T84" fmla="*/ 827 w 991"/>
                  <a:gd name="T85" fmla="*/ 134 h 807"/>
                  <a:gd name="T86" fmla="*/ 848 w 991"/>
                  <a:gd name="T87" fmla="*/ 115 h 807"/>
                  <a:gd name="T88" fmla="*/ 869 w 991"/>
                  <a:gd name="T89" fmla="*/ 100 h 807"/>
                  <a:gd name="T90" fmla="*/ 886 w 991"/>
                  <a:gd name="T91" fmla="*/ 85 h 807"/>
                  <a:gd name="T92" fmla="*/ 907 w 991"/>
                  <a:gd name="T93" fmla="*/ 67 h 807"/>
                  <a:gd name="T94" fmla="*/ 925 w 991"/>
                  <a:gd name="T95" fmla="*/ 52 h 807"/>
                  <a:gd name="T96" fmla="*/ 946 w 991"/>
                  <a:gd name="T97" fmla="*/ 37 h 807"/>
                  <a:gd name="T98" fmla="*/ 966 w 991"/>
                  <a:gd name="T99" fmla="*/ 23 h 807"/>
                  <a:gd name="T100" fmla="*/ 984 w 991"/>
                  <a:gd name="T101" fmla="*/ 4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1" h="807">
                    <a:moveTo>
                      <a:pt x="0" y="807"/>
                    </a:moveTo>
                    <a:lnTo>
                      <a:pt x="4" y="804"/>
                    </a:lnTo>
                    <a:lnTo>
                      <a:pt x="7" y="800"/>
                    </a:lnTo>
                    <a:lnTo>
                      <a:pt x="11" y="800"/>
                    </a:lnTo>
                    <a:lnTo>
                      <a:pt x="14" y="792"/>
                    </a:lnTo>
                    <a:lnTo>
                      <a:pt x="21" y="789"/>
                    </a:lnTo>
                    <a:lnTo>
                      <a:pt x="21" y="789"/>
                    </a:lnTo>
                    <a:lnTo>
                      <a:pt x="28" y="785"/>
                    </a:lnTo>
                    <a:lnTo>
                      <a:pt x="32" y="781"/>
                    </a:lnTo>
                    <a:lnTo>
                      <a:pt x="35" y="778"/>
                    </a:lnTo>
                    <a:lnTo>
                      <a:pt x="38" y="778"/>
                    </a:lnTo>
                    <a:lnTo>
                      <a:pt x="42" y="770"/>
                    </a:lnTo>
                    <a:lnTo>
                      <a:pt x="49" y="767"/>
                    </a:lnTo>
                    <a:lnTo>
                      <a:pt x="49" y="767"/>
                    </a:lnTo>
                    <a:lnTo>
                      <a:pt x="52" y="763"/>
                    </a:lnTo>
                    <a:lnTo>
                      <a:pt x="59" y="759"/>
                    </a:lnTo>
                    <a:lnTo>
                      <a:pt x="63" y="755"/>
                    </a:lnTo>
                    <a:lnTo>
                      <a:pt x="66" y="755"/>
                    </a:lnTo>
                    <a:lnTo>
                      <a:pt x="70" y="752"/>
                    </a:lnTo>
                    <a:lnTo>
                      <a:pt x="73" y="744"/>
                    </a:lnTo>
                    <a:lnTo>
                      <a:pt x="77" y="744"/>
                    </a:lnTo>
                    <a:lnTo>
                      <a:pt x="80" y="741"/>
                    </a:lnTo>
                    <a:lnTo>
                      <a:pt x="87" y="737"/>
                    </a:lnTo>
                    <a:lnTo>
                      <a:pt x="91" y="733"/>
                    </a:lnTo>
                    <a:lnTo>
                      <a:pt x="91" y="733"/>
                    </a:lnTo>
                    <a:lnTo>
                      <a:pt x="98" y="730"/>
                    </a:lnTo>
                    <a:lnTo>
                      <a:pt x="101" y="722"/>
                    </a:lnTo>
                    <a:lnTo>
                      <a:pt x="105" y="722"/>
                    </a:lnTo>
                    <a:lnTo>
                      <a:pt x="108" y="718"/>
                    </a:lnTo>
                    <a:lnTo>
                      <a:pt x="111" y="715"/>
                    </a:lnTo>
                    <a:lnTo>
                      <a:pt x="118" y="711"/>
                    </a:lnTo>
                    <a:lnTo>
                      <a:pt x="118" y="711"/>
                    </a:lnTo>
                    <a:lnTo>
                      <a:pt x="125" y="707"/>
                    </a:lnTo>
                    <a:lnTo>
                      <a:pt x="129" y="700"/>
                    </a:lnTo>
                    <a:lnTo>
                      <a:pt x="132" y="700"/>
                    </a:lnTo>
                    <a:lnTo>
                      <a:pt x="136" y="696"/>
                    </a:lnTo>
                    <a:lnTo>
                      <a:pt x="139" y="693"/>
                    </a:lnTo>
                    <a:lnTo>
                      <a:pt x="143" y="689"/>
                    </a:lnTo>
                    <a:lnTo>
                      <a:pt x="146" y="689"/>
                    </a:lnTo>
                    <a:lnTo>
                      <a:pt x="150" y="685"/>
                    </a:lnTo>
                    <a:lnTo>
                      <a:pt x="157" y="681"/>
                    </a:lnTo>
                    <a:lnTo>
                      <a:pt x="160" y="678"/>
                    </a:lnTo>
                    <a:lnTo>
                      <a:pt x="160" y="674"/>
                    </a:lnTo>
                    <a:lnTo>
                      <a:pt x="167" y="670"/>
                    </a:lnTo>
                    <a:lnTo>
                      <a:pt x="171" y="667"/>
                    </a:lnTo>
                    <a:lnTo>
                      <a:pt x="174" y="667"/>
                    </a:lnTo>
                    <a:lnTo>
                      <a:pt x="177" y="663"/>
                    </a:lnTo>
                    <a:lnTo>
                      <a:pt x="181" y="659"/>
                    </a:lnTo>
                    <a:lnTo>
                      <a:pt x="188" y="655"/>
                    </a:lnTo>
                    <a:lnTo>
                      <a:pt x="188" y="652"/>
                    </a:lnTo>
                    <a:lnTo>
                      <a:pt x="195" y="648"/>
                    </a:lnTo>
                    <a:lnTo>
                      <a:pt x="198" y="644"/>
                    </a:lnTo>
                    <a:lnTo>
                      <a:pt x="202" y="644"/>
                    </a:lnTo>
                    <a:lnTo>
                      <a:pt x="205" y="641"/>
                    </a:lnTo>
                    <a:lnTo>
                      <a:pt x="209" y="637"/>
                    </a:lnTo>
                    <a:lnTo>
                      <a:pt x="216" y="633"/>
                    </a:lnTo>
                    <a:lnTo>
                      <a:pt x="216" y="630"/>
                    </a:lnTo>
                    <a:lnTo>
                      <a:pt x="219" y="626"/>
                    </a:lnTo>
                    <a:lnTo>
                      <a:pt x="226" y="622"/>
                    </a:lnTo>
                    <a:lnTo>
                      <a:pt x="230" y="622"/>
                    </a:lnTo>
                    <a:lnTo>
                      <a:pt x="233" y="618"/>
                    </a:lnTo>
                    <a:lnTo>
                      <a:pt x="237" y="615"/>
                    </a:lnTo>
                    <a:lnTo>
                      <a:pt x="240" y="611"/>
                    </a:lnTo>
                    <a:lnTo>
                      <a:pt x="244" y="607"/>
                    </a:lnTo>
                    <a:lnTo>
                      <a:pt x="247" y="604"/>
                    </a:lnTo>
                    <a:lnTo>
                      <a:pt x="254" y="600"/>
                    </a:lnTo>
                    <a:lnTo>
                      <a:pt x="257" y="600"/>
                    </a:lnTo>
                    <a:lnTo>
                      <a:pt x="257" y="596"/>
                    </a:lnTo>
                    <a:lnTo>
                      <a:pt x="264" y="593"/>
                    </a:lnTo>
                    <a:lnTo>
                      <a:pt x="268" y="589"/>
                    </a:lnTo>
                    <a:lnTo>
                      <a:pt x="271" y="585"/>
                    </a:lnTo>
                    <a:lnTo>
                      <a:pt x="275" y="581"/>
                    </a:lnTo>
                    <a:lnTo>
                      <a:pt x="278" y="578"/>
                    </a:lnTo>
                    <a:lnTo>
                      <a:pt x="285" y="578"/>
                    </a:lnTo>
                    <a:lnTo>
                      <a:pt x="285" y="574"/>
                    </a:lnTo>
                    <a:lnTo>
                      <a:pt x="292" y="570"/>
                    </a:lnTo>
                    <a:lnTo>
                      <a:pt x="296" y="567"/>
                    </a:lnTo>
                    <a:lnTo>
                      <a:pt x="299" y="563"/>
                    </a:lnTo>
                    <a:lnTo>
                      <a:pt x="303" y="559"/>
                    </a:lnTo>
                    <a:lnTo>
                      <a:pt x="306" y="556"/>
                    </a:lnTo>
                    <a:lnTo>
                      <a:pt x="310" y="556"/>
                    </a:lnTo>
                    <a:lnTo>
                      <a:pt x="313" y="552"/>
                    </a:lnTo>
                    <a:lnTo>
                      <a:pt x="317" y="548"/>
                    </a:lnTo>
                    <a:lnTo>
                      <a:pt x="323" y="544"/>
                    </a:lnTo>
                    <a:lnTo>
                      <a:pt x="327" y="544"/>
                    </a:lnTo>
                    <a:lnTo>
                      <a:pt x="327" y="537"/>
                    </a:lnTo>
                    <a:lnTo>
                      <a:pt x="334" y="533"/>
                    </a:lnTo>
                    <a:lnTo>
                      <a:pt x="337" y="533"/>
                    </a:lnTo>
                    <a:lnTo>
                      <a:pt x="341" y="530"/>
                    </a:lnTo>
                    <a:lnTo>
                      <a:pt x="344" y="526"/>
                    </a:lnTo>
                    <a:lnTo>
                      <a:pt x="348" y="522"/>
                    </a:lnTo>
                    <a:lnTo>
                      <a:pt x="355" y="522"/>
                    </a:lnTo>
                    <a:lnTo>
                      <a:pt x="355" y="515"/>
                    </a:lnTo>
                    <a:lnTo>
                      <a:pt x="362" y="511"/>
                    </a:lnTo>
                    <a:lnTo>
                      <a:pt x="365" y="511"/>
                    </a:lnTo>
                    <a:lnTo>
                      <a:pt x="369" y="507"/>
                    </a:lnTo>
                    <a:lnTo>
                      <a:pt x="372" y="504"/>
                    </a:lnTo>
                    <a:lnTo>
                      <a:pt x="376" y="500"/>
                    </a:lnTo>
                    <a:lnTo>
                      <a:pt x="383" y="500"/>
                    </a:lnTo>
                    <a:lnTo>
                      <a:pt x="383" y="493"/>
                    </a:lnTo>
                    <a:lnTo>
                      <a:pt x="386" y="489"/>
                    </a:lnTo>
                    <a:lnTo>
                      <a:pt x="393" y="489"/>
                    </a:lnTo>
                    <a:lnTo>
                      <a:pt x="396" y="485"/>
                    </a:lnTo>
                    <a:lnTo>
                      <a:pt x="400" y="482"/>
                    </a:lnTo>
                    <a:lnTo>
                      <a:pt x="403" y="478"/>
                    </a:lnTo>
                    <a:lnTo>
                      <a:pt x="407" y="478"/>
                    </a:lnTo>
                    <a:lnTo>
                      <a:pt x="410" y="474"/>
                    </a:lnTo>
                    <a:lnTo>
                      <a:pt x="414" y="467"/>
                    </a:lnTo>
                    <a:lnTo>
                      <a:pt x="421" y="467"/>
                    </a:lnTo>
                    <a:lnTo>
                      <a:pt x="424" y="463"/>
                    </a:lnTo>
                    <a:lnTo>
                      <a:pt x="424" y="459"/>
                    </a:lnTo>
                    <a:lnTo>
                      <a:pt x="431" y="456"/>
                    </a:lnTo>
                    <a:lnTo>
                      <a:pt x="435" y="456"/>
                    </a:lnTo>
                    <a:lnTo>
                      <a:pt x="438" y="452"/>
                    </a:lnTo>
                    <a:lnTo>
                      <a:pt x="442" y="444"/>
                    </a:lnTo>
                    <a:lnTo>
                      <a:pt x="445" y="444"/>
                    </a:lnTo>
                    <a:lnTo>
                      <a:pt x="452" y="441"/>
                    </a:lnTo>
                    <a:lnTo>
                      <a:pt x="452" y="437"/>
                    </a:lnTo>
                    <a:lnTo>
                      <a:pt x="456" y="433"/>
                    </a:lnTo>
                    <a:lnTo>
                      <a:pt x="462" y="433"/>
                    </a:lnTo>
                    <a:lnTo>
                      <a:pt x="466" y="430"/>
                    </a:lnTo>
                    <a:lnTo>
                      <a:pt x="469" y="422"/>
                    </a:lnTo>
                    <a:lnTo>
                      <a:pt x="473" y="422"/>
                    </a:lnTo>
                    <a:lnTo>
                      <a:pt x="476" y="419"/>
                    </a:lnTo>
                    <a:lnTo>
                      <a:pt x="480" y="415"/>
                    </a:lnTo>
                    <a:lnTo>
                      <a:pt x="483" y="411"/>
                    </a:lnTo>
                    <a:lnTo>
                      <a:pt x="490" y="411"/>
                    </a:lnTo>
                    <a:lnTo>
                      <a:pt x="494" y="407"/>
                    </a:lnTo>
                    <a:lnTo>
                      <a:pt x="494" y="404"/>
                    </a:lnTo>
                    <a:lnTo>
                      <a:pt x="501" y="400"/>
                    </a:lnTo>
                    <a:lnTo>
                      <a:pt x="504" y="396"/>
                    </a:lnTo>
                    <a:lnTo>
                      <a:pt x="508" y="393"/>
                    </a:lnTo>
                    <a:lnTo>
                      <a:pt x="511" y="389"/>
                    </a:lnTo>
                    <a:lnTo>
                      <a:pt x="515" y="389"/>
                    </a:lnTo>
                    <a:lnTo>
                      <a:pt x="522" y="385"/>
                    </a:lnTo>
                    <a:lnTo>
                      <a:pt x="522" y="382"/>
                    </a:lnTo>
                    <a:lnTo>
                      <a:pt x="529" y="378"/>
                    </a:lnTo>
                    <a:lnTo>
                      <a:pt x="532" y="374"/>
                    </a:lnTo>
                    <a:lnTo>
                      <a:pt x="535" y="370"/>
                    </a:lnTo>
                    <a:lnTo>
                      <a:pt x="539" y="367"/>
                    </a:lnTo>
                    <a:lnTo>
                      <a:pt x="542" y="367"/>
                    </a:lnTo>
                    <a:lnTo>
                      <a:pt x="549" y="363"/>
                    </a:lnTo>
                    <a:lnTo>
                      <a:pt x="549" y="359"/>
                    </a:lnTo>
                    <a:lnTo>
                      <a:pt x="553" y="356"/>
                    </a:lnTo>
                    <a:lnTo>
                      <a:pt x="560" y="352"/>
                    </a:lnTo>
                    <a:lnTo>
                      <a:pt x="563" y="348"/>
                    </a:lnTo>
                    <a:lnTo>
                      <a:pt x="567" y="345"/>
                    </a:lnTo>
                    <a:lnTo>
                      <a:pt x="570" y="345"/>
                    </a:lnTo>
                    <a:lnTo>
                      <a:pt x="574" y="341"/>
                    </a:lnTo>
                    <a:lnTo>
                      <a:pt x="577" y="337"/>
                    </a:lnTo>
                    <a:lnTo>
                      <a:pt x="581" y="333"/>
                    </a:lnTo>
                    <a:lnTo>
                      <a:pt x="588" y="330"/>
                    </a:lnTo>
                    <a:lnTo>
                      <a:pt x="591" y="326"/>
                    </a:lnTo>
                    <a:lnTo>
                      <a:pt x="591" y="322"/>
                    </a:lnTo>
                    <a:lnTo>
                      <a:pt x="598" y="322"/>
                    </a:lnTo>
                    <a:lnTo>
                      <a:pt x="602" y="319"/>
                    </a:lnTo>
                    <a:lnTo>
                      <a:pt x="605" y="315"/>
                    </a:lnTo>
                    <a:lnTo>
                      <a:pt x="608" y="311"/>
                    </a:lnTo>
                    <a:lnTo>
                      <a:pt x="612" y="308"/>
                    </a:lnTo>
                    <a:lnTo>
                      <a:pt x="619" y="304"/>
                    </a:lnTo>
                    <a:lnTo>
                      <a:pt x="619" y="300"/>
                    </a:lnTo>
                    <a:lnTo>
                      <a:pt x="622" y="300"/>
                    </a:lnTo>
                    <a:lnTo>
                      <a:pt x="629" y="296"/>
                    </a:lnTo>
                    <a:lnTo>
                      <a:pt x="633" y="293"/>
                    </a:lnTo>
                    <a:lnTo>
                      <a:pt x="636" y="289"/>
                    </a:lnTo>
                    <a:lnTo>
                      <a:pt x="640" y="285"/>
                    </a:lnTo>
                    <a:lnTo>
                      <a:pt x="643" y="282"/>
                    </a:lnTo>
                    <a:lnTo>
                      <a:pt x="647" y="278"/>
                    </a:lnTo>
                    <a:lnTo>
                      <a:pt x="650" y="278"/>
                    </a:lnTo>
                    <a:lnTo>
                      <a:pt x="657" y="274"/>
                    </a:lnTo>
                    <a:lnTo>
                      <a:pt x="661" y="271"/>
                    </a:lnTo>
                    <a:lnTo>
                      <a:pt x="661" y="267"/>
                    </a:lnTo>
                    <a:lnTo>
                      <a:pt x="668" y="263"/>
                    </a:lnTo>
                    <a:lnTo>
                      <a:pt x="671" y="259"/>
                    </a:lnTo>
                    <a:lnTo>
                      <a:pt x="674" y="256"/>
                    </a:lnTo>
                    <a:lnTo>
                      <a:pt x="678" y="256"/>
                    </a:lnTo>
                    <a:lnTo>
                      <a:pt x="681" y="252"/>
                    </a:lnTo>
                    <a:lnTo>
                      <a:pt x="688" y="248"/>
                    </a:lnTo>
                    <a:lnTo>
                      <a:pt x="688" y="245"/>
                    </a:lnTo>
                    <a:lnTo>
                      <a:pt x="695" y="245"/>
                    </a:lnTo>
                    <a:lnTo>
                      <a:pt x="699" y="237"/>
                    </a:lnTo>
                    <a:lnTo>
                      <a:pt x="702" y="234"/>
                    </a:lnTo>
                    <a:lnTo>
                      <a:pt x="706" y="234"/>
                    </a:lnTo>
                    <a:lnTo>
                      <a:pt x="709" y="230"/>
                    </a:lnTo>
                    <a:lnTo>
                      <a:pt x="716" y="226"/>
                    </a:lnTo>
                    <a:lnTo>
                      <a:pt x="716" y="222"/>
                    </a:lnTo>
                    <a:lnTo>
                      <a:pt x="720" y="222"/>
                    </a:lnTo>
                    <a:lnTo>
                      <a:pt x="727" y="215"/>
                    </a:lnTo>
                    <a:lnTo>
                      <a:pt x="730" y="211"/>
                    </a:lnTo>
                    <a:lnTo>
                      <a:pt x="734" y="211"/>
                    </a:lnTo>
                    <a:lnTo>
                      <a:pt x="737" y="208"/>
                    </a:lnTo>
                    <a:lnTo>
                      <a:pt x="741" y="204"/>
                    </a:lnTo>
                    <a:lnTo>
                      <a:pt x="744" y="200"/>
                    </a:lnTo>
                    <a:lnTo>
                      <a:pt x="747" y="200"/>
                    </a:lnTo>
                    <a:lnTo>
                      <a:pt x="754" y="193"/>
                    </a:lnTo>
                    <a:lnTo>
                      <a:pt x="758" y="189"/>
                    </a:lnTo>
                    <a:lnTo>
                      <a:pt x="758" y="189"/>
                    </a:lnTo>
                    <a:lnTo>
                      <a:pt x="765" y="185"/>
                    </a:lnTo>
                    <a:lnTo>
                      <a:pt x="768" y="182"/>
                    </a:lnTo>
                    <a:lnTo>
                      <a:pt x="772" y="178"/>
                    </a:lnTo>
                    <a:lnTo>
                      <a:pt x="775" y="178"/>
                    </a:lnTo>
                    <a:lnTo>
                      <a:pt x="779" y="174"/>
                    </a:lnTo>
                    <a:lnTo>
                      <a:pt x="786" y="167"/>
                    </a:lnTo>
                    <a:lnTo>
                      <a:pt x="786" y="167"/>
                    </a:lnTo>
                    <a:lnTo>
                      <a:pt x="789" y="163"/>
                    </a:lnTo>
                    <a:lnTo>
                      <a:pt x="796" y="159"/>
                    </a:lnTo>
                    <a:lnTo>
                      <a:pt x="800" y="156"/>
                    </a:lnTo>
                    <a:lnTo>
                      <a:pt x="803" y="156"/>
                    </a:lnTo>
                    <a:lnTo>
                      <a:pt x="807" y="152"/>
                    </a:lnTo>
                    <a:lnTo>
                      <a:pt x="810" y="145"/>
                    </a:lnTo>
                    <a:lnTo>
                      <a:pt x="814" y="145"/>
                    </a:lnTo>
                    <a:lnTo>
                      <a:pt x="817" y="141"/>
                    </a:lnTo>
                    <a:lnTo>
                      <a:pt x="824" y="137"/>
                    </a:lnTo>
                    <a:lnTo>
                      <a:pt x="827" y="134"/>
                    </a:lnTo>
                    <a:lnTo>
                      <a:pt x="827" y="134"/>
                    </a:lnTo>
                    <a:lnTo>
                      <a:pt x="834" y="130"/>
                    </a:lnTo>
                    <a:lnTo>
                      <a:pt x="838" y="122"/>
                    </a:lnTo>
                    <a:lnTo>
                      <a:pt x="841" y="122"/>
                    </a:lnTo>
                    <a:lnTo>
                      <a:pt x="845" y="119"/>
                    </a:lnTo>
                    <a:lnTo>
                      <a:pt x="848" y="115"/>
                    </a:lnTo>
                    <a:lnTo>
                      <a:pt x="855" y="111"/>
                    </a:lnTo>
                    <a:lnTo>
                      <a:pt x="855" y="111"/>
                    </a:lnTo>
                    <a:lnTo>
                      <a:pt x="862" y="108"/>
                    </a:lnTo>
                    <a:lnTo>
                      <a:pt x="866" y="104"/>
                    </a:lnTo>
                    <a:lnTo>
                      <a:pt x="869" y="100"/>
                    </a:lnTo>
                    <a:lnTo>
                      <a:pt x="873" y="97"/>
                    </a:lnTo>
                    <a:lnTo>
                      <a:pt x="876" y="93"/>
                    </a:lnTo>
                    <a:lnTo>
                      <a:pt x="883" y="89"/>
                    </a:lnTo>
                    <a:lnTo>
                      <a:pt x="883" y="89"/>
                    </a:lnTo>
                    <a:lnTo>
                      <a:pt x="886" y="85"/>
                    </a:lnTo>
                    <a:lnTo>
                      <a:pt x="893" y="82"/>
                    </a:lnTo>
                    <a:lnTo>
                      <a:pt x="897" y="78"/>
                    </a:lnTo>
                    <a:lnTo>
                      <a:pt x="900" y="74"/>
                    </a:lnTo>
                    <a:lnTo>
                      <a:pt x="904" y="71"/>
                    </a:lnTo>
                    <a:lnTo>
                      <a:pt x="907" y="67"/>
                    </a:lnTo>
                    <a:lnTo>
                      <a:pt x="911" y="67"/>
                    </a:lnTo>
                    <a:lnTo>
                      <a:pt x="914" y="63"/>
                    </a:lnTo>
                    <a:lnTo>
                      <a:pt x="921" y="60"/>
                    </a:lnTo>
                    <a:lnTo>
                      <a:pt x="925" y="56"/>
                    </a:lnTo>
                    <a:lnTo>
                      <a:pt x="925" y="52"/>
                    </a:lnTo>
                    <a:lnTo>
                      <a:pt x="932" y="48"/>
                    </a:lnTo>
                    <a:lnTo>
                      <a:pt x="935" y="45"/>
                    </a:lnTo>
                    <a:lnTo>
                      <a:pt x="939" y="45"/>
                    </a:lnTo>
                    <a:lnTo>
                      <a:pt x="942" y="41"/>
                    </a:lnTo>
                    <a:lnTo>
                      <a:pt x="946" y="37"/>
                    </a:lnTo>
                    <a:lnTo>
                      <a:pt x="953" y="34"/>
                    </a:lnTo>
                    <a:lnTo>
                      <a:pt x="953" y="30"/>
                    </a:lnTo>
                    <a:lnTo>
                      <a:pt x="956" y="26"/>
                    </a:lnTo>
                    <a:lnTo>
                      <a:pt x="963" y="23"/>
                    </a:lnTo>
                    <a:lnTo>
                      <a:pt x="966" y="23"/>
                    </a:lnTo>
                    <a:lnTo>
                      <a:pt x="970" y="19"/>
                    </a:lnTo>
                    <a:lnTo>
                      <a:pt x="973" y="15"/>
                    </a:lnTo>
                    <a:lnTo>
                      <a:pt x="977" y="11"/>
                    </a:lnTo>
                    <a:lnTo>
                      <a:pt x="980" y="8"/>
                    </a:lnTo>
                    <a:lnTo>
                      <a:pt x="984" y="4"/>
                    </a:lnTo>
                    <a:lnTo>
                      <a:pt x="991"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291" name="Freeform 67"/>
              <p:cNvSpPr>
                <a:spLocks/>
              </p:cNvSpPr>
              <p:nvPr/>
            </p:nvSpPr>
            <p:spPr bwMode="auto">
              <a:xfrm>
                <a:off x="533" y="1286"/>
                <a:ext cx="763" cy="637"/>
              </a:xfrm>
              <a:custGeom>
                <a:avLst/>
                <a:gdLst>
                  <a:gd name="T0" fmla="*/ 14 w 994"/>
                  <a:gd name="T1" fmla="*/ 792 h 807"/>
                  <a:gd name="T2" fmla="*/ 35 w 994"/>
                  <a:gd name="T3" fmla="*/ 778 h 807"/>
                  <a:gd name="T4" fmla="*/ 56 w 994"/>
                  <a:gd name="T5" fmla="*/ 763 h 807"/>
                  <a:gd name="T6" fmla="*/ 73 w 994"/>
                  <a:gd name="T7" fmla="*/ 744 h 807"/>
                  <a:gd name="T8" fmla="*/ 94 w 994"/>
                  <a:gd name="T9" fmla="*/ 733 h 807"/>
                  <a:gd name="T10" fmla="*/ 111 w 994"/>
                  <a:gd name="T11" fmla="*/ 715 h 807"/>
                  <a:gd name="T12" fmla="*/ 132 w 994"/>
                  <a:gd name="T13" fmla="*/ 700 h 807"/>
                  <a:gd name="T14" fmla="*/ 150 w 994"/>
                  <a:gd name="T15" fmla="*/ 685 h 807"/>
                  <a:gd name="T16" fmla="*/ 167 w 994"/>
                  <a:gd name="T17" fmla="*/ 667 h 807"/>
                  <a:gd name="T18" fmla="*/ 188 w 994"/>
                  <a:gd name="T19" fmla="*/ 652 h 807"/>
                  <a:gd name="T20" fmla="*/ 209 w 994"/>
                  <a:gd name="T21" fmla="*/ 637 h 807"/>
                  <a:gd name="T22" fmla="*/ 226 w 994"/>
                  <a:gd name="T23" fmla="*/ 622 h 807"/>
                  <a:gd name="T24" fmla="*/ 247 w 994"/>
                  <a:gd name="T25" fmla="*/ 604 h 807"/>
                  <a:gd name="T26" fmla="*/ 264 w 994"/>
                  <a:gd name="T27" fmla="*/ 589 h 807"/>
                  <a:gd name="T28" fmla="*/ 285 w 994"/>
                  <a:gd name="T29" fmla="*/ 574 h 807"/>
                  <a:gd name="T30" fmla="*/ 306 w 994"/>
                  <a:gd name="T31" fmla="*/ 556 h 807"/>
                  <a:gd name="T32" fmla="*/ 323 w 994"/>
                  <a:gd name="T33" fmla="*/ 544 h 807"/>
                  <a:gd name="T34" fmla="*/ 344 w 994"/>
                  <a:gd name="T35" fmla="*/ 526 h 807"/>
                  <a:gd name="T36" fmla="*/ 362 w 994"/>
                  <a:gd name="T37" fmla="*/ 511 h 807"/>
                  <a:gd name="T38" fmla="*/ 382 w 994"/>
                  <a:gd name="T39" fmla="*/ 493 h 807"/>
                  <a:gd name="T40" fmla="*/ 403 w 994"/>
                  <a:gd name="T41" fmla="*/ 478 h 807"/>
                  <a:gd name="T42" fmla="*/ 421 w 994"/>
                  <a:gd name="T43" fmla="*/ 463 h 807"/>
                  <a:gd name="T44" fmla="*/ 441 w 994"/>
                  <a:gd name="T45" fmla="*/ 444 h 807"/>
                  <a:gd name="T46" fmla="*/ 459 w 994"/>
                  <a:gd name="T47" fmla="*/ 433 h 807"/>
                  <a:gd name="T48" fmla="*/ 480 w 994"/>
                  <a:gd name="T49" fmla="*/ 415 h 807"/>
                  <a:gd name="T50" fmla="*/ 501 w 994"/>
                  <a:gd name="T51" fmla="*/ 400 h 807"/>
                  <a:gd name="T52" fmla="*/ 518 w 994"/>
                  <a:gd name="T53" fmla="*/ 385 h 807"/>
                  <a:gd name="T54" fmla="*/ 539 w 994"/>
                  <a:gd name="T55" fmla="*/ 367 h 807"/>
                  <a:gd name="T56" fmla="*/ 556 w 994"/>
                  <a:gd name="T57" fmla="*/ 352 h 807"/>
                  <a:gd name="T58" fmla="*/ 577 w 994"/>
                  <a:gd name="T59" fmla="*/ 337 h 807"/>
                  <a:gd name="T60" fmla="*/ 598 w 994"/>
                  <a:gd name="T61" fmla="*/ 322 h 807"/>
                  <a:gd name="T62" fmla="*/ 615 w 994"/>
                  <a:gd name="T63" fmla="*/ 304 h 807"/>
                  <a:gd name="T64" fmla="*/ 636 w 994"/>
                  <a:gd name="T65" fmla="*/ 289 h 807"/>
                  <a:gd name="T66" fmla="*/ 653 w 994"/>
                  <a:gd name="T67" fmla="*/ 274 h 807"/>
                  <a:gd name="T68" fmla="*/ 674 w 994"/>
                  <a:gd name="T69" fmla="*/ 256 h 807"/>
                  <a:gd name="T70" fmla="*/ 695 w 994"/>
                  <a:gd name="T71" fmla="*/ 245 h 807"/>
                  <a:gd name="T72" fmla="*/ 713 w 994"/>
                  <a:gd name="T73" fmla="*/ 226 h 807"/>
                  <a:gd name="T74" fmla="*/ 733 w 994"/>
                  <a:gd name="T75" fmla="*/ 211 h 807"/>
                  <a:gd name="T76" fmla="*/ 751 w 994"/>
                  <a:gd name="T77" fmla="*/ 193 h 807"/>
                  <a:gd name="T78" fmla="*/ 775 w 994"/>
                  <a:gd name="T79" fmla="*/ 178 h 807"/>
                  <a:gd name="T80" fmla="*/ 793 w 994"/>
                  <a:gd name="T81" fmla="*/ 163 h 807"/>
                  <a:gd name="T82" fmla="*/ 813 w 994"/>
                  <a:gd name="T83" fmla="*/ 145 h 807"/>
                  <a:gd name="T84" fmla="*/ 834 w 994"/>
                  <a:gd name="T85" fmla="*/ 134 h 807"/>
                  <a:gd name="T86" fmla="*/ 852 w 994"/>
                  <a:gd name="T87" fmla="*/ 115 h 807"/>
                  <a:gd name="T88" fmla="*/ 872 w 994"/>
                  <a:gd name="T89" fmla="*/ 100 h 807"/>
                  <a:gd name="T90" fmla="*/ 890 w 994"/>
                  <a:gd name="T91" fmla="*/ 85 h 807"/>
                  <a:gd name="T92" fmla="*/ 911 w 994"/>
                  <a:gd name="T93" fmla="*/ 67 h 807"/>
                  <a:gd name="T94" fmla="*/ 932 w 994"/>
                  <a:gd name="T95" fmla="*/ 52 h 807"/>
                  <a:gd name="T96" fmla="*/ 949 w 994"/>
                  <a:gd name="T97" fmla="*/ 37 h 807"/>
                  <a:gd name="T98" fmla="*/ 970 w 994"/>
                  <a:gd name="T99" fmla="*/ 23 h 807"/>
                  <a:gd name="T100" fmla="*/ 991 w 994"/>
                  <a:gd name="T101" fmla="*/ 4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4" h="807">
                    <a:moveTo>
                      <a:pt x="0" y="807"/>
                    </a:moveTo>
                    <a:lnTo>
                      <a:pt x="4" y="804"/>
                    </a:lnTo>
                    <a:lnTo>
                      <a:pt x="7" y="800"/>
                    </a:lnTo>
                    <a:lnTo>
                      <a:pt x="14" y="800"/>
                    </a:lnTo>
                    <a:lnTo>
                      <a:pt x="14" y="792"/>
                    </a:lnTo>
                    <a:lnTo>
                      <a:pt x="21" y="789"/>
                    </a:lnTo>
                    <a:lnTo>
                      <a:pt x="24" y="789"/>
                    </a:lnTo>
                    <a:lnTo>
                      <a:pt x="28" y="785"/>
                    </a:lnTo>
                    <a:lnTo>
                      <a:pt x="31" y="781"/>
                    </a:lnTo>
                    <a:lnTo>
                      <a:pt x="35" y="778"/>
                    </a:lnTo>
                    <a:lnTo>
                      <a:pt x="38" y="778"/>
                    </a:lnTo>
                    <a:lnTo>
                      <a:pt x="42" y="770"/>
                    </a:lnTo>
                    <a:lnTo>
                      <a:pt x="45" y="767"/>
                    </a:lnTo>
                    <a:lnTo>
                      <a:pt x="52" y="767"/>
                    </a:lnTo>
                    <a:lnTo>
                      <a:pt x="56" y="763"/>
                    </a:lnTo>
                    <a:lnTo>
                      <a:pt x="56" y="759"/>
                    </a:lnTo>
                    <a:lnTo>
                      <a:pt x="63" y="755"/>
                    </a:lnTo>
                    <a:lnTo>
                      <a:pt x="66" y="755"/>
                    </a:lnTo>
                    <a:lnTo>
                      <a:pt x="70" y="752"/>
                    </a:lnTo>
                    <a:lnTo>
                      <a:pt x="73" y="744"/>
                    </a:lnTo>
                    <a:lnTo>
                      <a:pt x="77" y="744"/>
                    </a:lnTo>
                    <a:lnTo>
                      <a:pt x="84" y="741"/>
                    </a:lnTo>
                    <a:lnTo>
                      <a:pt x="84" y="737"/>
                    </a:lnTo>
                    <a:lnTo>
                      <a:pt x="87" y="733"/>
                    </a:lnTo>
                    <a:lnTo>
                      <a:pt x="94" y="733"/>
                    </a:lnTo>
                    <a:lnTo>
                      <a:pt x="97" y="730"/>
                    </a:lnTo>
                    <a:lnTo>
                      <a:pt x="101" y="722"/>
                    </a:lnTo>
                    <a:lnTo>
                      <a:pt x="104" y="722"/>
                    </a:lnTo>
                    <a:lnTo>
                      <a:pt x="108" y="718"/>
                    </a:lnTo>
                    <a:lnTo>
                      <a:pt x="111" y="715"/>
                    </a:lnTo>
                    <a:lnTo>
                      <a:pt x="115" y="711"/>
                    </a:lnTo>
                    <a:lnTo>
                      <a:pt x="118" y="711"/>
                    </a:lnTo>
                    <a:lnTo>
                      <a:pt x="125" y="707"/>
                    </a:lnTo>
                    <a:lnTo>
                      <a:pt x="125" y="700"/>
                    </a:lnTo>
                    <a:lnTo>
                      <a:pt x="132" y="700"/>
                    </a:lnTo>
                    <a:lnTo>
                      <a:pt x="136" y="696"/>
                    </a:lnTo>
                    <a:lnTo>
                      <a:pt x="139" y="693"/>
                    </a:lnTo>
                    <a:lnTo>
                      <a:pt x="143" y="689"/>
                    </a:lnTo>
                    <a:lnTo>
                      <a:pt x="146" y="689"/>
                    </a:lnTo>
                    <a:lnTo>
                      <a:pt x="150" y="685"/>
                    </a:lnTo>
                    <a:lnTo>
                      <a:pt x="153" y="681"/>
                    </a:lnTo>
                    <a:lnTo>
                      <a:pt x="156" y="678"/>
                    </a:lnTo>
                    <a:lnTo>
                      <a:pt x="163" y="674"/>
                    </a:lnTo>
                    <a:lnTo>
                      <a:pt x="167" y="670"/>
                    </a:lnTo>
                    <a:lnTo>
                      <a:pt x="167" y="667"/>
                    </a:lnTo>
                    <a:lnTo>
                      <a:pt x="174" y="667"/>
                    </a:lnTo>
                    <a:lnTo>
                      <a:pt x="177" y="663"/>
                    </a:lnTo>
                    <a:lnTo>
                      <a:pt x="181" y="659"/>
                    </a:lnTo>
                    <a:lnTo>
                      <a:pt x="184" y="655"/>
                    </a:lnTo>
                    <a:lnTo>
                      <a:pt x="188" y="652"/>
                    </a:lnTo>
                    <a:lnTo>
                      <a:pt x="195" y="648"/>
                    </a:lnTo>
                    <a:lnTo>
                      <a:pt x="195" y="644"/>
                    </a:lnTo>
                    <a:lnTo>
                      <a:pt x="198" y="644"/>
                    </a:lnTo>
                    <a:lnTo>
                      <a:pt x="205" y="641"/>
                    </a:lnTo>
                    <a:lnTo>
                      <a:pt x="209" y="637"/>
                    </a:lnTo>
                    <a:lnTo>
                      <a:pt x="212" y="633"/>
                    </a:lnTo>
                    <a:lnTo>
                      <a:pt x="216" y="630"/>
                    </a:lnTo>
                    <a:lnTo>
                      <a:pt x="219" y="626"/>
                    </a:lnTo>
                    <a:lnTo>
                      <a:pt x="223" y="622"/>
                    </a:lnTo>
                    <a:lnTo>
                      <a:pt x="226" y="622"/>
                    </a:lnTo>
                    <a:lnTo>
                      <a:pt x="233" y="618"/>
                    </a:lnTo>
                    <a:lnTo>
                      <a:pt x="236" y="615"/>
                    </a:lnTo>
                    <a:lnTo>
                      <a:pt x="236" y="611"/>
                    </a:lnTo>
                    <a:lnTo>
                      <a:pt x="243" y="607"/>
                    </a:lnTo>
                    <a:lnTo>
                      <a:pt x="247" y="604"/>
                    </a:lnTo>
                    <a:lnTo>
                      <a:pt x="250" y="600"/>
                    </a:lnTo>
                    <a:lnTo>
                      <a:pt x="254" y="600"/>
                    </a:lnTo>
                    <a:lnTo>
                      <a:pt x="257" y="596"/>
                    </a:lnTo>
                    <a:lnTo>
                      <a:pt x="264" y="593"/>
                    </a:lnTo>
                    <a:lnTo>
                      <a:pt x="264" y="589"/>
                    </a:lnTo>
                    <a:lnTo>
                      <a:pt x="268" y="585"/>
                    </a:lnTo>
                    <a:lnTo>
                      <a:pt x="275" y="581"/>
                    </a:lnTo>
                    <a:lnTo>
                      <a:pt x="278" y="578"/>
                    </a:lnTo>
                    <a:lnTo>
                      <a:pt x="282" y="578"/>
                    </a:lnTo>
                    <a:lnTo>
                      <a:pt x="285" y="574"/>
                    </a:lnTo>
                    <a:lnTo>
                      <a:pt x="289" y="570"/>
                    </a:lnTo>
                    <a:lnTo>
                      <a:pt x="292" y="567"/>
                    </a:lnTo>
                    <a:lnTo>
                      <a:pt x="296" y="563"/>
                    </a:lnTo>
                    <a:lnTo>
                      <a:pt x="302" y="559"/>
                    </a:lnTo>
                    <a:lnTo>
                      <a:pt x="306" y="556"/>
                    </a:lnTo>
                    <a:lnTo>
                      <a:pt x="306" y="556"/>
                    </a:lnTo>
                    <a:lnTo>
                      <a:pt x="313" y="552"/>
                    </a:lnTo>
                    <a:lnTo>
                      <a:pt x="316" y="548"/>
                    </a:lnTo>
                    <a:lnTo>
                      <a:pt x="320" y="544"/>
                    </a:lnTo>
                    <a:lnTo>
                      <a:pt x="323" y="544"/>
                    </a:lnTo>
                    <a:lnTo>
                      <a:pt x="327" y="537"/>
                    </a:lnTo>
                    <a:lnTo>
                      <a:pt x="334" y="533"/>
                    </a:lnTo>
                    <a:lnTo>
                      <a:pt x="334" y="533"/>
                    </a:lnTo>
                    <a:lnTo>
                      <a:pt x="341" y="530"/>
                    </a:lnTo>
                    <a:lnTo>
                      <a:pt x="344" y="526"/>
                    </a:lnTo>
                    <a:lnTo>
                      <a:pt x="348" y="522"/>
                    </a:lnTo>
                    <a:lnTo>
                      <a:pt x="351" y="522"/>
                    </a:lnTo>
                    <a:lnTo>
                      <a:pt x="355" y="515"/>
                    </a:lnTo>
                    <a:lnTo>
                      <a:pt x="358" y="511"/>
                    </a:lnTo>
                    <a:lnTo>
                      <a:pt x="362" y="511"/>
                    </a:lnTo>
                    <a:lnTo>
                      <a:pt x="365" y="507"/>
                    </a:lnTo>
                    <a:lnTo>
                      <a:pt x="372" y="504"/>
                    </a:lnTo>
                    <a:lnTo>
                      <a:pt x="375" y="500"/>
                    </a:lnTo>
                    <a:lnTo>
                      <a:pt x="375" y="500"/>
                    </a:lnTo>
                    <a:lnTo>
                      <a:pt x="382" y="493"/>
                    </a:lnTo>
                    <a:lnTo>
                      <a:pt x="386" y="489"/>
                    </a:lnTo>
                    <a:lnTo>
                      <a:pt x="389" y="489"/>
                    </a:lnTo>
                    <a:lnTo>
                      <a:pt x="393" y="485"/>
                    </a:lnTo>
                    <a:lnTo>
                      <a:pt x="396" y="482"/>
                    </a:lnTo>
                    <a:lnTo>
                      <a:pt x="403" y="478"/>
                    </a:lnTo>
                    <a:lnTo>
                      <a:pt x="403" y="478"/>
                    </a:lnTo>
                    <a:lnTo>
                      <a:pt x="410" y="474"/>
                    </a:lnTo>
                    <a:lnTo>
                      <a:pt x="414" y="467"/>
                    </a:lnTo>
                    <a:lnTo>
                      <a:pt x="417" y="467"/>
                    </a:lnTo>
                    <a:lnTo>
                      <a:pt x="421" y="463"/>
                    </a:lnTo>
                    <a:lnTo>
                      <a:pt x="424" y="459"/>
                    </a:lnTo>
                    <a:lnTo>
                      <a:pt x="431" y="456"/>
                    </a:lnTo>
                    <a:lnTo>
                      <a:pt x="431" y="456"/>
                    </a:lnTo>
                    <a:lnTo>
                      <a:pt x="435" y="452"/>
                    </a:lnTo>
                    <a:lnTo>
                      <a:pt x="441" y="444"/>
                    </a:lnTo>
                    <a:lnTo>
                      <a:pt x="445" y="444"/>
                    </a:lnTo>
                    <a:lnTo>
                      <a:pt x="448" y="441"/>
                    </a:lnTo>
                    <a:lnTo>
                      <a:pt x="452" y="437"/>
                    </a:lnTo>
                    <a:lnTo>
                      <a:pt x="455" y="433"/>
                    </a:lnTo>
                    <a:lnTo>
                      <a:pt x="459" y="433"/>
                    </a:lnTo>
                    <a:lnTo>
                      <a:pt x="462" y="430"/>
                    </a:lnTo>
                    <a:lnTo>
                      <a:pt x="469" y="422"/>
                    </a:lnTo>
                    <a:lnTo>
                      <a:pt x="473" y="422"/>
                    </a:lnTo>
                    <a:lnTo>
                      <a:pt x="473" y="419"/>
                    </a:lnTo>
                    <a:lnTo>
                      <a:pt x="480" y="415"/>
                    </a:lnTo>
                    <a:lnTo>
                      <a:pt x="483" y="411"/>
                    </a:lnTo>
                    <a:lnTo>
                      <a:pt x="487" y="411"/>
                    </a:lnTo>
                    <a:lnTo>
                      <a:pt x="490" y="407"/>
                    </a:lnTo>
                    <a:lnTo>
                      <a:pt x="494" y="404"/>
                    </a:lnTo>
                    <a:lnTo>
                      <a:pt x="501" y="400"/>
                    </a:lnTo>
                    <a:lnTo>
                      <a:pt x="501" y="396"/>
                    </a:lnTo>
                    <a:lnTo>
                      <a:pt x="508" y="393"/>
                    </a:lnTo>
                    <a:lnTo>
                      <a:pt x="511" y="389"/>
                    </a:lnTo>
                    <a:lnTo>
                      <a:pt x="514" y="389"/>
                    </a:lnTo>
                    <a:lnTo>
                      <a:pt x="518" y="385"/>
                    </a:lnTo>
                    <a:lnTo>
                      <a:pt x="521" y="382"/>
                    </a:lnTo>
                    <a:lnTo>
                      <a:pt x="528" y="378"/>
                    </a:lnTo>
                    <a:lnTo>
                      <a:pt x="528" y="374"/>
                    </a:lnTo>
                    <a:lnTo>
                      <a:pt x="532" y="370"/>
                    </a:lnTo>
                    <a:lnTo>
                      <a:pt x="539" y="367"/>
                    </a:lnTo>
                    <a:lnTo>
                      <a:pt x="542" y="367"/>
                    </a:lnTo>
                    <a:lnTo>
                      <a:pt x="546" y="363"/>
                    </a:lnTo>
                    <a:lnTo>
                      <a:pt x="549" y="359"/>
                    </a:lnTo>
                    <a:lnTo>
                      <a:pt x="553" y="356"/>
                    </a:lnTo>
                    <a:lnTo>
                      <a:pt x="556" y="352"/>
                    </a:lnTo>
                    <a:lnTo>
                      <a:pt x="560" y="348"/>
                    </a:lnTo>
                    <a:lnTo>
                      <a:pt x="567" y="345"/>
                    </a:lnTo>
                    <a:lnTo>
                      <a:pt x="570" y="345"/>
                    </a:lnTo>
                    <a:lnTo>
                      <a:pt x="574" y="341"/>
                    </a:lnTo>
                    <a:lnTo>
                      <a:pt x="577" y="337"/>
                    </a:lnTo>
                    <a:lnTo>
                      <a:pt x="581" y="333"/>
                    </a:lnTo>
                    <a:lnTo>
                      <a:pt x="584" y="330"/>
                    </a:lnTo>
                    <a:lnTo>
                      <a:pt x="587" y="326"/>
                    </a:lnTo>
                    <a:lnTo>
                      <a:pt x="594" y="322"/>
                    </a:lnTo>
                    <a:lnTo>
                      <a:pt x="598" y="322"/>
                    </a:lnTo>
                    <a:lnTo>
                      <a:pt x="598" y="319"/>
                    </a:lnTo>
                    <a:lnTo>
                      <a:pt x="605" y="315"/>
                    </a:lnTo>
                    <a:lnTo>
                      <a:pt x="608" y="311"/>
                    </a:lnTo>
                    <a:lnTo>
                      <a:pt x="612" y="308"/>
                    </a:lnTo>
                    <a:lnTo>
                      <a:pt x="615" y="304"/>
                    </a:lnTo>
                    <a:lnTo>
                      <a:pt x="619" y="300"/>
                    </a:lnTo>
                    <a:lnTo>
                      <a:pt x="626" y="300"/>
                    </a:lnTo>
                    <a:lnTo>
                      <a:pt x="626" y="296"/>
                    </a:lnTo>
                    <a:lnTo>
                      <a:pt x="633" y="293"/>
                    </a:lnTo>
                    <a:lnTo>
                      <a:pt x="636" y="289"/>
                    </a:lnTo>
                    <a:lnTo>
                      <a:pt x="640" y="285"/>
                    </a:lnTo>
                    <a:lnTo>
                      <a:pt x="643" y="282"/>
                    </a:lnTo>
                    <a:lnTo>
                      <a:pt x="647" y="278"/>
                    </a:lnTo>
                    <a:lnTo>
                      <a:pt x="653" y="278"/>
                    </a:lnTo>
                    <a:lnTo>
                      <a:pt x="653" y="274"/>
                    </a:lnTo>
                    <a:lnTo>
                      <a:pt x="660" y="271"/>
                    </a:lnTo>
                    <a:lnTo>
                      <a:pt x="664" y="267"/>
                    </a:lnTo>
                    <a:lnTo>
                      <a:pt x="667" y="263"/>
                    </a:lnTo>
                    <a:lnTo>
                      <a:pt x="671" y="259"/>
                    </a:lnTo>
                    <a:lnTo>
                      <a:pt x="674" y="256"/>
                    </a:lnTo>
                    <a:lnTo>
                      <a:pt x="681" y="256"/>
                    </a:lnTo>
                    <a:lnTo>
                      <a:pt x="681" y="252"/>
                    </a:lnTo>
                    <a:lnTo>
                      <a:pt x="685" y="248"/>
                    </a:lnTo>
                    <a:lnTo>
                      <a:pt x="692" y="245"/>
                    </a:lnTo>
                    <a:lnTo>
                      <a:pt x="695" y="245"/>
                    </a:lnTo>
                    <a:lnTo>
                      <a:pt x="699" y="237"/>
                    </a:lnTo>
                    <a:lnTo>
                      <a:pt x="702" y="234"/>
                    </a:lnTo>
                    <a:lnTo>
                      <a:pt x="706" y="234"/>
                    </a:lnTo>
                    <a:lnTo>
                      <a:pt x="709" y="230"/>
                    </a:lnTo>
                    <a:lnTo>
                      <a:pt x="713" y="226"/>
                    </a:lnTo>
                    <a:lnTo>
                      <a:pt x="720" y="222"/>
                    </a:lnTo>
                    <a:lnTo>
                      <a:pt x="723" y="222"/>
                    </a:lnTo>
                    <a:lnTo>
                      <a:pt x="726" y="215"/>
                    </a:lnTo>
                    <a:lnTo>
                      <a:pt x="730" y="211"/>
                    </a:lnTo>
                    <a:lnTo>
                      <a:pt x="733" y="211"/>
                    </a:lnTo>
                    <a:lnTo>
                      <a:pt x="737" y="208"/>
                    </a:lnTo>
                    <a:lnTo>
                      <a:pt x="740" y="204"/>
                    </a:lnTo>
                    <a:lnTo>
                      <a:pt x="747" y="200"/>
                    </a:lnTo>
                    <a:lnTo>
                      <a:pt x="751" y="200"/>
                    </a:lnTo>
                    <a:lnTo>
                      <a:pt x="751" y="193"/>
                    </a:lnTo>
                    <a:lnTo>
                      <a:pt x="758" y="189"/>
                    </a:lnTo>
                    <a:lnTo>
                      <a:pt x="761" y="189"/>
                    </a:lnTo>
                    <a:lnTo>
                      <a:pt x="765" y="185"/>
                    </a:lnTo>
                    <a:lnTo>
                      <a:pt x="768" y="182"/>
                    </a:lnTo>
                    <a:lnTo>
                      <a:pt x="775" y="178"/>
                    </a:lnTo>
                    <a:lnTo>
                      <a:pt x="779" y="178"/>
                    </a:lnTo>
                    <a:lnTo>
                      <a:pt x="779" y="174"/>
                    </a:lnTo>
                    <a:lnTo>
                      <a:pt x="786" y="167"/>
                    </a:lnTo>
                    <a:lnTo>
                      <a:pt x="789" y="167"/>
                    </a:lnTo>
                    <a:lnTo>
                      <a:pt x="793" y="163"/>
                    </a:lnTo>
                    <a:lnTo>
                      <a:pt x="796" y="159"/>
                    </a:lnTo>
                    <a:lnTo>
                      <a:pt x="799" y="156"/>
                    </a:lnTo>
                    <a:lnTo>
                      <a:pt x="806" y="156"/>
                    </a:lnTo>
                    <a:lnTo>
                      <a:pt x="806" y="152"/>
                    </a:lnTo>
                    <a:lnTo>
                      <a:pt x="813" y="145"/>
                    </a:lnTo>
                    <a:lnTo>
                      <a:pt x="817" y="145"/>
                    </a:lnTo>
                    <a:lnTo>
                      <a:pt x="820" y="141"/>
                    </a:lnTo>
                    <a:lnTo>
                      <a:pt x="824" y="137"/>
                    </a:lnTo>
                    <a:lnTo>
                      <a:pt x="827" y="134"/>
                    </a:lnTo>
                    <a:lnTo>
                      <a:pt x="834" y="134"/>
                    </a:lnTo>
                    <a:lnTo>
                      <a:pt x="834" y="130"/>
                    </a:lnTo>
                    <a:lnTo>
                      <a:pt x="841" y="122"/>
                    </a:lnTo>
                    <a:lnTo>
                      <a:pt x="845" y="122"/>
                    </a:lnTo>
                    <a:lnTo>
                      <a:pt x="848" y="119"/>
                    </a:lnTo>
                    <a:lnTo>
                      <a:pt x="852" y="115"/>
                    </a:lnTo>
                    <a:lnTo>
                      <a:pt x="855" y="111"/>
                    </a:lnTo>
                    <a:lnTo>
                      <a:pt x="862" y="111"/>
                    </a:lnTo>
                    <a:lnTo>
                      <a:pt x="862" y="108"/>
                    </a:lnTo>
                    <a:lnTo>
                      <a:pt x="869" y="104"/>
                    </a:lnTo>
                    <a:lnTo>
                      <a:pt x="872" y="100"/>
                    </a:lnTo>
                    <a:lnTo>
                      <a:pt x="876" y="97"/>
                    </a:lnTo>
                    <a:lnTo>
                      <a:pt x="879" y="93"/>
                    </a:lnTo>
                    <a:lnTo>
                      <a:pt x="883" y="89"/>
                    </a:lnTo>
                    <a:lnTo>
                      <a:pt x="890" y="89"/>
                    </a:lnTo>
                    <a:lnTo>
                      <a:pt x="890" y="85"/>
                    </a:lnTo>
                    <a:lnTo>
                      <a:pt x="893" y="82"/>
                    </a:lnTo>
                    <a:lnTo>
                      <a:pt x="900" y="78"/>
                    </a:lnTo>
                    <a:lnTo>
                      <a:pt x="904" y="74"/>
                    </a:lnTo>
                    <a:lnTo>
                      <a:pt x="907" y="71"/>
                    </a:lnTo>
                    <a:lnTo>
                      <a:pt x="911" y="67"/>
                    </a:lnTo>
                    <a:lnTo>
                      <a:pt x="918" y="67"/>
                    </a:lnTo>
                    <a:lnTo>
                      <a:pt x="918" y="63"/>
                    </a:lnTo>
                    <a:lnTo>
                      <a:pt x="921" y="60"/>
                    </a:lnTo>
                    <a:lnTo>
                      <a:pt x="928" y="56"/>
                    </a:lnTo>
                    <a:lnTo>
                      <a:pt x="932" y="52"/>
                    </a:lnTo>
                    <a:lnTo>
                      <a:pt x="935" y="48"/>
                    </a:lnTo>
                    <a:lnTo>
                      <a:pt x="938" y="45"/>
                    </a:lnTo>
                    <a:lnTo>
                      <a:pt x="942" y="45"/>
                    </a:lnTo>
                    <a:lnTo>
                      <a:pt x="945" y="41"/>
                    </a:lnTo>
                    <a:lnTo>
                      <a:pt x="949" y="37"/>
                    </a:lnTo>
                    <a:lnTo>
                      <a:pt x="956" y="34"/>
                    </a:lnTo>
                    <a:lnTo>
                      <a:pt x="959" y="30"/>
                    </a:lnTo>
                    <a:lnTo>
                      <a:pt x="963" y="26"/>
                    </a:lnTo>
                    <a:lnTo>
                      <a:pt x="966" y="23"/>
                    </a:lnTo>
                    <a:lnTo>
                      <a:pt x="970" y="23"/>
                    </a:lnTo>
                    <a:lnTo>
                      <a:pt x="973" y="19"/>
                    </a:lnTo>
                    <a:lnTo>
                      <a:pt x="977" y="15"/>
                    </a:lnTo>
                    <a:lnTo>
                      <a:pt x="984" y="11"/>
                    </a:lnTo>
                    <a:lnTo>
                      <a:pt x="987" y="8"/>
                    </a:lnTo>
                    <a:lnTo>
                      <a:pt x="991" y="4"/>
                    </a:lnTo>
                    <a:lnTo>
                      <a:pt x="994" y="0"/>
                    </a:lnTo>
                  </a:path>
                </a:pathLst>
              </a:custGeom>
              <a:noFill/>
              <a:ln w="0">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08292" name="Group 68"/>
              <p:cNvGrpSpPr>
                <a:grpSpLocks/>
              </p:cNvGrpSpPr>
              <p:nvPr/>
            </p:nvGrpSpPr>
            <p:grpSpPr bwMode="auto">
              <a:xfrm>
                <a:off x="373" y="1176"/>
                <a:ext cx="883" cy="747"/>
                <a:chOff x="373" y="1176"/>
                <a:chExt cx="883" cy="747"/>
              </a:xfrm>
            </p:grpSpPr>
            <p:sp>
              <p:nvSpPr>
                <p:cNvPr id="308293" name="Line 69"/>
                <p:cNvSpPr>
                  <a:spLocks noChangeShapeType="1"/>
                </p:cNvSpPr>
                <p:nvPr/>
              </p:nvSpPr>
              <p:spPr bwMode="auto">
                <a:xfrm flipV="1">
                  <a:off x="373" y="1176"/>
                  <a:ext cx="1" cy="74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94" name="Freeform 70"/>
                <p:cNvSpPr>
                  <a:spLocks/>
                </p:cNvSpPr>
                <p:nvPr/>
              </p:nvSpPr>
              <p:spPr bwMode="auto">
                <a:xfrm>
                  <a:off x="500" y="1286"/>
                  <a:ext cx="756" cy="637"/>
                </a:xfrm>
                <a:custGeom>
                  <a:avLst/>
                  <a:gdLst>
                    <a:gd name="T0" fmla="*/ 14 w 984"/>
                    <a:gd name="T1" fmla="*/ 792 h 807"/>
                    <a:gd name="T2" fmla="*/ 35 w 984"/>
                    <a:gd name="T3" fmla="*/ 778 h 807"/>
                    <a:gd name="T4" fmla="*/ 56 w 984"/>
                    <a:gd name="T5" fmla="*/ 763 h 807"/>
                    <a:gd name="T6" fmla="*/ 73 w 984"/>
                    <a:gd name="T7" fmla="*/ 744 h 807"/>
                    <a:gd name="T8" fmla="*/ 94 w 984"/>
                    <a:gd name="T9" fmla="*/ 733 h 807"/>
                    <a:gd name="T10" fmla="*/ 112 w 984"/>
                    <a:gd name="T11" fmla="*/ 715 h 807"/>
                    <a:gd name="T12" fmla="*/ 132 w 984"/>
                    <a:gd name="T13" fmla="*/ 700 h 807"/>
                    <a:gd name="T14" fmla="*/ 153 w 984"/>
                    <a:gd name="T15" fmla="*/ 685 h 807"/>
                    <a:gd name="T16" fmla="*/ 171 w 984"/>
                    <a:gd name="T17" fmla="*/ 667 h 807"/>
                    <a:gd name="T18" fmla="*/ 192 w 984"/>
                    <a:gd name="T19" fmla="*/ 652 h 807"/>
                    <a:gd name="T20" fmla="*/ 209 w 984"/>
                    <a:gd name="T21" fmla="*/ 637 h 807"/>
                    <a:gd name="T22" fmla="*/ 230 w 984"/>
                    <a:gd name="T23" fmla="*/ 622 h 807"/>
                    <a:gd name="T24" fmla="*/ 251 w 984"/>
                    <a:gd name="T25" fmla="*/ 604 h 807"/>
                    <a:gd name="T26" fmla="*/ 268 w 984"/>
                    <a:gd name="T27" fmla="*/ 589 h 807"/>
                    <a:gd name="T28" fmla="*/ 289 w 984"/>
                    <a:gd name="T29" fmla="*/ 574 h 807"/>
                    <a:gd name="T30" fmla="*/ 306 w 984"/>
                    <a:gd name="T31" fmla="*/ 556 h 807"/>
                    <a:gd name="T32" fmla="*/ 327 w 984"/>
                    <a:gd name="T33" fmla="*/ 544 h 807"/>
                    <a:gd name="T34" fmla="*/ 348 w 984"/>
                    <a:gd name="T35" fmla="*/ 526 h 807"/>
                    <a:gd name="T36" fmla="*/ 365 w 984"/>
                    <a:gd name="T37" fmla="*/ 511 h 807"/>
                    <a:gd name="T38" fmla="*/ 386 w 984"/>
                    <a:gd name="T39" fmla="*/ 493 h 807"/>
                    <a:gd name="T40" fmla="*/ 404 w 984"/>
                    <a:gd name="T41" fmla="*/ 478 h 807"/>
                    <a:gd name="T42" fmla="*/ 424 w 984"/>
                    <a:gd name="T43" fmla="*/ 463 h 807"/>
                    <a:gd name="T44" fmla="*/ 445 w 984"/>
                    <a:gd name="T45" fmla="*/ 444 h 807"/>
                    <a:gd name="T46" fmla="*/ 463 w 984"/>
                    <a:gd name="T47" fmla="*/ 433 h 807"/>
                    <a:gd name="T48" fmla="*/ 483 w 984"/>
                    <a:gd name="T49" fmla="*/ 415 h 807"/>
                    <a:gd name="T50" fmla="*/ 501 w 984"/>
                    <a:gd name="T51" fmla="*/ 400 h 807"/>
                    <a:gd name="T52" fmla="*/ 522 w 984"/>
                    <a:gd name="T53" fmla="*/ 385 h 807"/>
                    <a:gd name="T54" fmla="*/ 543 w 984"/>
                    <a:gd name="T55" fmla="*/ 367 h 807"/>
                    <a:gd name="T56" fmla="*/ 560 w 984"/>
                    <a:gd name="T57" fmla="*/ 352 h 807"/>
                    <a:gd name="T58" fmla="*/ 581 w 984"/>
                    <a:gd name="T59" fmla="*/ 337 h 807"/>
                    <a:gd name="T60" fmla="*/ 598 w 984"/>
                    <a:gd name="T61" fmla="*/ 322 h 807"/>
                    <a:gd name="T62" fmla="*/ 616 w 984"/>
                    <a:gd name="T63" fmla="*/ 304 h 807"/>
                    <a:gd name="T64" fmla="*/ 636 w 984"/>
                    <a:gd name="T65" fmla="*/ 289 h 807"/>
                    <a:gd name="T66" fmla="*/ 654 w 984"/>
                    <a:gd name="T67" fmla="*/ 274 h 807"/>
                    <a:gd name="T68" fmla="*/ 675 w 984"/>
                    <a:gd name="T69" fmla="*/ 256 h 807"/>
                    <a:gd name="T70" fmla="*/ 695 w 984"/>
                    <a:gd name="T71" fmla="*/ 245 h 807"/>
                    <a:gd name="T72" fmla="*/ 713 w 984"/>
                    <a:gd name="T73" fmla="*/ 226 h 807"/>
                    <a:gd name="T74" fmla="*/ 734 w 984"/>
                    <a:gd name="T75" fmla="*/ 211 h 807"/>
                    <a:gd name="T76" fmla="*/ 751 w 984"/>
                    <a:gd name="T77" fmla="*/ 193 h 807"/>
                    <a:gd name="T78" fmla="*/ 772 w 984"/>
                    <a:gd name="T79" fmla="*/ 178 h 807"/>
                    <a:gd name="T80" fmla="*/ 789 w 984"/>
                    <a:gd name="T81" fmla="*/ 163 h 807"/>
                    <a:gd name="T82" fmla="*/ 807 w 984"/>
                    <a:gd name="T83" fmla="*/ 145 h 807"/>
                    <a:gd name="T84" fmla="*/ 828 w 984"/>
                    <a:gd name="T85" fmla="*/ 134 h 807"/>
                    <a:gd name="T86" fmla="*/ 848 w 984"/>
                    <a:gd name="T87" fmla="*/ 115 h 807"/>
                    <a:gd name="T88" fmla="*/ 866 w 984"/>
                    <a:gd name="T89" fmla="*/ 100 h 807"/>
                    <a:gd name="T90" fmla="*/ 887 w 984"/>
                    <a:gd name="T91" fmla="*/ 85 h 807"/>
                    <a:gd name="T92" fmla="*/ 904 w 984"/>
                    <a:gd name="T93" fmla="*/ 67 h 807"/>
                    <a:gd name="T94" fmla="*/ 921 w 984"/>
                    <a:gd name="T95" fmla="*/ 52 h 807"/>
                    <a:gd name="T96" fmla="*/ 942 w 984"/>
                    <a:gd name="T97" fmla="*/ 37 h 807"/>
                    <a:gd name="T98" fmla="*/ 960 w 984"/>
                    <a:gd name="T99" fmla="*/ 23 h 807"/>
                    <a:gd name="T100" fmla="*/ 980 w 984"/>
                    <a:gd name="T101" fmla="*/ 4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4" h="807">
                      <a:moveTo>
                        <a:pt x="0" y="807"/>
                      </a:moveTo>
                      <a:lnTo>
                        <a:pt x="0" y="804"/>
                      </a:lnTo>
                      <a:lnTo>
                        <a:pt x="7" y="800"/>
                      </a:lnTo>
                      <a:lnTo>
                        <a:pt x="11" y="800"/>
                      </a:lnTo>
                      <a:lnTo>
                        <a:pt x="14" y="792"/>
                      </a:lnTo>
                      <a:lnTo>
                        <a:pt x="18" y="789"/>
                      </a:lnTo>
                      <a:lnTo>
                        <a:pt x="25" y="789"/>
                      </a:lnTo>
                      <a:lnTo>
                        <a:pt x="28" y="785"/>
                      </a:lnTo>
                      <a:lnTo>
                        <a:pt x="28" y="781"/>
                      </a:lnTo>
                      <a:lnTo>
                        <a:pt x="35" y="778"/>
                      </a:lnTo>
                      <a:lnTo>
                        <a:pt x="39" y="778"/>
                      </a:lnTo>
                      <a:lnTo>
                        <a:pt x="42" y="770"/>
                      </a:lnTo>
                      <a:lnTo>
                        <a:pt x="46" y="767"/>
                      </a:lnTo>
                      <a:lnTo>
                        <a:pt x="49" y="767"/>
                      </a:lnTo>
                      <a:lnTo>
                        <a:pt x="56" y="763"/>
                      </a:lnTo>
                      <a:lnTo>
                        <a:pt x="56" y="759"/>
                      </a:lnTo>
                      <a:lnTo>
                        <a:pt x="63" y="755"/>
                      </a:lnTo>
                      <a:lnTo>
                        <a:pt x="66" y="755"/>
                      </a:lnTo>
                      <a:lnTo>
                        <a:pt x="70" y="752"/>
                      </a:lnTo>
                      <a:lnTo>
                        <a:pt x="73" y="744"/>
                      </a:lnTo>
                      <a:lnTo>
                        <a:pt x="77" y="744"/>
                      </a:lnTo>
                      <a:lnTo>
                        <a:pt x="84" y="741"/>
                      </a:lnTo>
                      <a:lnTo>
                        <a:pt x="84" y="737"/>
                      </a:lnTo>
                      <a:lnTo>
                        <a:pt x="91" y="733"/>
                      </a:lnTo>
                      <a:lnTo>
                        <a:pt x="94" y="733"/>
                      </a:lnTo>
                      <a:lnTo>
                        <a:pt x="98" y="730"/>
                      </a:lnTo>
                      <a:lnTo>
                        <a:pt x="101" y="722"/>
                      </a:lnTo>
                      <a:lnTo>
                        <a:pt x="105" y="722"/>
                      </a:lnTo>
                      <a:lnTo>
                        <a:pt x="112" y="718"/>
                      </a:lnTo>
                      <a:lnTo>
                        <a:pt x="112" y="715"/>
                      </a:lnTo>
                      <a:lnTo>
                        <a:pt x="115" y="711"/>
                      </a:lnTo>
                      <a:lnTo>
                        <a:pt x="122" y="711"/>
                      </a:lnTo>
                      <a:lnTo>
                        <a:pt x="126" y="707"/>
                      </a:lnTo>
                      <a:lnTo>
                        <a:pt x="129" y="700"/>
                      </a:lnTo>
                      <a:lnTo>
                        <a:pt x="132" y="700"/>
                      </a:lnTo>
                      <a:lnTo>
                        <a:pt x="136" y="696"/>
                      </a:lnTo>
                      <a:lnTo>
                        <a:pt x="139" y="693"/>
                      </a:lnTo>
                      <a:lnTo>
                        <a:pt x="143" y="689"/>
                      </a:lnTo>
                      <a:lnTo>
                        <a:pt x="150" y="689"/>
                      </a:lnTo>
                      <a:lnTo>
                        <a:pt x="153" y="685"/>
                      </a:lnTo>
                      <a:lnTo>
                        <a:pt x="153" y="681"/>
                      </a:lnTo>
                      <a:lnTo>
                        <a:pt x="160" y="678"/>
                      </a:lnTo>
                      <a:lnTo>
                        <a:pt x="164" y="674"/>
                      </a:lnTo>
                      <a:lnTo>
                        <a:pt x="167" y="670"/>
                      </a:lnTo>
                      <a:lnTo>
                        <a:pt x="171" y="667"/>
                      </a:lnTo>
                      <a:lnTo>
                        <a:pt x="178" y="667"/>
                      </a:lnTo>
                      <a:lnTo>
                        <a:pt x="181" y="663"/>
                      </a:lnTo>
                      <a:lnTo>
                        <a:pt x="181" y="659"/>
                      </a:lnTo>
                      <a:lnTo>
                        <a:pt x="188" y="655"/>
                      </a:lnTo>
                      <a:lnTo>
                        <a:pt x="192" y="652"/>
                      </a:lnTo>
                      <a:lnTo>
                        <a:pt x="195" y="648"/>
                      </a:lnTo>
                      <a:lnTo>
                        <a:pt x="198" y="644"/>
                      </a:lnTo>
                      <a:lnTo>
                        <a:pt x="202" y="644"/>
                      </a:lnTo>
                      <a:lnTo>
                        <a:pt x="209" y="641"/>
                      </a:lnTo>
                      <a:lnTo>
                        <a:pt x="209" y="637"/>
                      </a:lnTo>
                      <a:lnTo>
                        <a:pt x="216" y="633"/>
                      </a:lnTo>
                      <a:lnTo>
                        <a:pt x="219" y="630"/>
                      </a:lnTo>
                      <a:lnTo>
                        <a:pt x="223" y="626"/>
                      </a:lnTo>
                      <a:lnTo>
                        <a:pt x="226" y="622"/>
                      </a:lnTo>
                      <a:lnTo>
                        <a:pt x="230" y="622"/>
                      </a:lnTo>
                      <a:lnTo>
                        <a:pt x="237" y="618"/>
                      </a:lnTo>
                      <a:lnTo>
                        <a:pt x="237" y="615"/>
                      </a:lnTo>
                      <a:lnTo>
                        <a:pt x="240" y="611"/>
                      </a:lnTo>
                      <a:lnTo>
                        <a:pt x="247" y="607"/>
                      </a:lnTo>
                      <a:lnTo>
                        <a:pt x="251" y="604"/>
                      </a:lnTo>
                      <a:lnTo>
                        <a:pt x="254" y="600"/>
                      </a:lnTo>
                      <a:lnTo>
                        <a:pt x="258" y="600"/>
                      </a:lnTo>
                      <a:lnTo>
                        <a:pt x="261" y="596"/>
                      </a:lnTo>
                      <a:lnTo>
                        <a:pt x="265" y="593"/>
                      </a:lnTo>
                      <a:lnTo>
                        <a:pt x="268" y="589"/>
                      </a:lnTo>
                      <a:lnTo>
                        <a:pt x="275" y="585"/>
                      </a:lnTo>
                      <a:lnTo>
                        <a:pt x="278" y="581"/>
                      </a:lnTo>
                      <a:lnTo>
                        <a:pt x="278" y="578"/>
                      </a:lnTo>
                      <a:lnTo>
                        <a:pt x="285" y="578"/>
                      </a:lnTo>
                      <a:lnTo>
                        <a:pt x="289" y="574"/>
                      </a:lnTo>
                      <a:lnTo>
                        <a:pt x="292" y="570"/>
                      </a:lnTo>
                      <a:lnTo>
                        <a:pt x="296" y="567"/>
                      </a:lnTo>
                      <a:lnTo>
                        <a:pt x="299" y="563"/>
                      </a:lnTo>
                      <a:lnTo>
                        <a:pt x="306" y="559"/>
                      </a:lnTo>
                      <a:lnTo>
                        <a:pt x="306" y="556"/>
                      </a:lnTo>
                      <a:lnTo>
                        <a:pt x="313" y="556"/>
                      </a:lnTo>
                      <a:lnTo>
                        <a:pt x="317" y="552"/>
                      </a:lnTo>
                      <a:lnTo>
                        <a:pt x="320" y="548"/>
                      </a:lnTo>
                      <a:lnTo>
                        <a:pt x="324" y="544"/>
                      </a:lnTo>
                      <a:lnTo>
                        <a:pt x="327" y="544"/>
                      </a:lnTo>
                      <a:lnTo>
                        <a:pt x="334" y="537"/>
                      </a:lnTo>
                      <a:lnTo>
                        <a:pt x="334" y="533"/>
                      </a:lnTo>
                      <a:lnTo>
                        <a:pt x="338" y="533"/>
                      </a:lnTo>
                      <a:lnTo>
                        <a:pt x="344" y="530"/>
                      </a:lnTo>
                      <a:lnTo>
                        <a:pt x="348" y="526"/>
                      </a:lnTo>
                      <a:lnTo>
                        <a:pt x="351" y="522"/>
                      </a:lnTo>
                      <a:lnTo>
                        <a:pt x="355" y="522"/>
                      </a:lnTo>
                      <a:lnTo>
                        <a:pt x="358" y="515"/>
                      </a:lnTo>
                      <a:lnTo>
                        <a:pt x="362" y="511"/>
                      </a:lnTo>
                      <a:lnTo>
                        <a:pt x="365" y="511"/>
                      </a:lnTo>
                      <a:lnTo>
                        <a:pt x="372" y="507"/>
                      </a:lnTo>
                      <a:lnTo>
                        <a:pt x="376" y="504"/>
                      </a:lnTo>
                      <a:lnTo>
                        <a:pt x="376" y="500"/>
                      </a:lnTo>
                      <a:lnTo>
                        <a:pt x="383" y="500"/>
                      </a:lnTo>
                      <a:lnTo>
                        <a:pt x="386" y="493"/>
                      </a:lnTo>
                      <a:lnTo>
                        <a:pt x="390" y="489"/>
                      </a:lnTo>
                      <a:lnTo>
                        <a:pt x="393" y="489"/>
                      </a:lnTo>
                      <a:lnTo>
                        <a:pt x="397" y="485"/>
                      </a:lnTo>
                      <a:lnTo>
                        <a:pt x="404" y="482"/>
                      </a:lnTo>
                      <a:lnTo>
                        <a:pt x="404" y="478"/>
                      </a:lnTo>
                      <a:lnTo>
                        <a:pt x="407" y="478"/>
                      </a:lnTo>
                      <a:lnTo>
                        <a:pt x="414" y="474"/>
                      </a:lnTo>
                      <a:lnTo>
                        <a:pt x="417" y="467"/>
                      </a:lnTo>
                      <a:lnTo>
                        <a:pt x="421" y="467"/>
                      </a:lnTo>
                      <a:lnTo>
                        <a:pt x="424" y="463"/>
                      </a:lnTo>
                      <a:lnTo>
                        <a:pt x="428" y="459"/>
                      </a:lnTo>
                      <a:lnTo>
                        <a:pt x="431" y="456"/>
                      </a:lnTo>
                      <a:lnTo>
                        <a:pt x="435" y="456"/>
                      </a:lnTo>
                      <a:lnTo>
                        <a:pt x="442" y="452"/>
                      </a:lnTo>
                      <a:lnTo>
                        <a:pt x="445" y="444"/>
                      </a:lnTo>
                      <a:lnTo>
                        <a:pt x="445" y="444"/>
                      </a:lnTo>
                      <a:lnTo>
                        <a:pt x="452" y="441"/>
                      </a:lnTo>
                      <a:lnTo>
                        <a:pt x="456" y="437"/>
                      </a:lnTo>
                      <a:lnTo>
                        <a:pt x="459" y="433"/>
                      </a:lnTo>
                      <a:lnTo>
                        <a:pt x="463" y="433"/>
                      </a:lnTo>
                      <a:lnTo>
                        <a:pt x="466" y="430"/>
                      </a:lnTo>
                      <a:lnTo>
                        <a:pt x="473" y="422"/>
                      </a:lnTo>
                      <a:lnTo>
                        <a:pt x="473" y="422"/>
                      </a:lnTo>
                      <a:lnTo>
                        <a:pt x="480" y="419"/>
                      </a:lnTo>
                      <a:lnTo>
                        <a:pt x="483" y="415"/>
                      </a:lnTo>
                      <a:lnTo>
                        <a:pt x="487" y="411"/>
                      </a:lnTo>
                      <a:lnTo>
                        <a:pt x="490" y="411"/>
                      </a:lnTo>
                      <a:lnTo>
                        <a:pt x="494" y="407"/>
                      </a:lnTo>
                      <a:lnTo>
                        <a:pt x="497" y="404"/>
                      </a:lnTo>
                      <a:lnTo>
                        <a:pt x="501" y="400"/>
                      </a:lnTo>
                      <a:lnTo>
                        <a:pt x="504" y="396"/>
                      </a:lnTo>
                      <a:lnTo>
                        <a:pt x="511" y="393"/>
                      </a:lnTo>
                      <a:lnTo>
                        <a:pt x="515" y="389"/>
                      </a:lnTo>
                      <a:lnTo>
                        <a:pt x="515" y="389"/>
                      </a:lnTo>
                      <a:lnTo>
                        <a:pt x="522" y="385"/>
                      </a:lnTo>
                      <a:lnTo>
                        <a:pt x="525" y="382"/>
                      </a:lnTo>
                      <a:lnTo>
                        <a:pt x="529" y="378"/>
                      </a:lnTo>
                      <a:lnTo>
                        <a:pt x="532" y="374"/>
                      </a:lnTo>
                      <a:lnTo>
                        <a:pt x="536" y="370"/>
                      </a:lnTo>
                      <a:lnTo>
                        <a:pt x="543" y="367"/>
                      </a:lnTo>
                      <a:lnTo>
                        <a:pt x="543" y="367"/>
                      </a:lnTo>
                      <a:lnTo>
                        <a:pt x="546" y="363"/>
                      </a:lnTo>
                      <a:lnTo>
                        <a:pt x="553" y="359"/>
                      </a:lnTo>
                      <a:lnTo>
                        <a:pt x="556" y="356"/>
                      </a:lnTo>
                      <a:lnTo>
                        <a:pt x="560" y="352"/>
                      </a:lnTo>
                      <a:lnTo>
                        <a:pt x="563" y="348"/>
                      </a:lnTo>
                      <a:lnTo>
                        <a:pt x="567" y="345"/>
                      </a:lnTo>
                      <a:lnTo>
                        <a:pt x="570" y="345"/>
                      </a:lnTo>
                      <a:lnTo>
                        <a:pt x="574" y="341"/>
                      </a:lnTo>
                      <a:lnTo>
                        <a:pt x="581" y="337"/>
                      </a:lnTo>
                      <a:lnTo>
                        <a:pt x="584" y="333"/>
                      </a:lnTo>
                      <a:lnTo>
                        <a:pt x="584" y="330"/>
                      </a:lnTo>
                      <a:lnTo>
                        <a:pt x="591" y="326"/>
                      </a:lnTo>
                      <a:lnTo>
                        <a:pt x="595" y="322"/>
                      </a:lnTo>
                      <a:lnTo>
                        <a:pt x="598" y="322"/>
                      </a:lnTo>
                      <a:lnTo>
                        <a:pt x="602" y="319"/>
                      </a:lnTo>
                      <a:lnTo>
                        <a:pt x="605" y="315"/>
                      </a:lnTo>
                      <a:lnTo>
                        <a:pt x="612" y="311"/>
                      </a:lnTo>
                      <a:lnTo>
                        <a:pt x="612" y="308"/>
                      </a:lnTo>
                      <a:lnTo>
                        <a:pt x="616" y="304"/>
                      </a:lnTo>
                      <a:lnTo>
                        <a:pt x="623" y="300"/>
                      </a:lnTo>
                      <a:lnTo>
                        <a:pt x="626" y="300"/>
                      </a:lnTo>
                      <a:lnTo>
                        <a:pt x="629" y="296"/>
                      </a:lnTo>
                      <a:lnTo>
                        <a:pt x="633" y="293"/>
                      </a:lnTo>
                      <a:lnTo>
                        <a:pt x="636" y="289"/>
                      </a:lnTo>
                      <a:lnTo>
                        <a:pt x="640" y="285"/>
                      </a:lnTo>
                      <a:lnTo>
                        <a:pt x="643" y="282"/>
                      </a:lnTo>
                      <a:lnTo>
                        <a:pt x="647" y="278"/>
                      </a:lnTo>
                      <a:lnTo>
                        <a:pt x="654" y="278"/>
                      </a:lnTo>
                      <a:lnTo>
                        <a:pt x="654" y="274"/>
                      </a:lnTo>
                      <a:lnTo>
                        <a:pt x="661" y="271"/>
                      </a:lnTo>
                      <a:lnTo>
                        <a:pt x="664" y="267"/>
                      </a:lnTo>
                      <a:lnTo>
                        <a:pt x="668" y="263"/>
                      </a:lnTo>
                      <a:lnTo>
                        <a:pt x="671" y="259"/>
                      </a:lnTo>
                      <a:lnTo>
                        <a:pt x="675" y="256"/>
                      </a:lnTo>
                      <a:lnTo>
                        <a:pt x="678" y="256"/>
                      </a:lnTo>
                      <a:lnTo>
                        <a:pt x="682" y="252"/>
                      </a:lnTo>
                      <a:lnTo>
                        <a:pt x="685" y="248"/>
                      </a:lnTo>
                      <a:lnTo>
                        <a:pt x="692" y="245"/>
                      </a:lnTo>
                      <a:lnTo>
                        <a:pt x="695" y="245"/>
                      </a:lnTo>
                      <a:lnTo>
                        <a:pt x="695" y="237"/>
                      </a:lnTo>
                      <a:lnTo>
                        <a:pt x="702" y="234"/>
                      </a:lnTo>
                      <a:lnTo>
                        <a:pt x="706" y="234"/>
                      </a:lnTo>
                      <a:lnTo>
                        <a:pt x="709" y="230"/>
                      </a:lnTo>
                      <a:lnTo>
                        <a:pt x="713" y="226"/>
                      </a:lnTo>
                      <a:lnTo>
                        <a:pt x="716" y="222"/>
                      </a:lnTo>
                      <a:lnTo>
                        <a:pt x="723" y="222"/>
                      </a:lnTo>
                      <a:lnTo>
                        <a:pt x="723" y="215"/>
                      </a:lnTo>
                      <a:lnTo>
                        <a:pt x="727" y="211"/>
                      </a:lnTo>
                      <a:lnTo>
                        <a:pt x="734" y="211"/>
                      </a:lnTo>
                      <a:lnTo>
                        <a:pt x="737" y="208"/>
                      </a:lnTo>
                      <a:lnTo>
                        <a:pt x="737" y="204"/>
                      </a:lnTo>
                      <a:lnTo>
                        <a:pt x="744" y="200"/>
                      </a:lnTo>
                      <a:lnTo>
                        <a:pt x="748" y="200"/>
                      </a:lnTo>
                      <a:lnTo>
                        <a:pt x="751" y="193"/>
                      </a:lnTo>
                      <a:lnTo>
                        <a:pt x="755" y="189"/>
                      </a:lnTo>
                      <a:lnTo>
                        <a:pt x="758" y="189"/>
                      </a:lnTo>
                      <a:lnTo>
                        <a:pt x="765" y="185"/>
                      </a:lnTo>
                      <a:lnTo>
                        <a:pt x="765" y="182"/>
                      </a:lnTo>
                      <a:lnTo>
                        <a:pt x="772" y="178"/>
                      </a:lnTo>
                      <a:lnTo>
                        <a:pt x="775" y="178"/>
                      </a:lnTo>
                      <a:lnTo>
                        <a:pt x="779" y="174"/>
                      </a:lnTo>
                      <a:lnTo>
                        <a:pt x="782" y="167"/>
                      </a:lnTo>
                      <a:lnTo>
                        <a:pt x="786" y="167"/>
                      </a:lnTo>
                      <a:lnTo>
                        <a:pt x="789" y="163"/>
                      </a:lnTo>
                      <a:lnTo>
                        <a:pt x="793" y="159"/>
                      </a:lnTo>
                      <a:lnTo>
                        <a:pt x="796" y="156"/>
                      </a:lnTo>
                      <a:lnTo>
                        <a:pt x="800" y="156"/>
                      </a:lnTo>
                      <a:lnTo>
                        <a:pt x="807" y="152"/>
                      </a:lnTo>
                      <a:lnTo>
                        <a:pt x="807" y="145"/>
                      </a:lnTo>
                      <a:lnTo>
                        <a:pt x="814" y="145"/>
                      </a:lnTo>
                      <a:lnTo>
                        <a:pt x="817" y="141"/>
                      </a:lnTo>
                      <a:lnTo>
                        <a:pt x="821" y="137"/>
                      </a:lnTo>
                      <a:lnTo>
                        <a:pt x="824" y="134"/>
                      </a:lnTo>
                      <a:lnTo>
                        <a:pt x="828" y="134"/>
                      </a:lnTo>
                      <a:lnTo>
                        <a:pt x="831" y="130"/>
                      </a:lnTo>
                      <a:lnTo>
                        <a:pt x="835" y="122"/>
                      </a:lnTo>
                      <a:lnTo>
                        <a:pt x="838" y="122"/>
                      </a:lnTo>
                      <a:lnTo>
                        <a:pt x="845" y="119"/>
                      </a:lnTo>
                      <a:lnTo>
                        <a:pt x="848" y="115"/>
                      </a:lnTo>
                      <a:lnTo>
                        <a:pt x="848" y="111"/>
                      </a:lnTo>
                      <a:lnTo>
                        <a:pt x="855" y="111"/>
                      </a:lnTo>
                      <a:lnTo>
                        <a:pt x="859" y="108"/>
                      </a:lnTo>
                      <a:lnTo>
                        <a:pt x="862" y="104"/>
                      </a:lnTo>
                      <a:lnTo>
                        <a:pt x="866" y="100"/>
                      </a:lnTo>
                      <a:lnTo>
                        <a:pt x="869" y="97"/>
                      </a:lnTo>
                      <a:lnTo>
                        <a:pt x="876" y="93"/>
                      </a:lnTo>
                      <a:lnTo>
                        <a:pt x="876" y="89"/>
                      </a:lnTo>
                      <a:lnTo>
                        <a:pt x="880" y="89"/>
                      </a:lnTo>
                      <a:lnTo>
                        <a:pt x="887" y="85"/>
                      </a:lnTo>
                      <a:lnTo>
                        <a:pt x="890" y="82"/>
                      </a:lnTo>
                      <a:lnTo>
                        <a:pt x="890" y="78"/>
                      </a:lnTo>
                      <a:lnTo>
                        <a:pt x="897" y="74"/>
                      </a:lnTo>
                      <a:lnTo>
                        <a:pt x="901" y="71"/>
                      </a:lnTo>
                      <a:lnTo>
                        <a:pt x="904" y="67"/>
                      </a:lnTo>
                      <a:lnTo>
                        <a:pt x="907" y="67"/>
                      </a:lnTo>
                      <a:lnTo>
                        <a:pt x="911" y="63"/>
                      </a:lnTo>
                      <a:lnTo>
                        <a:pt x="918" y="60"/>
                      </a:lnTo>
                      <a:lnTo>
                        <a:pt x="918" y="56"/>
                      </a:lnTo>
                      <a:lnTo>
                        <a:pt x="921" y="52"/>
                      </a:lnTo>
                      <a:lnTo>
                        <a:pt x="928" y="48"/>
                      </a:lnTo>
                      <a:lnTo>
                        <a:pt x="932" y="45"/>
                      </a:lnTo>
                      <a:lnTo>
                        <a:pt x="935" y="45"/>
                      </a:lnTo>
                      <a:lnTo>
                        <a:pt x="939" y="41"/>
                      </a:lnTo>
                      <a:lnTo>
                        <a:pt x="942" y="37"/>
                      </a:lnTo>
                      <a:lnTo>
                        <a:pt x="946" y="34"/>
                      </a:lnTo>
                      <a:lnTo>
                        <a:pt x="949" y="30"/>
                      </a:lnTo>
                      <a:lnTo>
                        <a:pt x="953" y="26"/>
                      </a:lnTo>
                      <a:lnTo>
                        <a:pt x="960" y="23"/>
                      </a:lnTo>
                      <a:lnTo>
                        <a:pt x="960" y="23"/>
                      </a:lnTo>
                      <a:lnTo>
                        <a:pt x="963" y="19"/>
                      </a:lnTo>
                      <a:lnTo>
                        <a:pt x="970" y="15"/>
                      </a:lnTo>
                      <a:lnTo>
                        <a:pt x="974" y="11"/>
                      </a:lnTo>
                      <a:lnTo>
                        <a:pt x="977" y="8"/>
                      </a:lnTo>
                      <a:lnTo>
                        <a:pt x="980" y="4"/>
                      </a:lnTo>
                      <a:lnTo>
                        <a:pt x="984" y="0"/>
                      </a:lnTo>
                    </a:path>
                  </a:pathLst>
                </a:custGeom>
                <a:noFill/>
                <a:ln w="0">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08295" name="Rectangle 71"/>
              <p:cNvSpPr>
                <a:spLocks noChangeArrowheads="1"/>
              </p:cNvSpPr>
              <p:nvPr/>
            </p:nvSpPr>
            <p:spPr bwMode="auto">
              <a:xfrm>
                <a:off x="808" y="1964"/>
                <a:ext cx="184"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Radiance</a:t>
                </a:r>
                <a:endParaRPr lang="en-US" sz="2400">
                  <a:solidFill>
                    <a:schemeClr val="tx1"/>
                  </a:solidFill>
                </a:endParaRPr>
              </a:p>
            </p:txBody>
          </p:sp>
          <p:sp>
            <p:nvSpPr>
              <p:cNvPr id="308296" name="Rectangle 72"/>
              <p:cNvSpPr>
                <a:spLocks noChangeArrowheads="1"/>
              </p:cNvSpPr>
              <p:nvPr/>
            </p:nvSpPr>
            <p:spPr bwMode="auto">
              <a:xfrm rot="16200000">
                <a:off x="232" y="1408"/>
                <a:ext cx="6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DN</a:t>
                </a:r>
                <a:endParaRPr lang="en-US" sz="2400">
                  <a:solidFill>
                    <a:schemeClr val="tx1"/>
                  </a:solidFill>
                </a:endParaRPr>
              </a:p>
            </p:txBody>
          </p:sp>
          <p:sp>
            <p:nvSpPr>
              <p:cNvPr id="308297" name="Rectangle 73"/>
              <p:cNvSpPr>
                <a:spLocks noChangeArrowheads="1"/>
              </p:cNvSpPr>
              <p:nvPr/>
            </p:nvSpPr>
            <p:spPr bwMode="auto">
              <a:xfrm>
                <a:off x="1570" y="1165"/>
                <a:ext cx="924" cy="7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298" name="Rectangle 74"/>
              <p:cNvSpPr>
                <a:spLocks noChangeArrowheads="1"/>
              </p:cNvSpPr>
              <p:nvPr/>
            </p:nvSpPr>
            <p:spPr bwMode="auto">
              <a:xfrm>
                <a:off x="1570" y="1165"/>
                <a:ext cx="924" cy="75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299" name="Line 75"/>
              <p:cNvSpPr>
                <a:spLocks noChangeShapeType="1"/>
              </p:cNvSpPr>
              <p:nvPr/>
            </p:nvSpPr>
            <p:spPr bwMode="auto">
              <a:xfrm>
                <a:off x="1570" y="1165"/>
                <a:ext cx="9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00" name="Freeform 76"/>
              <p:cNvSpPr>
                <a:spLocks/>
              </p:cNvSpPr>
              <p:nvPr/>
            </p:nvSpPr>
            <p:spPr bwMode="auto">
              <a:xfrm>
                <a:off x="1570" y="1165"/>
                <a:ext cx="924" cy="755"/>
              </a:xfrm>
              <a:custGeom>
                <a:avLst/>
                <a:gdLst>
                  <a:gd name="T0" fmla="*/ 0 w 347"/>
                  <a:gd name="T1" fmla="*/ 256 h 256"/>
                  <a:gd name="T2" fmla="*/ 347 w 347"/>
                  <a:gd name="T3" fmla="*/ 256 h 256"/>
                  <a:gd name="T4" fmla="*/ 347 w 347"/>
                  <a:gd name="T5" fmla="*/ 0 h 256"/>
                </a:gdLst>
                <a:ahLst/>
                <a:cxnLst>
                  <a:cxn ang="0">
                    <a:pos x="T0" y="T1"/>
                  </a:cxn>
                  <a:cxn ang="0">
                    <a:pos x="T2" y="T3"/>
                  </a:cxn>
                  <a:cxn ang="0">
                    <a:pos x="T4" y="T5"/>
                  </a:cxn>
                </a:cxnLst>
                <a:rect l="0" t="0" r="r" b="b"/>
                <a:pathLst>
                  <a:path w="347" h="256">
                    <a:moveTo>
                      <a:pt x="0" y="256"/>
                    </a:moveTo>
                    <a:lnTo>
                      <a:pt x="347" y="256"/>
                    </a:lnTo>
                    <a:lnTo>
                      <a:pt x="34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301" name="Line 77"/>
              <p:cNvSpPr>
                <a:spLocks noChangeShapeType="1"/>
              </p:cNvSpPr>
              <p:nvPr/>
            </p:nvSpPr>
            <p:spPr bwMode="auto">
              <a:xfrm flipV="1">
                <a:off x="1570" y="1165"/>
                <a:ext cx="0" cy="75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02" name="Line 78"/>
              <p:cNvSpPr>
                <a:spLocks noChangeShapeType="1"/>
              </p:cNvSpPr>
              <p:nvPr/>
            </p:nvSpPr>
            <p:spPr bwMode="auto">
              <a:xfrm>
                <a:off x="1570" y="1920"/>
                <a:ext cx="9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03" name="Line 79"/>
              <p:cNvSpPr>
                <a:spLocks noChangeShapeType="1"/>
              </p:cNvSpPr>
              <p:nvPr/>
            </p:nvSpPr>
            <p:spPr bwMode="auto">
              <a:xfrm flipV="1">
                <a:off x="1570" y="1165"/>
                <a:ext cx="0" cy="75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04" name="Line 80"/>
              <p:cNvSpPr>
                <a:spLocks noChangeShapeType="1"/>
              </p:cNvSpPr>
              <p:nvPr/>
            </p:nvSpPr>
            <p:spPr bwMode="auto">
              <a:xfrm flipV="1">
                <a:off x="1570" y="1911"/>
                <a:ext cx="0"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05" name="Line 81"/>
              <p:cNvSpPr>
                <a:spLocks noChangeShapeType="1"/>
              </p:cNvSpPr>
              <p:nvPr/>
            </p:nvSpPr>
            <p:spPr bwMode="auto">
              <a:xfrm>
                <a:off x="1570" y="1165"/>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06" name="Rectangle 82"/>
              <p:cNvSpPr>
                <a:spLocks noChangeArrowheads="1"/>
              </p:cNvSpPr>
              <p:nvPr/>
            </p:nvSpPr>
            <p:spPr bwMode="auto">
              <a:xfrm>
                <a:off x="1553" y="1929"/>
                <a:ext cx="3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a:t>
                </a:r>
                <a:endParaRPr lang="en-US" sz="2400">
                  <a:solidFill>
                    <a:schemeClr val="tx1"/>
                  </a:solidFill>
                </a:endParaRPr>
              </a:p>
            </p:txBody>
          </p:sp>
          <p:sp>
            <p:nvSpPr>
              <p:cNvPr id="308307" name="Line 83"/>
              <p:cNvSpPr>
                <a:spLocks noChangeShapeType="1"/>
              </p:cNvSpPr>
              <p:nvPr/>
            </p:nvSpPr>
            <p:spPr bwMode="auto">
              <a:xfrm flipV="1">
                <a:off x="1673" y="1911"/>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08" name="Line 84"/>
              <p:cNvSpPr>
                <a:spLocks noChangeShapeType="1"/>
              </p:cNvSpPr>
              <p:nvPr/>
            </p:nvSpPr>
            <p:spPr bwMode="auto">
              <a:xfrm>
                <a:off x="1673" y="116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09" name="Rectangle 85"/>
              <p:cNvSpPr>
                <a:spLocks noChangeArrowheads="1"/>
              </p:cNvSpPr>
              <p:nvPr/>
            </p:nvSpPr>
            <p:spPr bwMode="auto">
              <a:xfrm>
                <a:off x="1664" y="1929"/>
                <a:ext cx="2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0</a:t>
                </a:r>
                <a:endParaRPr lang="en-US" sz="2400">
                  <a:solidFill>
                    <a:schemeClr val="tx1"/>
                  </a:solidFill>
                </a:endParaRPr>
              </a:p>
            </p:txBody>
          </p:sp>
          <p:sp>
            <p:nvSpPr>
              <p:cNvPr id="308310" name="Line 86"/>
              <p:cNvSpPr>
                <a:spLocks noChangeShapeType="1"/>
              </p:cNvSpPr>
              <p:nvPr/>
            </p:nvSpPr>
            <p:spPr bwMode="auto">
              <a:xfrm flipV="1">
                <a:off x="1775" y="1911"/>
                <a:ext cx="0"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11" name="Line 87"/>
              <p:cNvSpPr>
                <a:spLocks noChangeShapeType="1"/>
              </p:cNvSpPr>
              <p:nvPr/>
            </p:nvSpPr>
            <p:spPr bwMode="auto">
              <a:xfrm>
                <a:off x="1775" y="1165"/>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12" name="Rectangle 88"/>
              <p:cNvSpPr>
                <a:spLocks noChangeArrowheads="1"/>
              </p:cNvSpPr>
              <p:nvPr/>
            </p:nvSpPr>
            <p:spPr bwMode="auto">
              <a:xfrm>
                <a:off x="1766" y="1929"/>
                <a:ext cx="2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a:t>
                </a:r>
                <a:endParaRPr lang="en-US" sz="2400">
                  <a:solidFill>
                    <a:schemeClr val="tx1"/>
                  </a:solidFill>
                </a:endParaRPr>
              </a:p>
            </p:txBody>
          </p:sp>
          <p:sp>
            <p:nvSpPr>
              <p:cNvPr id="308313" name="Line 89"/>
              <p:cNvSpPr>
                <a:spLocks noChangeShapeType="1"/>
              </p:cNvSpPr>
              <p:nvPr/>
            </p:nvSpPr>
            <p:spPr bwMode="auto">
              <a:xfrm flipV="1">
                <a:off x="1878" y="1911"/>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14" name="Line 90"/>
              <p:cNvSpPr>
                <a:spLocks noChangeShapeType="1"/>
              </p:cNvSpPr>
              <p:nvPr/>
            </p:nvSpPr>
            <p:spPr bwMode="auto">
              <a:xfrm>
                <a:off x="1878" y="116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15" name="Rectangle 91"/>
              <p:cNvSpPr>
                <a:spLocks noChangeArrowheads="1"/>
              </p:cNvSpPr>
              <p:nvPr/>
            </p:nvSpPr>
            <p:spPr bwMode="auto">
              <a:xfrm>
                <a:off x="1870" y="1929"/>
                <a:ext cx="2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4</a:t>
                </a:r>
                <a:endParaRPr lang="en-US" sz="2400">
                  <a:solidFill>
                    <a:schemeClr val="tx1"/>
                  </a:solidFill>
                </a:endParaRPr>
              </a:p>
            </p:txBody>
          </p:sp>
          <p:sp>
            <p:nvSpPr>
              <p:cNvPr id="308316" name="Line 92"/>
              <p:cNvSpPr>
                <a:spLocks noChangeShapeType="1"/>
              </p:cNvSpPr>
              <p:nvPr/>
            </p:nvSpPr>
            <p:spPr bwMode="auto">
              <a:xfrm flipV="1">
                <a:off x="1980" y="1911"/>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17" name="Line 93"/>
              <p:cNvSpPr>
                <a:spLocks noChangeShapeType="1"/>
              </p:cNvSpPr>
              <p:nvPr/>
            </p:nvSpPr>
            <p:spPr bwMode="auto">
              <a:xfrm>
                <a:off x="1980" y="116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18" name="Rectangle 94"/>
              <p:cNvSpPr>
                <a:spLocks noChangeArrowheads="1"/>
              </p:cNvSpPr>
              <p:nvPr/>
            </p:nvSpPr>
            <p:spPr bwMode="auto">
              <a:xfrm>
                <a:off x="1974" y="1929"/>
                <a:ext cx="2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6</a:t>
                </a:r>
                <a:endParaRPr lang="en-US" sz="2400">
                  <a:solidFill>
                    <a:schemeClr val="tx1"/>
                  </a:solidFill>
                </a:endParaRPr>
              </a:p>
            </p:txBody>
          </p:sp>
          <p:sp>
            <p:nvSpPr>
              <p:cNvPr id="308319" name="Line 95"/>
              <p:cNvSpPr>
                <a:spLocks noChangeShapeType="1"/>
              </p:cNvSpPr>
              <p:nvPr/>
            </p:nvSpPr>
            <p:spPr bwMode="auto">
              <a:xfrm flipV="1">
                <a:off x="2084" y="1911"/>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20" name="Line 96"/>
              <p:cNvSpPr>
                <a:spLocks noChangeShapeType="1"/>
              </p:cNvSpPr>
              <p:nvPr/>
            </p:nvSpPr>
            <p:spPr bwMode="auto">
              <a:xfrm>
                <a:off x="2084" y="116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21" name="Rectangle 97"/>
              <p:cNvSpPr>
                <a:spLocks noChangeArrowheads="1"/>
              </p:cNvSpPr>
              <p:nvPr/>
            </p:nvSpPr>
            <p:spPr bwMode="auto">
              <a:xfrm>
                <a:off x="2079" y="1929"/>
                <a:ext cx="2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8</a:t>
                </a:r>
                <a:endParaRPr lang="en-US" sz="2400">
                  <a:solidFill>
                    <a:schemeClr val="tx1"/>
                  </a:solidFill>
                </a:endParaRPr>
              </a:p>
            </p:txBody>
          </p:sp>
          <p:sp>
            <p:nvSpPr>
              <p:cNvPr id="308322" name="Line 98"/>
              <p:cNvSpPr>
                <a:spLocks noChangeShapeType="1"/>
              </p:cNvSpPr>
              <p:nvPr/>
            </p:nvSpPr>
            <p:spPr bwMode="auto">
              <a:xfrm flipV="1">
                <a:off x="2188" y="1911"/>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23" name="Line 99"/>
              <p:cNvSpPr>
                <a:spLocks noChangeShapeType="1"/>
              </p:cNvSpPr>
              <p:nvPr/>
            </p:nvSpPr>
            <p:spPr bwMode="auto">
              <a:xfrm>
                <a:off x="2188" y="116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24" name="Rectangle 100"/>
              <p:cNvSpPr>
                <a:spLocks noChangeArrowheads="1"/>
              </p:cNvSpPr>
              <p:nvPr/>
            </p:nvSpPr>
            <p:spPr bwMode="auto">
              <a:xfrm>
                <a:off x="2172" y="1929"/>
                <a:ext cx="4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10</a:t>
                </a:r>
                <a:endParaRPr lang="en-US" sz="2400">
                  <a:solidFill>
                    <a:schemeClr val="tx1"/>
                  </a:solidFill>
                </a:endParaRPr>
              </a:p>
            </p:txBody>
          </p:sp>
          <p:sp>
            <p:nvSpPr>
              <p:cNvPr id="308325" name="Line 101"/>
              <p:cNvSpPr>
                <a:spLocks noChangeShapeType="1"/>
              </p:cNvSpPr>
              <p:nvPr/>
            </p:nvSpPr>
            <p:spPr bwMode="auto">
              <a:xfrm flipV="1">
                <a:off x="2289" y="1911"/>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26" name="Line 102"/>
              <p:cNvSpPr>
                <a:spLocks noChangeShapeType="1"/>
              </p:cNvSpPr>
              <p:nvPr/>
            </p:nvSpPr>
            <p:spPr bwMode="auto">
              <a:xfrm>
                <a:off x="2289" y="116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27" name="Rectangle 103"/>
              <p:cNvSpPr>
                <a:spLocks noChangeArrowheads="1"/>
              </p:cNvSpPr>
              <p:nvPr/>
            </p:nvSpPr>
            <p:spPr bwMode="auto">
              <a:xfrm>
                <a:off x="2270" y="1929"/>
                <a:ext cx="4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12</a:t>
                </a:r>
                <a:endParaRPr lang="en-US" sz="2400">
                  <a:solidFill>
                    <a:schemeClr val="tx1"/>
                  </a:solidFill>
                </a:endParaRPr>
              </a:p>
            </p:txBody>
          </p:sp>
          <p:sp>
            <p:nvSpPr>
              <p:cNvPr id="308328" name="Line 104"/>
              <p:cNvSpPr>
                <a:spLocks noChangeShapeType="1"/>
              </p:cNvSpPr>
              <p:nvPr/>
            </p:nvSpPr>
            <p:spPr bwMode="auto">
              <a:xfrm flipV="1">
                <a:off x="2391" y="1911"/>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29" name="Line 105"/>
              <p:cNvSpPr>
                <a:spLocks noChangeShapeType="1"/>
              </p:cNvSpPr>
              <p:nvPr/>
            </p:nvSpPr>
            <p:spPr bwMode="auto">
              <a:xfrm>
                <a:off x="2391" y="116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30" name="Rectangle 106"/>
              <p:cNvSpPr>
                <a:spLocks noChangeArrowheads="1"/>
              </p:cNvSpPr>
              <p:nvPr/>
            </p:nvSpPr>
            <p:spPr bwMode="auto">
              <a:xfrm>
                <a:off x="2376" y="1929"/>
                <a:ext cx="4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14</a:t>
                </a:r>
                <a:endParaRPr lang="en-US" sz="2400">
                  <a:solidFill>
                    <a:schemeClr val="tx1"/>
                  </a:solidFill>
                </a:endParaRPr>
              </a:p>
            </p:txBody>
          </p:sp>
          <p:sp>
            <p:nvSpPr>
              <p:cNvPr id="308331" name="Line 107"/>
              <p:cNvSpPr>
                <a:spLocks noChangeShapeType="1"/>
              </p:cNvSpPr>
              <p:nvPr/>
            </p:nvSpPr>
            <p:spPr bwMode="auto">
              <a:xfrm flipV="1">
                <a:off x="2494" y="1911"/>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32" name="Line 108"/>
              <p:cNvSpPr>
                <a:spLocks noChangeShapeType="1"/>
              </p:cNvSpPr>
              <p:nvPr/>
            </p:nvSpPr>
            <p:spPr bwMode="auto">
              <a:xfrm>
                <a:off x="2494" y="116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33" name="Rectangle 109"/>
              <p:cNvSpPr>
                <a:spLocks noChangeArrowheads="1"/>
              </p:cNvSpPr>
              <p:nvPr/>
            </p:nvSpPr>
            <p:spPr bwMode="auto">
              <a:xfrm>
                <a:off x="2477" y="1929"/>
                <a:ext cx="4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16</a:t>
                </a:r>
                <a:endParaRPr lang="en-US" sz="2400">
                  <a:solidFill>
                    <a:schemeClr val="tx1"/>
                  </a:solidFill>
                </a:endParaRPr>
              </a:p>
            </p:txBody>
          </p:sp>
          <p:sp>
            <p:nvSpPr>
              <p:cNvPr id="308334" name="Line 110"/>
              <p:cNvSpPr>
                <a:spLocks noChangeShapeType="1"/>
              </p:cNvSpPr>
              <p:nvPr/>
            </p:nvSpPr>
            <p:spPr bwMode="auto">
              <a:xfrm>
                <a:off x="1570" y="1920"/>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35" name="Line 111"/>
              <p:cNvSpPr>
                <a:spLocks noChangeShapeType="1"/>
              </p:cNvSpPr>
              <p:nvPr/>
            </p:nvSpPr>
            <p:spPr bwMode="auto">
              <a:xfrm flipH="1">
                <a:off x="2487" y="1920"/>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36" name="Line 112"/>
              <p:cNvSpPr>
                <a:spLocks noChangeShapeType="1"/>
              </p:cNvSpPr>
              <p:nvPr/>
            </p:nvSpPr>
            <p:spPr bwMode="auto">
              <a:xfrm>
                <a:off x="1570" y="1793"/>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37" name="Line 113"/>
              <p:cNvSpPr>
                <a:spLocks noChangeShapeType="1"/>
              </p:cNvSpPr>
              <p:nvPr/>
            </p:nvSpPr>
            <p:spPr bwMode="auto">
              <a:xfrm flipH="1">
                <a:off x="2487" y="1793"/>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38" name="Line 114"/>
              <p:cNvSpPr>
                <a:spLocks noChangeShapeType="1"/>
              </p:cNvSpPr>
              <p:nvPr/>
            </p:nvSpPr>
            <p:spPr bwMode="auto">
              <a:xfrm>
                <a:off x="1570" y="1666"/>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39" name="Line 115"/>
              <p:cNvSpPr>
                <a:spLocks noChangeShapeType="1"/>
              </p:cNvSpPr>
              <p:nvPr/>
            </p:nvSpPr>
            <p:spPr bwMode="auto">
              <a:xfrm flipH="1">
                <a:off x="2487" y="1666"/>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40" name="Line 116"/>
              <p:cNvSpPr>
                <a:spLocks noChangeShapeType="1"/>
              </p:cNvSpPr>
              <p:nvPr/>
            </p:nvSpPr>
            <p:spPr bwMode="auto">
              <a:xfrm>
                <a:off x="1570" y="154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41" name="Line 117"/>
              <p:cNvSpPr>
                <a:spLocks noChangeShapeType="1"/>
              </p:cNvSpPr>
              <p:nvPr/>
            </p:nvSpPr>
            <p:spPr bwMode="auto">
              <a:xfrm flipH="1">
                <a:off x="2487" y="1542"/>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42" name="Line 118"/>
              <p:cNvSpPr>
                <a:spLocks noChangeShapeType="1"/>
              </p:cNvSpPr>
              <p:nvPr/>
            </p:nvSpPr>
            <p:spPr bwMode="auto">
              <a:xfrm>
                <a:off x="1570" y="1419"/>
                <a:ext cx="1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43" name="Line 119"/>
              <p:cNvSpPr>
                <a:spLocks noChangeShapeType="1"/>
              </p:cNvSpPr>
              <p:nvPr/>
            </p:nvSpPr>
            <p:spPr bwMode="auto">
              <a:xfrm flipH="1">
                <a:off x="2487" y="1419"/>
                <a:ext cx="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44" name="Line 120"/>
              <p:cNvSpPr>
                <a:spLocks noChangeShapeType="1"/>
              </p:cNvSpPr>
              <p:nvPr/>
            </p:nvSpPr>
            <p:spPr bwMode="auto">
              <a:xfrm>
                <a:off x="1570" y="129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45" name="Line 121"/>
              <p:cNvSpPr>
                <a:spLocks noChangeShapeType="1"/>
              </p:cNvSpPr>
              <p:nvPr/>
            </p:nvSpPr>
            <p:spPr bwMode="auto">
              <a:xfrm flipH="1">
                <a:off x="2487" y="1292"/>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46" name="Line 122"/>
              <p:cNvSpPr>
                <a:spLocks noChangeShapeType="1"/>
              </p:cNvSpPr>
              <p:nvPr/>
            </p:nvSpPr>
            <p:spPr bwMode="auto">
              <a:xfrm>
                <a:off x="1570" y="1165"/>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47" name="Line 123"/>
              <p:cNvSpPr>
                <a:spLocks noChangeShapeType="1"/>
              </p:cNvSpPr>
              <p:nvPr/>
            </p:nvSpPr>
            <p:spPr bwMode="auto">
              <a:xfrm flipH="1">
                <a:off x="2487" y="116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08348" name="Group 124"/>
              <p:cNvGrpSpPr>
                <a:grpSpLocks/>
              </p:cNvGrpSpPr>
              <p:nvPr/>
            </p:nvGrpSpPr>
            <p:grpSpPr bwMode="auto">
              <a:xfrm>
                <a:off x="1488" y="1151"/>
                <a:ext cx="73" cy="810"/>
                <a:chOff x="1517" y="1146"/>
                <a:chExt cx="73" cy="810"/>
              </a:xfrm>
            </p:grpSpPr>
            <p:sp>
              <p:nvSpPr>
                <p:cNvPr id="308349" name="Rectangle 125"/>
                <p:cNvSpPr>
                  <a:spLocks noChangeArrowheads="1"/>
                </p:cNvSpPr>
                <p:nvPr/>
              </p:nvSpPr>
              <p:spPr bwMode="auto">
                <a:xfrm>
                  <a:off x="1549" y="1902"/>
                  <a:ext cx="24"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0</a:t>
                  </a:r>
                  <a:endParaRPr lang="en-US" sz="2400">
                    <a:solidFill>
                      <a:schemeClr val="tx1"/>
                    </a:solidFill>
                  </a:endParaRPr>
                </a:p>
              </p:txBody>
            </p:sp>
            <p:sp>
              <p:nvSpPr>
                <p:cNvPr id="308350" name="Rectangle 126"/>
                <p:cNvSpPr>
                  <a:spLocks noChangeArrowheads="1"/>
                </p:cNvSpPr>
                <p:nvPr/>
              </p:nvSpPr>
              <p:spPr bwMode="auto">
                <a:xfrm>
                  <a:off x="1530" y="1775"/>
                  <a:ext cx="4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50</a:t>
                  </a:r>
                  <a:endParaRPr lang="en-US" sz="2400">
                    <a:solidFill>
                      <a:schemeClr val="tx1"/>
                    </a:solidFill>
                  </a:endParaRPr>
                </a:p>
              </p:txBody>
            </p:sp>
            <p:sp>
              <p:nvSpPr>
                <p:cNvPr id="308351" name="Rectangle 127"/>
                <p:cNvSpPr>
                  <a:spLocks noChangeArrowheads="1"/>
                </p:cNvSpPr>
                <p:nvPr/>
              </p:nvSpPr>
              <p:spPr bwMode="auto">
                <a:xfrm>
                  <a:off x="1517" y="1649"/>
                  <a:ext cx="73"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100</a:t>
                  </a:r>
                  <a:endParaRPr lang="en-US" sz="2400">
                    <a:solidFill>
                      <a:schemeClr val="tx1"/>
                    </a:solidFill>
                  </a:endParaRPr>
                </a:p>
              </p:txBody>
            </p:sp>
            <p:sp>
              <p:nvSpPr>
                <p:cNvPr id="308352" name="Rectangle 128"/>
                <p:cNvSpPr>
                  <a:spLocks noChangeArrowheads="1"/>
                </p:cNvSpPr>
                <p:nvPr/>
              </p:nvSpPr>
              <p:spPr bwMode="auto">
                <a:xfrm>
                  <a:off x="1517" y="1525"/>
                  <a:ext cx="73"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150</a:t>
                  </a:r>
                  <a:endParaRPr lang="en-US" sz="2400">
                    <a:solidFill>
                      <a:schemeClr val="tx1"/>
                    </a:solidFill>
                  </a:endParaRPr>
                </a:p>
              </p:txBody>
            </p:sp>
            <p:sp>
              <p:nvSpPr>
                <p:cNvPr id="308353" name="Rectangle 129"/>
                <p:cNvSpPr>
                  <a:spLocks noChangeArrowheads="1"/>
                </p:cNvSpPr>
                <p:nvPr/>
              </p:nvSpPr>
              <p:spPr bwMode="auto">
                <a:xfrm>
                  <a:off x="1517" y="1400"/>
                  <a:ext cx="73"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200</a:t>
                  </a:r>
                  <a:endParaRPr lang="en-US" sz="2400">
                    <a:solidFill>
                      <a:schemeClr val="tx1"/>
                    </a:solidFill>
                  </a:endParaRPr>
                </a:p>
              </p:txBody>
            </p:sp>
            <p:sp>
              <p:nvSpPr>
                <p:cNvPr id="308354" name="Rectangle 130"/>
                <p:cNvSpPr>
                  <a:spLocks noChangeArrowheads="1"/>
                </p:cNvSpPr>
                <p:nvPr/>
              </p:nvSpPr>
              <p:spPr bwMode="auto">
                <a:xfrm>
                  <a:off x="1517" y="1273"/>
                  <a:ext cx="73"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250</a:t>
                  </a:r>
                  <a:endParaRPr lang="en-US" sz="2400">
                    <a:solidFill>
                      <a:schemeClr val="tx1"/>
                    </a:solidFill>
                  </a:endParaRPr>
                </a:p>
              </p:txBody>
            </p:sp>
            <p:sp>
              <p:nvSpPr>
                <p:cNvPr id="308355" name="Rectangle 131"/>
                <p:cNvSpPr>
                  <a:spLocks noChangeArrowheads="1"/>
                </p:cNvSpPr>
                <p:nvPr/>
              </p:nvSpPr>
              <p:spPr bwMode="auto">
                <a:xfrm>
                  <a:off x="1517" y="1146"/>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300</a:t>
                  </a:r>
                  <a:endParaRPr lang="en-US" sz="2400">
                    <a:solidFill>
                      <a:schemeClr val="tx1"/>
                    </a:solidFill>
                  </a:endParaRPr>
                </a:p>
              </p:txBody>
            </p:sp>
          </p:grpSp>
          <p:sp>
            <p:nvSpPr>
              <p:cNvPr id="308356" name="Line 132"/>
              <p:cNvSpPr>
                <a:spLocks noChangeShapeType="1"/>
              </p:cNvSpPr>
              <p:nvPr/>
            </p:nvSpPr>
            <p:spPr bwMode="auto">
              <a:xfrm>
                <a:off x="1570" y="1165"/>
                <a:ext cx="9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57" name="Freeform 133"/>
              <p:cNvSpPr>
                <a:spLocks/>
              </p:cNvSpPr>
              <p:nvPr/>
            </p:nvSpPr>
            <p:spPr bwMode="auto">
              <a:xfrm>
                <a:off x="1570" y="1165"/>
                <a:ext cx="924" cy="755"/>
              </a:xfrm>
              <a:custGeom>
                <a:avLst/>
                <a:gdLst>
                  <a:gd name="T0" fmla="*/ 0 w 347"/>
                  <a:gd name="T1" fmla="*/ 256 h 256"/>
                  <a:gd name="T2" fmla="*/ 347 w 347"/>
                  <a:gd name="T3" fmla="*/ 256 h 256"/>
                  <a:gd name="T4" fmla="*/ 347 w 347"/>
                  <a:gd name="T5" fmla="*/ 0 h 256"/>
                </a:gdLst>
                <a:ahLst/>
                <a:cxnLst>
                  <a:cxn ang="0">
                    <a:pos x="T0" y="T1"/>
                  </a:cxn>
                  <a:cxn ang="0">
                    <a:pos x="T2" y="T3"/>
                  </a:cxn>
                  <a:cxn ang="0">
                    <a:pos x="T4" y="T5"/>
                  </a:cxn>
                </a:cxnLst>
                <a:rect l="0" t="0" r="r" b="b"/>
                <a:pathLst>
                  <a:path w="347" h="256">
                    <a:moveTo>
                      <a:pt x="0" y="256"/>
                    </a:moveTo>
                    <a:lnTo>
                      <a:pt x="347" y="256"/>
                    </a:lnTo>
                    <a:lnTo>
                      <a:pt x="34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358" name="Line 134"/>
              <p:cNvSpPr>
                <a:spLocks noChangeShapeType="1"/>
              </p:cNvSpPr>
              <p:nvPr/>
            </p:nvSpPr>
            <p:spPr bwMode="auto">
              <a:xfrm flipV="1">
                <a:off x="1570" y="1165"/>
                <a:ext cx="0" cy="75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59" name="Oval 135"/>
              <p:cNvSpPr>
                <a:spLocks noChangeArrowheads="1"/>
              </p:cNvSpPr>
              <p:nvPr/>
            </p:nvSpPr>
            <p:spPr bwMode="auto">
              <a:xfrm>
                <a:off x="1666" y="1891"/>
                <a:ext cx="18" cy="20"/>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360" name="Oval 136"/>
              <p:cNvSpPr>
                <a:spLocks noChangeArrowheads="1"/>
              </p:cNvSpPr>
              <p:nvPr/>
            </p:nvSpPr>
            <p:spPr bwMode="auto">
              <a:xfrm>
                <a:off x="1788" y="1790"/>
                <a:ext cx="19" cy="21"/>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361" name="Oval 137"/>
              <p:cNvSpPr>
                <a:spLocks noChangeArrowheads="1"/>
              </p:cNvSpPr>
              <p:nvPr/>
            </p:nvSpPr>
            <p:spPr bwMode="auto">
              <a:xfrm>
                <a:off x="2034" y="1578"/>
                <a:ext cx="18" cy="20"/>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362" name="Oval 138"/>
              <p:cNvSpPr>
                <a:spLocks noChangeArrowheads="1"/>
              </p:cNvSpPr>
              <p:nvPr/>
            </p:nvSpPr>
            <p:spPr bwMode="auto">
              <a:xfrm>
                <a:off x="2279" y="1375"/>
                <a:ext cx="18" cy="20"/>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363" name="Freeform 139"/>
              <p:cNvSpPr>
                <a:spLocks/>
              </p:cNvSpPr>
              <p:nvPr/>
            </p:nvSpPr>
            <p:spPr bwMode="auto">
              <a:xfrm>
                <a:off x="1652" y="1277"/>
                <a:ext cx="757" cy="643"/>
              </a:xfrm>
              <a:custGeom>
                <a:avLst/>
                <a:gdLst>
                  <a:gd name="T0" fmla="*/ 14 w 986"/>
                  <a:gd name="T1" fmla="*/ 801 h 816"/>
                  <a:gd name="T2" fmla="*/ 32 w 986"/>
                  <a:gd name="T3" fmla="*/ 786 h 816"/>
                  <a:gd name="T4" fmla="*/ 52 w 986"/>
                  <a:gd name="T5" fmla="*/ 771 h 816"/>
                  <a:gd name="T6" fmla="*/ 73 w 986"/>
                  <a:gd name="T7" fmla="*/ 752 h 816"/>
                  <a:gd name="T8" fmla="*/ 91 w 986"/>
                  <a:gd name="T9" fmla="*/ 741 h 816"/>
                  <a:gd name="T10" fmla="*/ 111 w 986"/>
                  <a:gd name="T11" fmla="*/ 722 h 816"/>
                  <a:gd name="T12" fmla="*/ 129 w 986"/>
                  <a:gd name="T13" fmla="*/ 707 h 816"/>
                  <a:gd name="T14" fmla="*/ 150 w 986"/>
                  <a:gd name="T15" fmla="*/ 692 h 816"/>
                  <a:gd name="T16" fmla="*/ 170 w 986"/>
                  <a:gd name="T17" fmla="*/ 674 h 816"/>
                  <a:gd name="T18" fmla="*/ 188 w 986"/>
                  <a:gd name="T19" fmla="*/ 659 h 816"/>
                  <a:gd name="T20" fmla="*/ 209 w 986"/>
                  <a:gd name="T21" fmla="*/ 644 h 816"/>
                  <a:gd name="T22" fmla="*/ 226 w 986"/>
                  <a:gd name="T23" fmla="*/ 629 h 816"/>
                  <a:gd name="T24" fmla="*/ 247 w 986"/>
                  <a:gd name="T25" fmla="*/ 610 h 816"/>
                  <a:gd name="T26" fmla="*/ 268 w 986"/>
                  <a:gd name="T27" fmla="*/ 595 h 816"/>
                  <a:gd name="T28" fmla="*/ 285 w 986"/>
                  <a:gd name="T29" fmla="*/ 580 h 816"/>
                  <a:gd name="T30" fmla="*/ 306 w 986"/>
                  <a:gd name="T31" fmla="*/ 561 h 816"/>
                  <a:gd name="T32" fmla="*/ 323 w 986"/>
                  <a:gd name="T33" fmla="*/ 550 h 816"/>
                  <a:gd name="T34" fmla="*/ 344 w 986"/>
                  <a:gd name="T35" fmla="*/ 532 h 816"/>
                  <a:gd name="T36" fmla="*/ 365 w 986"/>
                  <a:gd name="T37" fmla="*/ 517 h 816"/>
                  <a:gd name="T38" fmla="*/ 379 w 986"/>
                  <a:gd name="T39" fmla="*/ 498 h 816"/>
                  <a:gd name="T40" fmla="*/ 400 w 986"/>
                  <a:gd name="T41" fmla="*/ 483 h 816"/>
                  <a:gd name="T42" fmla="*/ 420 w 986"/>
                  <a:gd name="T43" fmla="*/ 468 h 816"/>
                  <a:gd name="T44" fmla="*/ 438 w 986"/>
                  <a:gd name="T45" fmla="*/ 449 h 816"/>
                  <a:gd name="T46" fmla="*/ 459 w 986"/>
                  <a:gd name="T47" fmla="*/ 438 h 816"/>
                  <a:gd name="T48" fmla="*/ 476 w 986"/>
                  <a:gd name="T49" fmla="*/ 419 h 816"/>
                  <a:gd name="T50" fmla="*/ 497 w 986"/>
                  <a:gd name="T51" fmla="*/ 404 h 816"/>
                  <a:gd name="T52" fmla="*/ 518 w 986"/>
                  <a:gd name="T53" fmla="*/ 389 h 816"/>
                  <a:gd name="T54" fmla="*/ 535 w 986"/>
                  <a:gd name="T55" fmla="*/ 371 h 816"/>
                  <a:gd name="T56" fmla="*/ 556 w 986"/>
                  <a:gd name="T57" fmla="*/ 356 h 816"/>
                  <a:gd name="T58" fmla="*/ 573 w 986"/>
                  <a:gd name="T59" fmla="*/ 341 h 816"/>
                  <a:gd name="T60" fmla="*/ 594 w 986"/>
                  <a:gd name="T61" fmla="*/ 326 h 816"/>
                  <a:gd name="T62" fmla="*/ 615 w 986"/>
                  <a:gd name="T63" fmla="*/ 307 h 816"/>
                  <a:gd name="T64" fmla="*/ 632 w 986"/>
                  <a:gd name="T65" fmla="*/ 292 h 816"/>
                  <a:gd name="T66" fmla="*/ 653 w 986"/>
                  <a:gd name="T67" fmla="*/ 277 h 816"/>
                  <a:gd name="T68" fmla="*/ 670 w 986"/>
                  <a:gd name="T69" fmla="*/ 258 h 816"/>
                  <a:gd name="T70" fmla="*/ 691 w 986"/>
                  <a:gd name="T71" fmla="*/ 247 h 816"/>
                  <a:gd name="T72" fmla="*/ 712 w 986"/>
                  <a:gd name="T73" fmla="*/ 228 h 816"/>
                  <a:gd name="T74" fmla="*/ 729 w 986"/>
                  <a:gd name="T75" fmla="*/ 213 h 816"/>
                  <a:gd name="T76" fmla="*/ 750 w 986"/>
                  <a:gd name="T77" fmla="*/ 195 h 816"/>
                  <a:gd name="T78" fmla="*/ 767 w 986"/>
                  <a:gd name="T79" fmla="*/ 180 h 816"/>
                  <a:gd name="T80" fmla="*/ 788 w 986"/>
                  <a:gd name="T81" fmla="*/ 165 h 816"/>
                  <a:gd name="T82" fmla="*/ 809 w 986"/>
                  <a:gd name="T83" fmla="*/ 146 h 816"/>
                  <a:gd name="T84" fmla="*/ 826 w 986"/>
                  <a:gd name="T85" fmla="*/ 135 h 816"/>
                  <a:gd name="T86" fmla="*/ 847 w 986"/>
                  <a:gd name="T87" fmla="*/ 116 h 816"/>
                  <a:gd name="T88" fmla="*/ 865 w 986"/>
                  <a:gd name="T89" fmla="*/ 101 h 816"/>
                  <a:gd name="T90" fmla="*/ 885 w 986"/>
                  <a:gd name="T91" fmla="*/ 86 h 816"/>
                  <a:gd name="T92" fmla="*/ 903 w 986"/>
                  <a:gd name="T93" fmla="*/ 67 h 816"/>
                  <a:gd name="T94" fmla="*/ 920 w 986"/>
                  <a:gd name="T95" fmla="*/ 52 h 816"/>
                  <a:gd name="T96" fmla="*/ 941 w 986"/>
                  <a:gd name="T97" fmla="*/ 37 h 816"/>
                  <a:gd name="T98" fmla="*/ 962 w 986"/>
                  <a:gd name="T99" fmla="*/ 23 h 816"/>
                  <a:gd name="T100" fmla="*/ 979 w 986"/>
                  <a:gd name="T101" fmla="*/ 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6" h="816">
                    <a:moveTo>
                      <a:pt x="0" y="816"/>
                    </a:moveTo>
                    <a:lnTo>
                      <a:pt x="4" y="812"/>
                    </a:lnTo>
                    <a:lnTo>
                      <a:pt x="4" y="809"/>
                    </a:lnTo>
                    <a:lnTo>
                      <a:pt x="11" y="809"/>
                    </a:lnTo>
                    <a:lnTo>
                      <a:pt x="14" y="801"/>
                    </a:lnTo>
                    <a:lnTo>
                      <a:pt x="18" y="797"/>
                    </a:lnTo>
                    <a:lnTo>
                      <a:pt x="21" y="797"/>
                    </a:lnTo>
                    <a:lnTo>
                      <a:pt x="25" y="794"/>
                    </a:lnTo>
                    <a:lnTo>
                      <a:pt x="32" y="790"/>
                    </a:lnTo>
                    <a:lnTo>
                      <a:pt x="32" y="786"/>
                    </a:lnTo>
                    <a:lnTo>
                      <a:pt x="39" y="786"/>
                    </a:lnTo>
                    <a:lnTo>
                      <a:pt x="42" y="779"/>
                    </a:lnTo>
                    <a:lnTo>
                      <a:pt x="46" y="775"/>
                    </a:lnTo>
                    <a:lnTo>
                      <a:pt x="49" y="775"/>
                    </a:lnTo>
                    <a:lnTo>
                      <a:pt x="52" y="771"/>
                    </a:lnTo>
                    <a:lnTo>
                      <a:pt x="59" y="767"/>
                    </a:lnTo>
                    <a:lnTo>
                      <a:pt x="59" y="764"/>
                    </a:lnTo>
                    <a:lnTo>
                      <a:pt x="63" y="764"/>
                    </a:lnTo>
                    <a:lnTo>
                      <a:pt x="70" y="760"/>
                    </a:lnTo>
                    <a:lnTo>
                      <a:pt x="73" y="752"/>
                    </a:lnTo>
                    <a:lnTo>
                      <a:pt x="73" y="752"/>
                    </a:lnTo>
                    <a:lnTo>
                      <a:pt x="80" y="749"/>
                    </a:lnTo>
                    <a:lnTo>
                      <a:pt x="84" y="745"/>
                    </a:lnTo>
                    <a:lnTo>
                      <a:pt x="87" y="741"/>
                    </a:lnTo>
                    <a:lnTo>
                      <a:pt x="91" y="741"/>
                    </a:lnTo>
                    <a:lnTo>
                      <a:pt x="94" y="737"/>
                    </a:lnTo>
                    <a:lnTo>
                      <a:pt x="101" y="730"/>
                    </a:lnTo>
                    <a:lnTo>
                      <a:pt x="101" y="730"/>
                    </a:lnTo>
                    <a:lnTo>
                      <a:pt x="108" y="726"/>
                    </a:lnTo>
                    <a:lnTo>
                      <a:pt x="111" y="722"/>
                    </a:lnTo>
                    <a:lnTo>
                      <a:pt x="115" y="719"/>
                    </a:lnTo>
                    <a:lnTo>
                      <a:pt x="118" y="719"/>
                    </a:lnTo>
                    <a:lnTo>
                      <a:pt x="122" y="715"/>
                    </a:lnTo>
                    <a:lnTo>
                      <a:pt x="129" y="707"/>
                    </a:lnTo>
                    <a:lnTo>
                      <a:pt x="129" y="707"/>
                    </a:lnTo>
                    <a:lnTo>
                      <a:pt x="132" y="704"/>
                    </a:lnTo>
                    <a:lnTo>
                      <a:pt x="139" y="700"/>
                    </a:lnTo>
                    <a:lnTo>
                      <a:pt x="143" y="696"/>
                    </a:lnTo>
                    <a:lnTo>
                      <a:pt x="146" y="696"/>
                    </a:lnTo>
                    <a:lnTo>
                      <a:pt x="150" y="692"/>
                    </a:lnTo>
                    <a:lnTo>
                      <a:pt x="153" y="689"/>
                    </a:lnTo>
                    <a:lnTo>
                      <a:pt x="157" y="685"/>
                    </a:lnTo>
                    <a:lnTo>
                      <a:pt x="160" y="681"/>
                    </a:lnTo>
                    <a:lnTo>
                      <a:pt x="167" y="678"/>
                    </a:lnTo>
                    <a:lnTo>
                      <a:pt x="170" y="674"/>
                    </a:lnTo>
                    <a:lnTo>
                      <a:pt x="170" y="674"/>
                    </a:lnTo>
                    <a:lnTo>
                      <a:pt x="177" y="670"/>
                    </a:lnTo>
                    <a:lnTo>
                      <a:pt x="181" y="666"/>
                    </a:lnTo>
                    <a:lnTo>
                      <a:pt x="184" y="663"/>
                    </a:lnTo>
                    <a:lnTo>
                      <a:pt x="188" y="659"/>
                    </a:lnTo>
                    <a:lnTo>
                      <a:pt x="191" y="655"/>
                    </a:lnTo>
                    <a:lnTo>
                      <a:pt x="198" y="651"/>
                    </a:lnTo>
                    <a:lnTo>
                      <a:pt x="198" y="651"/>
                    </a:lnTo>
                    <a:lnTo>
                      <a:pt x="202" y="648"/>
                    </a:lnTo>
                    <a:lnTo>
                      <a:pt x="209" y="644"/>
                    </a:lnTo>
                    <a:lnTo>
                      <a:pt x="212" y="640"/>
                    </a:lnTo>
                    <a:lnTo>
                      <a:pt x="216" y="636"/>
                    </a:lnTo>
                    <a:lnTo>
                      <a:pt x="219" y="633"/>
                    </a:lnTo>
                    <a:lnTo>
                      <a:pt x="223" y="629"/>
                    </a:lnTo>
                    <a:lnTo>
                      <a:pt x="226" y="629"/>
                    </a:lnTo>
                    <a:lnTo>
                      <a:pt x="229" y="625"/>
                    </a:lnTo>
                    <a:lnTo>
                      <a:pt x="236" y="621"/>
                    </a:lnTo>
                    <a:lnTo>
                      <a:pt x="240" y="618"/>
                    </a:lnTo>
                    <a:lnTo>
                      <a:pt x="240" y="614"/>
                    </a:lnTo>
                    <a:lnTo>
                      <a:pt x="247" y="610"/>
                    </a:lnTo>
                    <a:lnTo>
                      <a:pt x="250" y="606"/>
                    </a:lnTo>
                    <a:lnTo>
                      <a:pt x="254" y="606"/>
                    </a:lnTo>
                    <a:lnTo>
                      <a:pt x="257" y="603"/>
                    </a:lnTo>
                    <a:lnTo>
                      <a:pt x="261" y="599"/>
                    </a:lnTo>
                    <a:lnTo>
                      <a:pt x="268" y="595"/>
                    </a:lnTo>
                    <a:lnTo>
                      <a:pt x="268" y="591"/>
                    </a:lnTo>
                    <a:lnTo>
                      <a:pt x="275" y="588"/>
                    </a:lnTo>
                    <a:lnTo>
                      <a:pt x="278" y="584"/>
                    </a:lnTo>
                    <a:lnTo>
                      <a:pt x="282" y="584"/>
                    </a:lnTo>
                    <a:lnTo>
                      <a:pt x="285" y="580"/>
                    </a:lnTo>
                    <a:lnTo>
                      <a:pt x="288" y="576"/>
                    </a:lnTo>
                    <a:lnTo>
                      <a:pt x="292" y="573"/>
                    </a:lnTo>
                    <a:lnTo>
                      <a:pt x="295" y="569"/>
                    </a:lnTo>
                    <a:lnTo>
                      <a:pt x="299" y="565"/>
                    </a:lnTo>
                    <a:lnTo>
                      <a:pt x="306" y="561"/>
                    </a:lnTo>
                    <a:lnTo>
                      <a:pt x="309" y="561"/>
                    </a:lnTo>
                    <a:lnTo>
                      <a:pt x="309" y="558"/>
                    </a:lnTo>
                    <a:lnTo>
                      <a:pt x="316" y="554"/>
                    </a:lnTo>
                    <a:lnTo>
                      <a:pt x="320" y="550"/>
                    </a:lnTo>
                    <a:lnTo>
                      <a:pt x="323" y="550"/>
                    </a:lnTo>
                    <a:lnTo>
                      <a:pt x="327" y="543"/>
                    </a:lnTo>
                    <a:lnTo>
                      <a:pt x="330" y="539"/>
                    </a:lnTo>
                    <a:lnTo>
                      <a:pt x="337" y="539"/>
                    </a:lnTo>
                    <a:lnTo>
                      <a:pt x="337" y="535"/>
                    </a:lnTo>
                    <a:lnTo>
                      <a:pt x="344" y="532"/>
                    </a:lnTo>
                    <a:lnTo>
                      <a:pt x="347" y="528"/>
                    </a:lnTo>
                    <a:lnTo>
                      <a:pt x="351" y="528"/>
                    </a:lnTo>
                    <a:lnTo>
                      <a:pt x="354" y="520"/>
                    </a:lnTo>
                    <a:lnTo>
                      <a:pt x="358" y="517"/>
                    </a:lnTo>
                    <a:lnTo>
                      <a:pt x="365" y="517"/>
                    </a:lnTo>
                    <a:lnTo>
                      <a:pt x="365" y="513"/>
                    </a:lnTo>
                    <a:lnTo>
                      <a:pt x="368" y="509"/>
                    </a:lnTo>
                    <a:lnTo>
                      <a:pt x="375" y="505"/>
                    </a:lnTo>
                    <a:lnTo>
                      <a:pt x="379" y="505"/>
                    </a:lnTo>
                    <a:lnTo>
                      <a:pt x="379" y="498"/>
                    </a:lnTo>
                    <a:lnTo>
                      <a:pt x="386" y="494"/>
                    </a:lnTo>
                    <a:lnTo>
                      <a:pt x="389" y="494"/>
                    </a:lnTo>
                    <a:lnTo>
                      <a:pt x="393" y="490"/>
                    </a:lnTo>
                    <a:lnTo>
                      <a:pt x="396" y="487"/>
                    </a:lnTo>
                    <a:lnTo>
                      <a:pt x="400" y="483"/>
                    </a:lnTo>
                    <a:lnTo>
                      <a:pt x="406" y="483"/>
                    </a:lnTo>
                    <a:lnTo>
                      <a:pt x="406" y="479"/>
                    </a:lnTo>
                    <a:lnTo>
                      <a:pt x="413" y="472"/>
                    </a:lnTo>
                    <a:lnTo>
                      <a:pt x="417" y="472"/>
                    </a:lnTo>
                    <a:lnTo>
                      <a:pt x="420" y="468"/>
                    </a:lnTo>
                    <a:lnTo>
                      <a:pt x="424" y="464"/>
                    </a:lnTo>
                    <a:lnTo>
                      <a:pt x="427" y="460"/>
                    </a:lnTo>
                    <a:lnTo>
                      <a:pt x="434" y="460"/>
                    </a:lnTo>
                    <a:lnTo>
                      <a:pt x="434" y="457"/>
                    </a:lnTo>
                    <a:lnTo>
                      <a:pt x="438" y="449"/>
                    </a:lnTo>
                    <a:lnTo>
                      <a:pt x="445" y="449"/>
                    </a:lnTo>
                    <a:lnTo>
                      <a:pt x="448" y="445"/>
                    </a:lnTo>
                    <a:lnTo>
                      <a:pt x="452" y="442"/>
                    </a:lnTo>
                    <a:lnTo>
                      <a:pt x="455" y="438"/>
                    </a:lnTo>
                    <a:lnTo>
                      <a:pt x="459" y="438"/>
                    </a:lnTo>
                    <a:lnTo>
                      <a:pt x="462" y="434"/>
                    </a:lnTo>
                    <a:lnTo>
                      <a:pt x="466" y="427"/>
                    </a:lnTo>
                    <a:lnTo>
                      <a:pt x="472" y="427"/>
                    </a:lnTo>
                    <a:lnTo>
                      <a:pt x="476" y="423"/>
                    </a:lnTo>
                    <a:lnTo>
                      <a:pt x="476" y="419"/>
                    </a:lnTo>
                    <a:lnTo>
                      <a:pt x="483" y="416"/>
                    </a:lnTo>
                    <a:lnTo>
                      <a:pt x="486" y="416"/>
                    </a:lnTo>
                    <a:lnTo>
                      <a:pt x="490" y="412"/>
                    </a:lnTo>
                    <a:lnTo>
                      <a:pt x="493" y="408"/>
                    </a:lnTo>
                    <a:lnTo>
                      <a:pt x="497" y="404"/>
                    </a:lnTo>
                    <a:lnTo>
                      <a:pt x="504" y="401"/>
                    </a:lnTo>
                    <a:lnTo>
                      <a:pt x="504" y="397"/>
                    </a:lnTo>
                    <a:lnTo>
                      <a:pt x="507" y="393"/>
                    </a:lnTo>
                    <a:lnTo>
                      <a:pt x="514" y="393"/>
                    </a:lnTo>
                    <a:lnTo>
                      <a:pt x="518" y="389"/>
                    </a:lnTo>
                    <a:lnTo>
                      <a:pt x="521" y="386"/>
                    </a:lnTo>
                    <a:lnTo>
                      <a:pt x="525" y="382"/>
                    </a:lnTo>
                    <a:lnTo>
                      <a:pt x="528" y="378"/>
                    </a:lnTo>
                    <a:lnTo>
                      <a:pt x="531" y="374"/>
                    </a:lnTo>
                    <a:lnTo>
                      <a:pt x="535" y="371"/>
                    </a:lnTo>
                    <a:lnTo>
                      <a:pt x="542" y="371"/>
                    </a:lnTo>
                    <a:lnTo>
                      <a:pt x="545" y="367"/>
                    </a:lnTo>
                    <a:lnTo>
                      <a:pt x="545" y="363"/>
                    </a:lnTo>
                    <a:lnTo>
                      <a:pt x="552" y="359"/>
                    </a:lnTo>
                    <a:lnTo>
                      <a:pt x="556" y="356"/>
                    </a:lnTo>
                    <a:lnTo>
                      <a:pt x="559" y="352"/>
                    </a:lnTo>
                    <a:lnTo>
                      <a:pt x="563" y="348"/>
                    </a:lnTo>
                    <a:lnTo>
                      <a:pt x="566" y="348"/>
                    </a:lnTo>
                    <a:lnTo>
                      <a:pt x="573" y="344"/>
                    </a:lnTo>
                    <a:lnTo>
                      <a:pt x="573" y="341"/>
                    </a:lnTo>
                    <a:lnTo>
                      <a:pt x="580" y="337"/>
                    </a:lnTo>
                    <a:lnTo>
                      <a:pt x="584" y="333"/>
                    </a:lnTo>
                    <a:lnTo>
                      <a:pt x="587" y="329"/>
                    </a:lnTo>
                    <a:lnTo>
                      <a:pt x="590" y="326"/>
                    </a:lnTo>
                    <a:lnTo>
                      <a:pt x="594" y="326"/>
                    </a:lnTo>
                    <a:lnTo>
                      <a:pt x="597" y="322"/>
                    </a:lnTo>
                    <a:lnTo>
                      <a:pt x="601" y="318"/>
                    </a:lnTo>
                    <a:lnTo>
                      <a:pt x="604" y="314"/>
                    </a:lnTo>
                    <a:lnTo>
                      <a:pt x="611" y="311"/>
                    </a:lnTo>
                    <a:lnTo>
                      <a:pt x="615" y="307"/>
                    </a:lnTo>
                    <a:lnTo>
                      <a:pt x="615" y="303"/>
                    </a:lnTo>
                    <a:lnTo>
                      <a:pt x="622" y="303"/>
                    </a:lnTo>
                    <a:lnTo>
                      <a:pt x="625" y="299"/>
                    </a:lnTo>
                    <a:lnTo>
                      <a:pt x="629" y="296"/>
                    </a:lnTo>
                    <a:lnTo>
                      <a:pt x="632" y="292"/>
                    </a:lnTo>
                    <a:lnTo>
                      <a:pt x="636" y="288"/>
                    </a:lnTo>
                    <a:lnTo>
                      <a:pt x="643" y="285"/>
                    </a:lnTo>
                    <a:lnTo>
                      <a:pt x="643" y="281"/>
                    </a:lnTo>
                    <a:lnTo>
                      <a:pt x="649" y="281"/>
                    </a:lnTo>
                    <a:lnTo>
                      <a:pt x="653" y="277"/>
                    </a:lnTo>
                    <a:lnTo>
                      <a:pt x="656" y="273"/>
                    </a:lnTo>
                    <a:lnTo>
                      <a:pt x="660" y="270"/>
                    </a:lnTo>
                    <a:lnTo>
                      <a:pt x="663" y="266"/>
                    </a:lnTo>
                    <a:lnTo>
                      <a:pt x="670" y="262"/>
                    </a:lnTo>
                    <a:lnTo>
                      <a:pt x="670" y="258"/>
                    </a:lnTo>
                    <a:lnTo>
                      <a:pt x="674" y="258"/>
                    </a:lnTo>
                    <a:lnTo>
                      <a:pt x="681" y="255"/>
                    </a:lnTo>
                    <a:lnTo>
                      <a:pt x="684" y="251"/>
                    </a:lnTo>
                    <a:lnTo>
                      <a:pt x="688" y="247"/>
                    </a:lnTo>
                    <a:lnTo>
                      <a:pt x="691" y="247"/>
                    </a:lnTo>
                    <a:lnTo>
                      <a:pt x="695" y="240"/>
                    </a:lnTo>
                    <a:lnTo>
                      <a:pt x="698" y="236"/>
                    </a:lnTo>
                    <a:lnTo>
                      <a:pt x="702" y="236"/>
                    </a:lnTo>
                    <a:lnTo>
                      <a:pt x="705" y="232"/>
                    </a:lnTo>
                    <a:lnTo>
                      <a:pt x="712" y="228"/>
                    </a:lnTo>
                    <a:lnTo>
                      <a:pt x="712" y="225"/>
                    </a:lnTo>
                    <a:lnTo>
                      <a:pt x="719" y="225"/>
                    </a:lnTo>
                    <a:lnTo>
                      <a:pt x="722" y="217"/>
                    </a:lnTo>
                    <a:lnTo>
                      <a:pt x="726" y="213"/>
                    </a:lnTo>
                    <a:lnTo>
                      <a:pt x="729" y="213"/>
                    </a:lnTo>
                    <a:lnTo>
                      <a:pt x="733" y="210"/>
                    </a:lnTo>
                    <a:lnTo>
                      <a:pt x="740" y="206"/>
                    </a:lnTo>
                    <a:lnTo>
                      <a:pt x="740" y="202"/>
                    </a:lnTo>
                    <a:lnTo>
                      <a:pt x="743" y="202"/>
                    </a:lnTo>
                    <a:lnTo>
                      <a:pt x="750" y="195"/>
                    </a:lnTo>
                    <a:lnTo>
                      <a:pt x="754" y="191"/>
                    </a:lnTo>
                    <a:lnTo>
                      <a:pt x="757" y="191"/>
                    </a:lnTo>
                    <a:lnTo>
                      <a:pt x="761" y="187"/>
                    </a:lnTo>
                    <a:lnTo>
                      <a:pt x="764" y="183"/>
                    </a:lnTo>
                    <a:lnTo>
                      <a:pt x="767" y="180"/>
                    </a:lnTo>
                    <a:lnTo>
                      <a:pt x="771" y="180"/>
                    </a:lnTo>
                    <a:lnTo>
                      <a:pt x="778" y="176"/>
                    </a:lnTo>
                    <a:lnTo>
                      <a:pt x="781" y="168"/>
                    </a:lnTo>
                    <a:lnTo>
                      <a:pt x="781" y="168"/>
                    </a:lnTo>
                    <a:lnTo>
                      <a:pt x="788" y="165"/>
                    </a:lnTo>
                    <a:lnTo>
                      <a:pt x="792" y="161"/>
                    </a:lnTo>
                    <a:lnTo>
                      <a:pt x="795" y="157"/>
                    </a:lnTo>
                    <a:lnTo>
                      <a:pt x="799" y="157"/>
                    </a:lnTo>
                    <a:lnTo>
                      <a:pt x="802" y="154"/>
                    </a:lnTo>
                    <a:lnTo>
                      <a:pt x="809" y="146"/>
                    </a:lnTo>
                    <a:lnTo>
                      <a:pt x="809" y="146"/>
                    </a:lnTo>
                    <a:lnTo>
                      <a:pt x="813" y="142"/>
                    </a:lnTo>
                    <a:lnTo>
                      <a:pt x="820" y="139"/>
                    </a:lnTo>
                    <a:lnTo>
                      <a:pt x="823" y="135"/>
                    </a:lnTo>
                    <a:lnTo>
                      <a:pt x="826" y="135"/>
                    </a:lnTo>
                    <a:lnTo>
                      <a:pt x="830" y="131"/>
                    </a:lnTo>
                    <a:lnTo>
                      <a:pt x="833" y="124"/>
                    </a:lnTo>
                    <a:lnTo>
                      <a:pt x="837" y="124"/>
                    </a:lnTo>
                    <a:lnTo>
                      <a:pt x="840" y="120"/>
                    </a:lnTo>
                    <a:lnTo>
                      <a:pt x="847" y="116"/>
                    </a:lnTo>
                    <a:lnTo>
                      <a:pt x="851" y="112"/>
                    </a:lnTo>
                    <a:lnTo>
                      <a:pt x="851" y="112"/>
                    </a:lnTo>
                    <a:lnTo>
                      <a:pt x="858" y="109"/>
                    </a:lnTo>
                    <a:lnTo>
                      <a:pt x="861" y="105"/>
                    </a:lnTo>
                    <a:lnTo>
                      <a:pt x="865" y="101"/>
                    </a:lnTo>
                    <a:lnTo>
                      <a:pt x="868" y="97"/>
                    </a:lnTo>
                    <a:lnTo>
                      <a:pt x="872" y="94"/>
                    </a:lnTo>
                    <a:lnTo>
                      <a:pt x="879" y="90"/>
                    </a:lnTo>
                    <a:lnTo>
                      <a:pt x="879" y="90"/>
                    </a:lnTo>
                    <a:lnTo>
                      <a:pt x="885" y="86"/>
                    </a:lnTo>
                    <a:lnTo>
                      <a:pt x="889" y="82"/>
                    </a:lnTo>
                    <a:lnTo>
                      <a:pt x="892" y="79"/>
                    </a:lnTo>
                    <a:lnTo>
                      <a:pt x="896" y="75"/>
                    </a:lnTo>
                    <a:lnTo>
                      <a:pt x="899" y="71"/>
                    </a:lnTo>
                    <a:lnTo>
                      <a:pt x="903" y="67"/>
                    </a:lnTo>
                    <a:lnTo>
                      <a:pt x="906" y="67"/>
                    </a:lnTo>
                    <a:lnTo>
                      <a:pt x="910" y="64"/>
                    </a:lnTo>
                    <a:lnTo>
                      <a:pt x="917" y="60"/>
                    </a:lnTo>
                    <a:lnTo>
                      <a:pt x="920" y="56"/>
                    </a:lnTo>
                    <a:lnTo>
                      <a:pt x="920" y="52"/>
                    </a:lnTo>
                    <a:lnTo>
                      <a:pt x="927" y="49"/>
                    </a:lnTo>
                    <a:lnTo>
                      <a:pt x="931" y="45"/>
                    </a:lnTo>
                    <a:lnTo>
                      <a:pt x="934" y="45"/>
                    </a:lnTo>
                    <a:lnTo>
                      <a:pt x="938" y="41"/>
                    </a:lnTo>
                    <a:lnTo>
                      <a:pt x="941" y="37"/>
                    </a:lnTo>
                    <a:lnTo>
                      <a:pt x="948" y="34"/>
                    </a:lnTo>
                    <a:lnTo>
                      <a:pt x="948" y="30"/>
                    </a:lnTo>
                    <a:lnTo>
                      <a:pt x="955" y="26"/>
                    </a:lnTo>
                    <a:lnTo>
                      <a:pt x="958" y="23"/>
                    </a:lnTo>
                    <a:lnTo>
                      <a:pt x="962" y="23"/>
                    </a:lnTo>
                    <a:lnTo>
                      <a:pt x="965" y="19"/>
                    </a:lnTo>
                    <a:lnTo>
                      <a:pt x="969" y="15"/>
                    </a:lnTo>
                    <a:lnTo>
                      <a:pt x="976" y="11"/>
                    </a:lnTo>
                    <a:lnTo>
                      <a:pt x="976" y="8"/>
                    </a:lnTo>
                    <a:lnTo>
                      <a:pt x="979" y="4"/>
                    </a:lnTo>
                    <a:lnTo>
                      <a:pt x="986"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364" name="Freeform 140"/>
              <p:cNvSpPr>
                <a:spLocks/>
              </p:cNvSpPr>
              <p:nvPr/>
            </p:nvSpPr>
            <p:spPr bwMode="auto">
              <a:xfrm>
                <a:off x="1655" y="1277"/>
                <a:ext cx="760" cy="643"/>
              </a:xfrm>
              <a:custGeom>
                <a:avLst/>
                <a:gdLst>
                  <a:gd name="T0" fmla="*/ 17 w 989"/>
                  <a:gd name="T1" fmla="*/ 801 h 816"/>
                  <a:gd name="T2" fmla="*/ 38 w 989"/>
                  <a:gd name="T3" fmla="*/ 786 h 816"/>
                  <a:gd name="T4" fmla="*/ 55 w 989"/>
                  <a:gd name="T5" fmla="*/ 771 h 816"/>
                  <a:gd name="T6" fmla="*/ 76 w 989"/>
                  <a:gd name="T7" fmla="*/ 752 h 816"/>
                  <a:gd name="T8" fmla="*/ 97 w 989"/>
                  <a:gd name="T9" fmla="*/ 741 h 816"/>
                  <a:gd name="T10" fmla="*/ 114 w 989"/>
                  <a:gd name="T11" fmla="*/ 722 h 816"/>
                  <a:gd name="T12" fmla="*/ 135 w 989"/>
                  <a:gd name="T13" fmla="*/ 707 h 816"/>
                  <a:gd name="T14" fmla="*/ 153 w 989"/>
                  <a:gd name="T15" fmla="*/ 692 h 816"/>
                  <a:gd name="T16" fmla="*/ 170 w 989"/>
                  <a:gd name="T17" fmla="*/ 674 h 816"/>
                  <a:gd name="T18" fmla="*/ 191 w 989"/>
                  <a:gd name="T19" fmla="*/ 659 h 816"/>
                  <a:gd name="T20" fmla="*/ 208 w 989"/>
                  <a:gd name="T21" fmla="*/ 644 h 816"/>
                  <a:gd name="T22" fmla="*/ 229 w 989"/>
                  <a:gd name="T23" fmla="*/ 629 h 816"/>
                  <a:gd name="T24" fmla="*/ 250 w 989"/>
                  <a:gd name="T25" fmla="*/ 610 h 816"/>
                  <a:gd name="T26" fmla="*/ 267 w 989"/>
                  <a:gd name="T27" fmla="*/ 595 h 816"/>
                  <a:gd name="T28" fmla="*/ 288 w 989"/>
                  <a:gd name="T29" fmla="*/ 580 h 816"/>
                  <a:gd name="T30" fmla="*/ 305 w 989"/>
                  <a:gd name="T31" fmla="*/ 561 h 816"/>
                  <a:gd name="T32" fmla="*/ 326 w 989"/>
                  <a:gd name="T33" fmla="*/ 550 h 816"/>
                  <a:gd name="T34" fmla="*/ 347 w 989"/>
                  <a:gd name="T35" fmla="*/ 532 h 816"/>
                  <a:gd name="T36" fmla="*/ 364 w 989"/>
                  <a:gd name="T37" fmla="*/ 517 h 816"/>
                  <a:gd name="T38" fmla="*/ 385 w 989"/>
                  <a:gd name="T39" fmla="*/ 498 h 816"/>
                  <a:gd name="T40" fmla="*/ 402 w 989"/>
                  <a:gd name="T41" fmla="*/ 483 h 816"/>
                  <a:gd name="T42" fmla="*/ 423 w 989"/>
                  <a:gd name="T43" fmla="*/ 468 h 816"/>
                  <a:gd name="T44" fmla="*/ 444 w 989"/>
                  <a:gd name="T45" fmla="*/ 449 h 816"/>
                  <a:gd name="T46" fmla="*/ 462 w 989"/>
                  <a:gd name="T47" fmla="*/ 438 h 816"/>
                  <a:gd name="T48" fmla="*/ 482 w 989"/>
                  <a:gd name="T49" fmla="*/ 419 h 816"/>
                  <a:gd name="T50" fmla="*/ 500 w 989"/>
                  <a:gd name="T51" fmla="*/ 404 h 816"/>
                  <a:gd name="T52" fmla="*/ 521 w 989"/>
                  <a:gd name="T53" fmla="*/ 389 h 816"/>
                  <a:gd name="T54" fmla="*/ 541 w 989"/>
                  <a:gd name="T55" fmla="*/ 371 h 816"/>
                  <a:gd name="T56" fmla="*/ 559 w 989"/>
                  <a:gd name="T57" fmla="*/ 356 h 816"/>
                  <a:gd name="T58" fmla="*/ 580 w 989"/>
                  <a:gd name="T59" fmla="*/ 341 h 816"/>
                  <a:gd name="T60" fmla="*/ 597 w 989"/>
                  <a:gd name="T61" fmla="*/ 326 h 816"/>
                  <a:gd name="T62" fmla="*/ 618 w 989"/>
                  <a:gd name="T63" fmla="*/ 307 h 816"/>
                  <a:gd name="T64" fmla="*/ 639 w 989"/>
                  <a:gd name="T65" fmla="*/ 292 h 816"/>
                  <a:gd name="T66" fmla="*/ 656 w 989"/>
                  <a:gd name="T67" fmla="*/ 277 h 816"/>
                  <a:gd name="T68" fmla="*/ 677 w 989"/>
                  <a:gd name="T69" fmla="*/ 258 h 816"/>
                  <a:gd name="T70" fmla="*/ 694 w 989"/>
                  <a:gd name="T71" fmla="*/ 247 h 816"/>
                  <a:gd name="T72" fmla="*/ 715 w 989"/>
                  <a:gd name="T73" fmla="*/ 228 h 816"/>
                  <a:gd name="T74" fmla="*/ 736 w 989"/>
                  <a:gd name="T75" fmla="*/ 213 h 816"/>
                  <a:gd name="T76" fmla="*/ 753 w 989"/>
                  <a:gd name="T77" fmla="*/ 195 h 816"/>
                  <a:gd name="T78" fmla="*/ 774 w 989"/>
                  <a:gd name="T79" fmla="*/ 180 h 816"/>
                  <a:gd name="T80" fmla="*/ 791 w 989"/>
                  <a:gd name="T81" fmla="*/ 165 h 816"/>
                  <a:gd name="T82" fmla="*/ 812 w 989"/>
                  <a:gd name="T83" fmla="*/ 146 h 816"/>
                  <a:gd name="T84" fmla="*/ 833 w 989"/>
                  <a:gd name="T85" fmla="*/ 135 h 816"/>
                  <a:gd name="T86" fmla="*/ 850 w 989"/>
                  <a:gd name="T87" fmla="*/ 116 h 816"/>
                  <a:gd name="T88" fmla="*/ 871 w 989"/>
                  <a:gd name="T89" fmla="*/ 101 h 816"/>
                  <a:gd name="T90" fmla="*/ 888 w 989"/>
                  <a:gd name="T91" fmla="*/ 86 h 816"/>
                  <a:gd name="T92" fmla="*/ 909 w 989"/>
                  <a:gd name="T93" fmla="*/ 67 h 816"/>
                  <a:gd name="T94" fmla="*/ 930 w 989"/>
                  <a:gd name="T95" fmla="*/ 52 h 816"/>
                  <a:gd name="T96" fmla="*/ 947 w 989"/>
                  <a:gd name="T97" fmla="*/ 37 h 816"/>
                  <a:gd name="T98" fmla="*/ 968 w 989"/>
                  <a:gd name="T99" fmla="*/ 23 h 816"/>
                  <a:gd name="T100" fmla="*/ 986 w 989"/>
                  <a:gd name="T101" fmla="*/ 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9" h="816">
                    <a:moveTo>
                      <a:pt x="0" y="816"/>
                    </a:moveTo>
                    <a:lnTo>
                      <a:pt x="7" y="812"/>
                    </a:lnTo>
                    <a:lnTo>
                      <a:pt x="10" y="809"/>
                    </a:lnTo>
                    <a:lnTo>
                      <a:pt x="14" y="809"/>
                    </a:lnTo>
                    <a:lnTo>
                      <a:pt x="17" y="801"/>
                    </a:lnTo>
                    <a:lnTo>
                      <a:pt x="21" y="797"/>
                    </a:lnTo>
                    <a:lnTo>
                      <a:pt x="28" y="797"/>
                    </a:lnTo>
                    <a:lnTo>
                      <a:pt x="28" y="794"/>
                    </a:lnTo>
                    <a:lnTo>
                      <a:pt x="35" y="790"/>
                    </a:lnTo>
                    <a:lnTo>
                      <a:pt x="38" y="786"/>
                    </a:lnTo>
                    <a:lnTo>
                      <a:pt x="42" y="786"/>
                    </a:lnTo>
                    <a:lnTo>
                      <a:pt x="45" y="779"/>
                    </a:lnTo>
                    <a:lnTo>
                      <a:pt x="48" y="775"/>
                    </a:lnTo>
                    <a:lnTo>
                      <a:pt x="52" y="775"/>
                    </a:lnTo>
                    <a:lnTo>
                      <a:pt x="55" y="771"/>
                    </a:lnTo>
                    <a:lnTo>
                      <a:pt x="59" y="767"/>
                    </a:lnTo>
                    <a:lnTo>
                      <a:pt x="66" y="764"/>
                    </a:lnTo>
                    <a:lnTo>
                      <a:pt x="69" y="764"/>
                    </a:lnTo>
                    <a:lnTo>
                      <a:pt x="69" y="760"/>
                    </a:lnTo>
                    <a:lnTo>
                      <a:pt x="76" y="752"/>
                    </a:lnTo>
                    <a:lnTo>
                      <a:pt x="80" y="752"/>
                    </a:lnTo>
                    <a:lnTo>
                      <a:pt x="83" y="749"/>
                    </a:lnTo>
                    <a:lnTo>
                      <a:pt x="87" y="745"/>
                    </a:lnTo>
                    <a:lnTo>
                      <a:pt x="90" y="741"/>
                    </a:lnTo>
                    <a:lnTo>
                      <a:pt x="97" y="741"/>
                    </a:lnTo>
                    <a:lnTo>
                      <a:pt x="97" y="737"/>
                    </a:lnTo>
                    <a:lnTo>
                      <a:pt x="101" y="730"/>
                    </a:lnTo>
                    <a:lnTo>
                      <a:pt x="107" y="730"/>
                    </a:lnTo>
                    <a:lnTo>
                      <a:pt x="111" y="726"/>
                    </a:lnTo>
                    <a:lnTo>
                      <a:pt x="114" y="722"/>
                    </a:lnTo>
                    <a:lnTo>
                      <a:pt x="118" y="719"/>
                    </a:lnTo>
                    <a:lnTo>
                      <a:pt x="121" y="719"/>
                    </a:lnTo>
                    <a:lnTo>
                      <a:pt x="125" y="715"/>
                    </a:lnTo>
                    <a:lnTo>
                      <a:pt x="128" y="707"/>
                    </a:lnTo>
                    <a:lnTo>
                      <a:pt x="135" y="707"/>
                    </a:lnTo>
                    <a:lnTo>
                      <a:pt x="139" y="704"/>
                    </a:lnTo>
                    <a:lnTo>
                      <a:pt x="139" y="700"/>
                    </a:lnTo>
                    <a:lnTo>
                      <a:pt x="146" y="696"/>
                    </a:lnTo>
                    <a:lnTo>
                      <a:pt x="149" y="696"/>
                    </a:lnTo>
                    <a:lnTo>
                      <a:pt x="153" y="692"/>
                    </a:lnTo>
                    <a:lnTo>
                      <a:pt x="156" y="689"/>
                    </a:lnTo>
                    <a:lnTo>
                      <a:pt x="160" y="685"/>
                    </a:lnTo>
                    <a:lnTo>
                      <a:pt x="166" y="681"/>
                    </a:lnTo>
                    <a:lnTo>
                      <a:pt x="166" y="678"/>
                    </a:lnTo>
                    <a:lnTo>
                      <a:pt x="170" y="674"/>
                    </a:lnTo>
                    <a:lnTo>
                      <a:pt x="177" y="674"/>
                    </a:lnTo>
                    <a:lnTo>
                      <a:pt x="180" y="670"/>
                    </a:lnTo>
                    <a:lnTo>
                      <a:pt x="184" y="666"/>
                    </a:lnTo>
                    <a:lnTo>
                      <a:pt x="187" y="663"/>
                    </a:lnTo>
                    <a:lnTo>
                      <a:pt x="191" y="659"/>
                    </a:lnTo>
                    <a:lnTo>
                      <a:pt x="194" y="655"/>
                    </a:lnTo>
                    <a:lnTo>
                      <a:pt x="198" y="651"/>
                    </a:lnTo>
                    <a:lnTo>
                      <a:pt x="205" y="651"/>
                    </a:lnTo>
                    <a:lnTo>
                      <a:pt x="208" y="648"/>
                    </a:lnTo>
                    <a:lnTo>
                      <a:pt x="208" y="644"/>
                    </a:lnTo>
                    <a:lnTo>
                      <a:pt x="215" y="640"/>
                    </a:lnTo>
                    <a:lnTo>
                      <a:pt x="219" y="636"/>
                    </a:lnTo>
                    <a:lnTo>
                      <a:pt x="222" y="633"/>
                    </a:lnTo>
                    <a:lnTo>
                      <a:pt x="225" y="629"/>
                    </a:lnTo>
                    <a:lnTo>
                      <a:pt x="229" y="629"/>
                    </a:lnTo>
                    <a:lnTo>
                      <a:pt x="236" y="625"/>
                    </a:lnTo>
                    <a:lnTo>
                      <a:pt x="236" y="621"/>
                    </a:lnTo>
                    <a:lnTo>
                      <a:pt x="239" y="618"/>
                    </a:lnTo>
                    <a:lnTo>
                      <a:pt x="246" y="614"/>
                    </a:lnTo>
                    <a:lnTo>
                      <a:pt x="250" y="610"/>
                    </a:lnTo>
                    <a:lnTo>
                      <a:pt x="253" y="606"/>
                    </a:lnTo>
                    <a:lnTo>
                      <a:pt x="257" y="606"/>
                    </a:lnTo>
                    <a:lnTo>
                      <a:pt x="260" y="603"/>
                    </a:lnTo>
                    <a:lnTo>
                      <a:pt x="264" y="599"/>
                    </a:lnTo>
                    <a:lnTo>
                      <a:pt x="267" y="595"/>
                    </a:lnTo>
                    <a:lnTo>
                      <a:pt x="274" y="591"/>
                    </a:lnTo>
                    <a:lnTo>
                      <a:pt x="278" y="588"/>
                    </a:lnTo>
                    <a:lnTo>
                      <a:pt x="278" y="584"/>
                    </a:lnTo>
                    <a:lnTo>
                      <a:pt x="284" y="584"/>
                    </a:lnTo>
                    <a:lnTo>
                      <a:pt x="288" y="580"/>
                    </a:lnTo>
                    <a:lnTo>
                      <a:pt x="291" y="576"/>
                    </a:lnTo>
                    <a:lnTo>
                      <a:pt x="295" y="573"/>
                    </a:lnTo>
                    <a:lnTo>
                      <a:pt x="298" y="569"/>
                    </a:lnTo>
                    <a:lnTo>
                      <a:pt x="305" y="565"/>
                    </a:lnTo>
                    <a:lnTo>
                      <a:pt x="305" y="561"/>
                    </a:lnTo>
                    <a:lnTo>
                      <a:pt x="309" y="561"/>
                    </a:lnTo>
                    <a:lnTo>
                      <a:pt x="316" y="558"/>
                    </a:lnTo>
                    <a:lnTo>
                      <a:pt x="319" y="554"/>
                    </a:lnTo>
                    <a:lnTo>
                      <a:pt x="323" y="550"/>
                    </a:lnTo>
                    <a:lnTo>
                      <a:pt x="326" y="550"/>
                    </a:lnTo>
                    <a:lnTo>
                      <a:pt x="330" y="543"/>
                    </a:lnTo>
                    <a:lnTo>
                      <a:pt x="333" y="539"/>
                    </a:lnTo>
                    <a:lnTo>
                      <a:pt x="337" y="539"/>
                    </a:lnTo>
                    <a:lnTo>
                      <a:pt x="343" y="535"/>
                    </a:lnTo>
                    <a:lnTo>
                      <a:pt x="347" y="532"/>
                    </a:lnTo>
                    <a:lnTo>
                      <a:pt x="347" y="528"/>
                    </a:lnTo>
                    <a:lnTo>
                      <a:pt x="354" y="528"/>
                    </a:lnTo>
                    <a:lnTo>
                      <a:pt x="357" y="520"/>
                    </a:lnTo>
                    <a:lnTo>
                      <a:pt x="361" y="517"/>
                    </a:lnTo>
                    <a:lnTo>
                      <a:pt x="364" y="517"/>
                    </a:lnTo>
                    <a:lnTo>
                      <a:pt x="368" y="513"/>
                    </a:lnTo>
                    <a:lnTo>
                      <a:pt x="375" y="509"/>
                    </a:lnTo>
                    <a:lnTo>
                      <a:pt x="375" y="505"/>
                    </a:lnTo>
                    <a:lnTo>
                      <a:pt x="382" y="505"/>
                    </a:lnTo>
                    <a:lnTo>
                      <a:pt x="385" y="498"/>
                    </a:lnTo>
                    <a:lnTo>
                      <a:pt x="389" y="494"/>
                    </a:lnTo>
                    <a:lnTo>
                      <a:pt x="392" y="494"/>
                    </a:lnTo>
                    <a:lnTo>
                      <a:pt x="396" y="490"/>
                    </a:lnTo>
                    <a:lnTo>
                      <a:pt x="399" y="487"/>
                    </a:lnTo>
                    <a:lnTo>
                      <a:pt x="402" y="483"/>
                    </a:lnTo>
                    <a:lnTo>
                      <a:pt x="406" y="483"/>
                    </a:lnTo>
                    <a:lnTo>
                      <a:pt x="413" y="479"/>
                    </a:lnTo>
                    <a:lnTo>
                      <a:pt x="416" y="472"/>
                    </a:lnTo>
                    <a:lnTo>
                      <a:pt x="416" y="472"/>
                    </a:lnTo>
                    <a:lnTo>
                      <a:pt x="423" y="468"/>
                    </a:lnTo>
                    <a:lnTo>
                      <a:pt x="427" y="464"/>
                    </a:lnTo>
                    <a:lnTo>
                      <a:pt x="430" y="460"/>
                    </a:lnTo>
                    <a:lnTo>
                      <a:pt x="434" y="460"/>
                    </a:lnTo>
                    <a:lnTo>
                      <a:pt x="437" y="457"/>
                    </a:lnTo>
                    <a:lnTo>
                      <a:pt x="444" y="449"/>
                    </a:lnTo>
                    <a:lnTo>
                      <a:pt x="444" y="449"/>
                    </a:lnTo>
                    <a:lnTo>
                      <a:pt x="451" y="445"/>
                    </a:lnTo>
                    <a:lnTo>
                      <a:pt x="455" y="442"/>
                    </a:lnTo>
                    <a:lnTo>
                      <a:pt x="458" y="438"/>
                    </a:lnTo>
                    <a:lnTo>
                      <a:pt x="462" y="438"/>
                    </a:lnTo>
                    <a:lnTo>
                      <a:pt x="465" y="434"/>
                    </a:lnTo>
                    <a:lnTo>
                      <a:pt x="472" y="427"/>
                    </a:lnTo>
                    <a:lnTo>
                      <a:pt x="472" y="427"/>
                    </a:lnTo>
                    <a:lnTo>
                      <a:pt x="475" y="423"/>
                    </a:lnTo>
                    <a:lnTo>
                      <a:pt x="482" y="419"/>
                    </a:lnTo>
                    <a:lnTo>
                      <a:pt x="486" y="416"/>
                    </a:lnTo>
                    <a:lnTo>
                      <a:pt x="489" y="416"/>
                    </a:lnTo>
                    <a:lnTo>
                      <a:pt x="493" y="412"/>
                    </a:lnTo>
                    <a:lnTo>
                      <a:pt x="496" y="408"/>
                    </a:lnTo>
                    <a:lnTo>
                      <a:pt x="500" y="404"/>
                    </a:lnTo>
                    <a:lnTo>
                      <a:pt x="503" y="401"/>
                    </a:lnTo>
                    <a:lnTo>
                      <a:pt x="510" y="397"/>
                    </a:lnTo>
                    <a:lnTo>
                      <a:pt x="514" y="393"/>
                    </a:lnTo>
                    <a:lnTo>
                      <a:pt x="514" y="393"/>
                    </a:lnTo>
                    <a:lnTo>
                      <a:pt x="521" y="389"/>
                    </a:lnTo>
                    <a:lnTo>
                      <a:pt x="524" y="386"/>
                    </a:lnTo>
                    <a:lnTo>
                      <a:pt x="527" y="382"/>
                    </a:lnTo>
                    <a:lnTo>
                      <a:pt x="531" y="378"/>
                    </a:lnTo>
                    <a:lnTo>
                      <a:pt x="534" y="374"/>
                    </a:lnTo>
                    <a:lnTo>
                      <a:pt x="541" y="371"/>
                    </a:lnTo>
                    <a:lnTo>
                      <a:pt x="541" y="371"/>
                    </a:lnTo>
                    <a:lnTo>
                      <a:pt x="545" y="367"/>
                    </a:lnTo>
                    <a:lnTo>
                      <a:pt x="552" y="363"/>
                    </a:lnTo>
                    <a:lnTo>
                      <a:pt x="555" y="359"/>
                    </a:lnTo>
                    <a:lnTo>
                      <a:pt x="559" y="356"/>
                    </a:lnTo>
                    <a:lnTo>
                      <a:pt x="562" y="352"/>
                    </a:lnTo>
                    <a:lnTo>
                      <a:pt x="566" y="348"/>
                    </a:lnTo>
                    <a:lnTo>
                      <a:pt x="569" y="348"/>
                    </a:lnTo>
                    <a:lnTo>
                      <a:pt x="573" y="344"/>
                    </a:lnTo>
                    <a:lnTo>
                      <a:pt x="580" y="341"/>
                    </a:lnTo>
                    <a:lnTo>
                      <a:pt x="583" y="337"/>
                    </a:lnTo>
                    <a:lnTo>
                      <a:pt x="583" y="333"/>
                    </a:lnTo>
                    <a:lnTo>
                      <a:pt x="590" y="329"/>
                    </a:lnTo>
                    <a:lnTo>
                      <a:pt x="593" y="326"/>
                    </a:lnTo>
                    <a:lnTo>
                      <a:pt x="597" y="326"/>
                    </a:lnTo>
                    <a:lnTo>
                      <a:pt x="600" y="322"/>
                    </a:lnTo>
                    <a:lnTo>
                      <a:pt x="604" y="318"/>
                    </a:lnTo>
                    <a:lnTo>
                      <a:pt x="611" y="314"/>
                    </a:lnTo>
                    <a:lnTo>
                      <a:pt x="611" y="311"/>
                    </a:lnTo>
                    <a:lnTo>
                      <a:pt x="618" y="307"/>
                    </a:lnTo>
                    <a:lnTo>
                      <a:pt x="621" y="303"/>
                    </a:lnTo>
                    <a:lnTo>
                      <a:pt x="625" y="303"/>
                    </a:lnTo>
                    <a:lnTo>
                      <a:pt x="628" y="299"/>
                    </a:lnTo>
                    <a:lnTo>
                      <a:pt x="632" y="296"/>
                    </a:lnTo>
                    <a:lnTo>
                      <a:pt x="639" y="292"/>
                    </a:lnTo>
                    <a:lnTo>
                      <a:pt x="639" y="288"/>
                    </a:lnTo>
                    <a:lnTo>
                      <a:pt x="642" y="285"/>
                    </a:lnTo>
                    <a:lnTo>
                      <a:pt x="649" y="281"/>
                    </a:lnTo>
                    <a:lnTo>
                      <a:pt x="652" y="281"/>
                    </a:lnTo>
                    <a:lnTo>
                      <a:pt x="656" y="277"/>
                    </a:lnTo>
                    <a:lnTo>
                      <a:pt x="659" y="273"/>
                    </a:lnTo>
                    <a:lnTo>
                      <a:pt x="663" y="270"/>
                    </a:lnTo>
                    <a:lnTo>
                      <a:pt x="666" y="266"/>
                    </a:lnTo>
                    <a:lnTo>
                      <a:pt x="670" y="262"/>
                    </a:lnTo>
                    <a:lnTo>
                      <a:pt x="677" y="258"/>
                    </a:lnTo>
                    <a:lnTo>
                      <a:pt x="680" y="258"/>
                    </a:lnTo>
                    <a:lnTo>
                      <a:pt x="680" y="255"/>
                    </a:lnTo>
                    <a:lnTo>
                      <a:pt x="687" y="251"/>
                    </a:lnTo>
                    <a:lnTo>
                      <a:pt x="691" y="247"/>
                    </a:lnTo>
                    <a:lnTo>
                      <a:pt x="694" y="247"/>
                    </a:lnTo>
                    <a:lnTo>
                      <a:pt x="698" y="240"/>
                    </a:lnTo>
                    <a:lnTo>
                      <a:pt x="701" y="236"/>
                    </a:lnTo>
                    <a:lnTo>
                      <a:pt x="708" y="236"/>
                    </a:lnTo>
                    <a:lnTo>
                      <a:pt x="708" y="232"/>
                    </a:lnTo>
                    <a:lnTo>
                      <a:pt x="715" y="228"/>
                    </a:lnTo>
                    <a:lnTo>
                      <a:pt x="718" y="225"/>
                    </a:lnTo>
                    <a:lnTo>
                      <a:pt x="722" y="225"/>
                    </a:lnTo>
                    <a:lnTo>
                      <a:pt x="725" y="217"/>
                    </a:lnTo>
                    <a:lnTo>
                      <a:pt x="729" y="213"/>
                    </a:lnTo>
                    <a:lnTo>
                      <a:pt x="736" y="213"/>
                    </a:lnTo>
                    <a:lnTo>
                      <a:pt x="736" y="210"/>
                    </a:lnTo>
                    <a:lnTo>
                      <a:pt x="739" y="206"/>
                    </a:lnTo>
                    <a:lnTo>
                      <a:pt x="746" y="202"/>
                    </a:lnTo>
                    <a:lnTo>
                      <a:pt x="750" y="202"/>
                    </a:lnTo>
                    <a:lnTo>
                      <a:pt x="753" y="195"/>
                    </a:lnTo>
                    <a:lnTo>
                      <a:pt x="757" y="191"/>
                    </a:lnTo>
                    <a:lnTo>
                      <a:pt x="760" y="191"/>
                    </a:lnTo>
                    <a:lnTo>
                      <a:pt x="763" y="187"/>
                    </a:lnTo>
                    <a:lnTo>
                      <a:pt x="767" y="183"/>
                    </a:lnTo>
                    <a:lnTo>
                      <a:pt x="774" y="180"/>
                    </a:lnTo>
                    <a:lnTo>
                      <a:pt x="777" y="180"/>
                    </a:lnTo>
                    <a:lnTo>
                      <a:pt x="777" y="176"/>
                    </a:lnTo>
                    <a:lnTo>
                      <a:pt x="784" y="168"/>
                    </a:lnTo>
                    <a:lnTo>
                      <a:pt x="788" y="168"/>
                    </a:lnTo>
                    <a:lnTo>
                      <a:pt x="791" y="165"/>
                    </a:lnTo>
                    <a:lnTo>
                      <a:pt x="795" y="161"/>
                    </a:lnTo>
                    <a:lnTo>
                      <a:pt x="798" y="157"/>
                    </a:lnTo>
                    <a:lnTo>
                      <a:pt x="805" y="157"/>
                    </a:lnTo>
                    <a:lnTo>
                      <a:pt x="805" y="154"/>
                    </a:lnTo>
                    <a:lnTo>
                      <a:pt x="812" y="146"/>
                    </a:lnTo>
                    <a:lnTo>
                      <a:pt x="816" y="146"/>
                    </a:lnTo>
                    <a:lnTo>
                      <a:pt x="819" y="142"/>
                    </a:lnTo>
                    <a:lnTo>
                      <a:pt x="822" y="139"/>
                    </a:lnTo>
                    <a:lnTo>
                      <a:pt x="826" y="135"/>
                    </a:lnTo>
                    <a:lnTo>
                      <a:pt x="833" y="135"/>
                    </a:lnTo>
                    <a:lnTo>
                      <a:pt x="833" y="131"/>
                    </a:lnTo>
                    <a:lnTo>
                      <a:pt x="836" y="124"/>
                    </a:lnTo>
                    <a:lnTo>
                      <a:pt x="843" y="124"/>
                    </a:lnTo>
                    <a:lnTo>
                      <a:pt x="847" y="120"/>
                    </a:lnTo>
                    <a:lnTo>
                      <a:pt x="850" y="116"/>
                    </a:lnTo>
                    <a:lnTo>
                      <a:pt x="854" y="112"/>
                    </a:lnTo>
                    <a:lnTo>
                      <a:pt x="857" y="112"/>
                    </a:lnTo>
                    <a:lnTo>
                      <a:pt x="861" y="109"/>
                    </a:lnTo>
                    <a:lnTo>
                      <a:pt x="864" y="105"/>
                    </a:lnTo>
                    <a:lnTo>
                      <a:pt x="871" y="101"/>
                    </a:lnTo>
                    <a:lnTo>
                      <a:pt x="875" y="97"/>
                    </a:lnTo>
                    <a:lnTo>
                      <a:pt x="875" y="94"/>
                    </a:lnTo>
                    <a:lnTo>
                      <a:pt x="881" y="90"/>
                    </a:lnTo>
                    <a:lnTo>
                      <a:pt x="885" y="90"/>
                    </a:lnTo>
                    <a:lnTo>
                      <a:pt x="888" y="86"/>
                    </a:lnTo>
                    <a:lnTo>
                      <a:pt x="892" y="82"/>
                    </a:lnTo>
                    <a:lnTo>
                      <a:pt x="895" y="79"/>
                    </a:lnTo>
                    <a:lnTo>
                      <a:pt x="902" y="75"/>
                    </a:lnTo>
                    <a:lnTo>
                      <a:pt x="902" y="71"/>
                    </a:lnTo>
                    <a:lnTo>
                      <a:pt x="909" y="67"/>
                    </a:lnTo>
                    <a:lnTo>
                      <a:pt x="913" y="67"/>
                    </a:lnTo>
                    <a:lnTo>
                      <a:pt x="916" y="64"/>
                    </a:lnTo>
                    <a:lnTo>
                      <a:pt x="920" y="60"/>
                    </a:lnTo>
                    <a:lnTo>
                      <a:pt x="923" y="56"/>
                    </a:lnTo>
                    <a:lnTo>
                      <a:pt x="930" y="52"/>
                    </a:lnTo>
                    <a:lnTo>
                      <a:pt x="930" y="49"/>
                    </a:lnTo>
                    <a:lnTo>
                      <a:pt x="934" y="45"/>
                    </a:lnTo>
                    <a:lnTo>
                      <a:pt x="940" y="45"/>
                    </a:lnTo>
                    <a:lnTo>
                      <a:pt x="944" y="41"/>
                    </a:lnTo>
                    <a:lnTo>
                      <a:pt x="947" y="37"/>
                    </a:lnTo>
                    <a:lnTo>
                      <a:pt x="951" y="34"/>
                    </a:lnTo>
                    <a:lnTo>
                      <a:pt x="954" y="30"/>
                    </a:lnTo>
                    <a:lnTo>
                      <a:pt x="958" y="26"/>
                    </a:lnTo>
                    <a:lnTo>
                      <a:pt x="961" y="23"/>
                    </a:lnTo>
                    <a:lnTo>
                      <a:pt x="968" y="23"/>
                    </a:lnTo>
                    <a:lnTo>
                      <a:pt x="972" y="19"/>
                    </a:lnTo>
                    <a:lnTo>
                      <a:pt x="972" y="15"/>
                    </a:lnTo>
                    <a:lnTo>
                      <a:pt x="979" y="11"/>
                    </a:lnTo>
                    <a:lnTo>
                      <a:pt x="982" y="8"/>
                    </a:lnTo>
                    <a:lnTo>
                      <a:pt x="986" y="4"/>
                    </a:lnTo>
                    <a:lnTo>
                      <a:pt x="989" y="0"/>
                    </a:lnTo>
                  </a:path>
                </a:pathLst>
              </a:custGeom>
              <a:noFill/>
              <a:ln w="0">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365" name="Freeform 141"/>
              <p:cNvSpPr>
                <a:spLocks/>
              </p:cNvSpPr>
              <p:nvPr/>
            </p:nvSpPr>
            <p:spPr bwMode="auto">
              <a:xfrm>
                <a:off x="1644" y="1277"/>
                <a:ext cx="757" cy="643"/>
              </a:xfrm>
              <a:custGeom>
                <a:avLst/>
                <a:gdLst>
                  <a:gd name="T0" fmla="*/ 14 w 986"/>
                  <a:gd name="T1" fmla="*/ 801 h 816"/>
                  <a:gd name="T2" fmla="*/ 35 w 986"/>
                  <a:gd name="T3" fmla="*/ 786 h 816"/>
                  <a:gd name="T4" fmla="*/ 56 w 986"/>
                  <a:gd name="T5" fmla="*/ 771 h 816"/>
                  <a:gd name="T6" fmla="*/ 73 w 986"/>
                  <a:gd name="T7" fmla="*/ 752 h 816"/>
                  <a:gd name="T8" fmla="*/ 94 w 986"/>
                  <a:gd name="T9" fmla="*/ 741 h 816"/>
                  <a:gd name="T10" fmla="*/ 111 w 986"/>
                  <a:gd name="T11" fmla="*/ 722 h 816"/>
                  <a:gd name="T12" fmla="*/ 132 w 986"/>
                  <a:gd name="T13" fmla="*/ 707 h 816"/>
                  <a:gd name="T14" fmla="*/ 153 w 986"/>
                  <a:gd name="T15" fmla="*/ 692 h 816"/>
                  <a:gd name="T16" fmla="*/ 170 w 986"/>
                  <a:gd name="T17" fmla="*/ 674 h 816"/>
                  <a:gd name="T18" fmla="*/ 191 w 986"/>
                  <a:gd name="T19" fmla="*/ 659 h 816"/>
                  <a:gd name="T20" fmla="*/ 208 w 986"/>
                  <a:gd name="T21" fmla="*/ 644 h 816"/>
                  <a:gd name="T22" fmla="*/ 229 w 986"/>
                  <a:gd name="T23" fmla="*/ 629 h 816"/>
                  <a:gd name="T24" fmla="*/ 250 w 986"/>
                  <a:gd name="T25" fmla="*/ 610 h 816"/>
                  <a:gd name="T26" fmla="*/ 267 w 986"/>
                  <a:gd name="T27" fmla="*/ 595 h 816"/>
                  <a:gd name="T28" fmla="*/ 288 w 986"/>
                  <a:gd name="T29" fmla="*/ 580 h 816"/>
                  <a:gd name="T30" fmla="*/ 305 w 986"/>
                  <a:gd name="T31" fmla="*/ 561 h 816"/>
                  <a:gd name="T32" fmla="*/ 326 w 986"/>
                  <a:gd name="T33" fmla="*/ 550 h 816"/>
                  <a:gd name="T34" fmla="*/ 347 w 986"/>
                  <a:gd name="T35" fmla="*/ 532 h 816"/>
                  <a:gd name="T36" fmla="*/ 364 w 986"/>
                  <a:gd name="T37" fmla="*/ 517 h 816"/>
                  <a:gd name="T38" fmla="*/ 385 w 986"/>
                  <a:gd name="T39" fmla="*/ 498 h 816"/>
                  <a:gd name="T40" fmla="*/ 403 w 986"/>
                  <a:gd name="T41" fmla="*/ 483 h 816"/>
                  <a:gd name="T42" fmla="*/ 423 w 986"/>
                  <a:gd name="T43" fmla="*/ 468 h 816"/>
                  <a:gd name="T44" fmla="*/ 444 w 986"/>
                  <a:gd name="T45" fmla="*/ 449 h 816"/>
                  <a:gd name="T46" fmla="*/ 462 w 986"/>
                  <a:gd name="T47" fmla="*/ 438 h 816"/>
                  <a:gd name="T48" fmla="*/ 482 w 986"/>
                  <a:gd name="T49" fmla="*/ 419 h 816"/>
                  <a:gd name="T50" fmla="*/ 500 w 986"/>
                  <a:gd name="T51" fmla="*/ 404 h 816"/>
                  <a:gd name="T52" fmla="*/ 521 w 986"/>
                  <a:gd name="T53" fmla="*/ 389 h 816"/>
                  <a:gd name="T54" fmla="*/ 541 w 986"/>
                  <a:gd name="T55" fmla="*/ 371 h 816"/>
                  <a:gd name="T56" fmla="*/ 559 w 986"/>
                  <a:gd name="T57" fmla="*/ 356 h 816"/>
                  <a:gd name="T58" fmla="*/ 580 w 986"/>
                  <a:gd name="T59" fmla="*/ 341 h 816"/>
                  <a:gd name="T60" fmla="*/ 597 w 986"/>
                  <a:gd name="T61" fmla="*/ 326 h 816"/>
                  <a:gd name="T62" fmla="*/ 614 w 986"/>
                  <a:gd name="T63" fmla="*/ 307 h 816"/>
                  <a:gd name="T64" fmla="*/ 635 w 986"/>
                  <a:gd name="T65" fmla="*/ 292 h 816"/>
                  <a:gd name="T66" fmla="*/ 653 w 986"/>
                  <a:gd name="T67" fmla="*/ 277 h 816"/>
                  <a:gd name="T68" fmla="*/ 673 w 986"/>
                  <a:gd name="T69" fmla="*/ 258 h 816"/>
                  <a:gd name="T70" fmla="*/ 694 w 986"/>
                  <a:gd name="T71" fmla="*/ 247 h 816"/>
                  <a:gd name="T72" fmla="*/ 712 w 986"/>
                  <a:gd name="T73" fmla="*/ 228 h 816"/>
                  <a:gd name="T74" fmla="*/ 732 w 986"/>
                  <a:gd name="T75" fmla="*/ 213 h 816"/>
                  <a:gd name="T76" fmla="*/ 750 w 986"/>
                  <a:gd name="T77" fmla="*/ 195 h 816"/>
                  <a:gd name="T78" fmla="*/ 771 w 986"/>
                  <a:gd name="T79" fmla="*/ 180 h 816"/>
                  <a:gd name="T80" fmla="*/ 791 w 986"/>
                  <a:gd name="T81" fmla="*/ 165 h 816"/>
                  <a:gd name="T82" fmla="*/ 809 w 986"/>
                  <a:gd name="T83" fmla="*/ 146 h 816"/>
                  <a:gd name="T84" fmla="*/ 830 w 986"/>
                  <a:gd name="T85" fmla="*/ 135 h 816"/>
                  <a:gd name="T86" fmla="*/ 847 w 986"/>
                  <a:gd name="T87" fmla="*/ 116 h 816"/>
                  <a:gd name="T88" fmla="*/ 868 w 986"/>
                  <a:gd name="T89" fmla="*/ 101 h 816"/>
                  <a:gd name="T90" fmla="*/ 889 w 986"/>
                  <a:gd name="T91" fmla="*/ 86 h 816"/>
                  <a:gd name="T92" fmla="*/ 902 w 986"/>
                  <a:gd name="T93" fmla="*/ 67 h 816"/>
                  <a:gd name="T94" fmla="*/ 923 w 986"/>
                  <a:gd name="T95" fmla="*/ 52 h 816"/>
                  <a:gd name="T96" fmla="*/ 944 w 986"/>
                  <a:gd name="T97" fmla="*/ 37 h 816"/>
                  <a:gd name="T98" fmla="*/ 961 w 986"/>
                  <a:gd name="T99" fmla="*/ 23 h 816"/>
                  <a:gd name="T100" fmla="*/ 982 w 986"/>
                  <a:gd name="T101" fmla="*/ 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6" h="816">
                    <a:moveTo>
                      <a:pt x="0" y="816"/>
                    </a:moveTo>
                    <a:lnTo>
                      <a:pt x="3" y="812"/>
                    </a:lnTo>
                    <a:lnTo>
                      <a:pt x="10" y="809"/>
                    </a:lnTo>
                    <a:lnTo>
                      <a:pt x="14" y="809"/>
                    </a:lnTo>
                    <a:lnTo>
                      <a:pt x="14" y="801"/>
                    </a:lnTo>
                    <a:lnTo>
                      <a:pt x="21" y="797"/>
                    </a:lnTo>
                    <a:lnTo>
                      <a:pt x="24" y="797"/>
                    </a:lnTo>
                    <a:lnTo>
                      <a:pt x="28" y="794"/>
                    </a:lnTo>
                    <a:lnTo>
                      <a:pt x="31" y="790"/>
                    </a:lnTo>
                    <a:lnTo>
                      <a:pt x="35" y="786"/>
                    </a:lnTo>
                    <a:lnTo>
                      <a:pt x="42" y="786"/>
                    </a:lnTo>
                    <a:lnTo>
                      <a:pt x="42" y="779"/>
                    </a:lnTo>
                    <a:lnTo>
                      <a:pt x="49" y="775"/>
                    </a:lnTo>
                    <a:lnTo>
                      <a:pt x="52" y="775"/>
                    </a:lnTo>
                    <a:lnTo>
                      <a:pt x="56" y="771"/>
                    </a:lnTo>
                    <a:lnTo>
                      <a:pt x="59" y="767"/>
                    </a:lnTo>
                    <a:lnTo>
                      <a:pt x="62" y="764"/>
                    </a:lnTo>
                    <a:lnTo>
                      <a:pt x="69" y="764"/>
                    </a:lnTo>
                    <a:lnTo>
                      <a:pt x="69" y="760"/>
                    </a:lnTo>
                    <a:lnTo>
                      <a:pt x="73" y="752"/>
                    </a:lnTo>
                    <a:lnTo>
                      <a:pt x="80" y="752"/>
                    </a:lnTo>
                    <a:lnTo>
                      <a:pt x="83" y="749"/>
                    </a:lnTo>
                    <a:lnTo>
                      <a:pt x="87" y="745"/>
                    </a:lnTo>
                    <a:lnTo>
                      <a:pt x="90" y="741"/>
                    </a:lnTo>
                    <a:lnTo>
                      <a:pt x="94" y="741"/>
                    </a:lnTo>
                    <a:lnTo>
                      <a:pt x="97" y="737"/>
                    </a:lnTo>
                    <a:lnTo>
                      <a:pt x="101" y="730"/>
                    </a:lnTo>
                    <a:lnTo>
                      <a:pt x="108" y="730"/>
                    </a:lnTo>
                    <a:lnTo>
                      <a:pt x="111" y="726"/>
                    </a:lnTo>
                    <a:lnTo>
                      <a:pt x="111" y="722"/>
                    </a:lnTo>
                    <a:lnTo>
                      <a:pt x="118" y="719"/>
                    </a:lnTo>
                    <a:lnTo>
                      <a:pt x="121" y="719"/>
                    </a:lnTo>
                    <a:lnTo>
                      <a:pt x="125" y="715"/>
                    </a:lnTo>
                    <a:lnTo>
                      <a:pt x="128" y="707"/>
                    </a:lnTo>
                    <a:lnTo>
                      <a:pt x="132" y="707"/>
                    </a:lnTo>
                    <a:lnTo>
                      <a:pt x="139" y="704"/>
                    </a:lnTo>
                    <a:lnTo>
                      <a:pt x="139" y="700"/>
                    </a:lnTo>
                    <a:lnTo>
                      <a:pt x="146" y="696"/>
                    </a:lnTo>
                    <a:lnTo>
                      <a:pt x="149" y="696"/>
                    </a:lnTo>
                    <a:lnTo>
                      <a:pt x="153" y="692"/>
                    </a:lnTo>
                    <a:lnTo>
                      <a:pt x="156" y="689"/>
                    </a:lnTo>
                    <a:lnTo>
                      <a:pt x="160" y="685"/>
                    </a:lnTo>
                    <a:lnTo>
                      <a:pt x="167" y="681"/>
                    </a:lnTo>
                    <a:lnTo>
                      <a:pt x="167" y="678"/>
                    </a:lnTo>
                    <a:lnTo>
                      <a:pt x="170" y="674"/>
                    </a:lnTo>
                    <a:lnTo>
                      <a:pt x="177" y="674"/>
                    </a:lnTo>
                    <a:lnTo>
                      <a:pt x="180" y="670"/>
                    </a:lnTo>
                    <a:lnTo>
                      <a:pt x="184" y="666"/>
                    </a:lnTo>
                    <a:lnTo>
                      <a:pt x="187" y="663"/>
                    </a:lnTo>
                    <a:lnTo>
                      <a:pt x="191" y="659"/>
                    </a:lnTo>
                    <a:lnTo>
                      <a:pt x="194" y="655"/>
                    </a:lnTo>
                    <a:lnTo>
                      <a:pt x="198" y="651"/>
                    </a:lnTo>
                    <a:lnTo>
                      <a:pt x="205" y="651"/>
                    </a:lnTo>
                    <a:lnTo>
                      <a:pt x="208" y="648"/>
                    </a:lnTo>
                    <a:lnTo>
                      <a:pt x="208" y="644"/>
                    </a:lnTo>
                    <a:lnTo>
                      <a:pt x="215" y="640"/>
                    </a:lnTo>
                    <a:lnTo>
                      <a:pt x="219" y="636"/>
                    </a:lnTo>
                    <a:lnTo>
                      <a:pt x="222" y="633"/>
                    </a:lnTo>
                    <a:lnTo>
                      <a:pt x="226" y="629"/>
                    </a:lnTo>
                    <a:lnTo>
                      <a:pt x="229" y="629"/>
                    </a:lnTo>
                    <a:lnTo>
                      <a:pt x="236" y="625"/>
                    </a:lnTo>
                    <a:lnTo>
                      <a:pt x="236" y="621"/>
                    </a:lnTo>
                    <a:lnTo>
                      <a:pt x="239" y="618"/>
                    </a:lnTo>
                    <a:lnTo>
                      <a:pt x="246" y="614"/>
                    </a:lnTo>
                    <a:lnTo>
                      <a:pt x="250" y="610"/>
                    </a:lnTo>
                    <a:lnTo>
                      <a:pt x="253" y="606"/>
                    </a:lnTo>
                    <a:lnTo>
                      <a:pt x="257" y="606"/>
                    </a:lnTo>
                    <a:lnTo>
                      <a:pt x="260" y="603"/>
                    </a:lnTo>
                    <a:lnTo>
                      <a:pt x="264" y="599"/>
                    </a:lnTo>
                    <a:lnTo>
                      <a:pt x="267" y="595"/>
                    </a:lnTo>
                    <a:lnTo>
                      <a:pt x="274" y="591"/>
                    </a:lnTo>
                    <a:lnTo>
                      <a:pt x="278" y="588"/>
                    </a:lnTo>
                    <a:lnTo>
                      <a:pt x="278" y="584"/>
                    </a:lnTo>
                    <a:lnTo>
                      <a:pt x="285" y="584"/>
                    </a:lnTo>
                    <a:lnTo>
                      <a:pt x="288" y="580"/>
                    </a:lnTo>
                    <a:lnTo>
                      <a:pt x="292" y="576"/>
                    </a:lnTo>
                    <a:lnTo>
                      <a:pt x="295" y="573"/>
                    </a:lnTo>
                    <a:lnTo>
                      <a:pt x="298" y="569"/>
                    </a:lnTo>
                    <a:lnTo>
                      <a:pt x="305" y="565"/>
                    </a:lnTo>
                    <a:lnTo>
                      <a:pt x="305" y="561"/>
                    </a:lnTo>
                    <a:lnTo>
                      <a:pt x="312" y="561"/>
                    </a:lnTo>
                    <a:lnTo>
                      <a:pt x="316" y="558"/>
                    </a:lnTo>
                    <a:lnTo>
                      <a:pt x="319" y="554"/>
                    </a:lnTo>
                    <a:lnTo>
                      <a:pt x="323" y="550"/>
                    </a:lnTo>
                    <a:lnTo>
                      <a:pt x="326" y="550"/>
                    </a:lnTo>
                    <a:lnTo>
                      <a:pt x="333" y="543"/>
                    </a:lnTo>
                    <a:lnTo>
                      <a:pt x="333" y="539"/>
                    </a:lnTo>
                    <a:lnTo>
                      <a:pt x="337" y="539"/>
                    </a:lnTo>
                    <a:lnTo>
                      <a:pt x="344" y="535"/>
                    </a:lnTo>
                    <a:lnTo>
                      <a:pt x="347" y="532"/>
                    </a:lnTo>
                    <a:lnTo>
                      <a:pt x="351" y="528"/>
                    </a:lnTo>
                    <a:lnTo>
                      <a:pt x="354" y="528"/>
                    </a:lnTo>
                    <a:lnTo>
                      <a:pt x="357" y="520"/>
                    </a:lnTo>
                    <a:lnTo>
                      <a:pt x="361" y="517"/>
                    </a:lnTo>
                    <a:lnTo>
                      <a:pt x="364" y="517"/>
                    </a:lnTo>
                    <a:lnTo>
                      <a:pt x="368" y="513"/>
                    </a:lnTo>
                    <a:lnTo>
                      <a:pt x="375" y="509"/>
                    </a:lnTo>
                    <a:lnTo>
                      <a:pt x="375" y="505"/>
                    </a:lnTo>
                    <a:lnTo>
                      <a:pt x="382" y="505"/>
                    </a:lnTo>
                    <a:lnTo>
                      <a:pt x="385" y="498"/>
                    </a:lnTo>
                    <a:lnTo>
                      <a:pt x="389" y="494"/>
                    </a:lnTo>
                    <a:lnTo>
                      <a:pt x="392" y="494"/>
                    </a:lnTo>
                    <a:lnTo>
                      <a:pt x="396" y="490"/>
                    </a:lnTo>
                    <a:lnTo>
                      <a:pt x="403" y="487"/>
                    </a:lnTo>
                    <a:lnTo>
                      <a:pt x="403" y="483"/>
                    </a:lnTo>
                    <a:lnTo>
                      <a:pt x="406" y="483"/>
                    </a:lnTo>
                    <a:lnTo>
                      <a:pt x="413" y="479"/>
                    </a:lnTo>
                    <a:lnTo>
                      <a:pt x="416" y="472"/>
                    </a:lnTo>
                    <a:lnTo>
                      <a:pt x="420" y="472"/>
                    </a:lnTo>
                    <a:lnTo>
                      <a:pt x="423" y="468"/>
                    </a:lnTo>
                    <a:lnTo>
                      <a:pt x="427" y="464"/>
                    </a:lnTo>
                    <a:lnTo>
                      <a:pt x="430" y="460"/>
                    </a:lnTo>
                    <a:lnTo>
                      <a:pt x="434" y="460"/>
                    </a:lnTo>
                    <a:lnTo>
                      <a:pt x="441" y="457"/>
                    </a:lnTo>
                    <a:lnTo>
                      <a:pt x="444" y="449"/>
                    </a:lnTo>
                    <a:lnTo>
                      <a:pt x="444" y="449"/>
                    </a:lnTo>
                    <a:lnTo>
                      <a:pt x="451" y="445"/>
                    </a:lnTo>
                    <a:lnTo>
                      <a:pt x="455" y="442"/>
                    </a:lnTo>
                    <a:lnTo>
                      <a:pt x="458" y="438"/>
                    </a:lnTo>
                    <a:lnTo>
                      <a:pt x="462" y="438"/>
                    </a:lnTo>
                    <a:lnTo>
                      <a:pt x="465" y="434"/>
                    </a:lnTo>
                    <a:lnTo>
                      <a:pt x="472" y="427"/>
                    </a:lnTo>
                    <a:lnTo>
                      <a:pt x="472" y="427"/>
                    </a:lnTo>
                    <a:lnTo>
                      <a:pt x="476" y="423"/>
                    </a:lnTo>
                    <a:lnTo>
                      <a:pt x="482" y="419"/>
                    </a:lnTo>
                    <a:lnTo>
                      <a:pt x="486" y="416"/>
                    </a:lnTo>
                    <a:lnTo>
                      <a:pt x="489" y="416"/>
                    </a:lnTo>
                    <a:lnTo>
                      <a:pt x="493" y="412"/>
                    </a:lnTo>
                    <a:lnTo>
                      <a:pt x="496" y="408"/>
                    </a:lnTo>
                    <a:lnTo>
                      <a:pt x="500" y="404"/>
                    </a:lnTo>
                    <a:lnTo>
                      <a:pt x="503" y="401"/>
                    </a:lnTo>
                    <a:lnTo>
                      <a:pt x="510" y="397"/>
                    </a:lnTo>
                    <a:lnTo>
                      <a:pt x="514" y="393"/>
                    </a:lnTo>
                    <a:lnTo>
                      <a:pt x="514" y="393"/>
                    </a:lnTo>
                    <a:lnTo>
                      <a:pt x="521" y="389"/>
                    </a:lnTo>
                    <a:lnTo>
                      <a:pt x="524" y="386"/>
                    </a:lnTo>
                    <a:lnTo>
                      <a:pt x="528" y="382"/>
                    </a:lnTo>
                    <a:lnTo>
                      <a:pt x="531" y="378"/>
                    </a:lnTo>
                    <a:lnTo>
                      <a:pt x="535" y="374"/>
                    </a:lnTo>
                    <a:lnTo>
                      <a:pt x="541" y="371"/>
                    </a:lnTo>
                    <a:lnTo>
                      <a:pt x="541" y="371"/>
                    </a:lnTo>
                    <a:lnTo>
                      <a:pt x="545" y="367"/>
                    </a:lnTo>
                    <a:lnTo>
                      <a:pt x="552" y="363"/>
                    </a:lnTo>
                    <a:lnTo>
                      <a:pt x="555" y="359"/>
                    </a:lnTo>
                    <a:lnTo>
                      <a:pt x="559" y="356"/>
                    </a:lnTo>
                    <a:lnTo>
                      <a:pt x="562" y="352"/>
                    </a:lnTo>
                    <a:lnTo>
                      <a:pt x="566" y="348"/>
                    </a:lnTo>
                    <a:lnTo>
                      <a:pt x="569" y="348"/>
                    </a:lnTo>
                    <a:lnTo>
                      <a:pt x="573" y="344"/>
                    </a:lnTo>
                    <a:lnTo>
                      <a:pt x="580" y="341"/>
                    </a:lnTo>
                    <a:lnTo>
                      <a:pt x="583" y="337"/>
                    </a:lnTo>
                    <a:lnTo>
                      <a:pt x="583" y="333"/>
                    </a:lnTo>
                    <a:lnTo>
                      <a:pt x="590" y="329"/>
                    </a:lnTo>
                    <a:lnTo>
                      <a:pt x="594" y="326"/>
                    </a:lnTo>
                    <a:lnTo>
                      <a:pt x="597" y="326"/>
                    </a:lnTo>
                    <a:lnTo>
                      <a:pt x="600" y="322"/>
                    </a:lnTo>
                    <a:lnTo>
                      <a:pt x="604" y="318"/>
                    </a:lnTo>
                    <a:lnTo>
                      <a:pt x="611" y="314"/>
                    </a:lnTo>
                    <a:lnTo>
                      <a:pt x="611" y="311"/>
                    </a:lnTo>
                    <a:lnTo>
                      <a:pt x="614" y="307"/>
                    </a:lnTo>
                    <a:lnTo>
                      <a:pt x="621" y="303"/>
                    </a:lnTo>
                    <a:lnTo>
                      <a:pt x="625" y="303"/>
                    </a:lnTo>
                    <a:lnTo>
                      <a:pt x="628" y="299"/>
                    </a:lnTo>
                    <a:lnTo>
                      <a:pt x="632" y="296"/>
                    </a:lnTo>
                    <a:lnTo>
                      <a:pt x="635" y="292"/>
                    </a:lnTo>
                    <a:lnTo>
                      <a:pt x="639" y="288"/>
                    </a:lnTo>
                    <a:lnTo>
                      <a:pt x="642" y="285"/>
                    </a:lnTo>
                    <a:lnTo>
                      <a:pt x="649" y="281"/>
                    </a:lnTo>
                    <a:lnTo>
                      <a:pt x="653" y="281"/>
                    </a:lnTo>
                    <a:lnTo>
                      <a:pt x="653" y="277"/>
                    </a:lnTo>
                    <a:lnTo>
                      <a:pt x="659" y="273"/>
                    </a:lnTo>
                    <a:lnTo>
                      <a:pt x="663" y="270"/>
                    </a:lnTo>
                    <a:lnTo>
                      <a:pt x="666" y="266"/>
                    </a:lnTo>
                    <a:lnTo>
                      <a:pt x="670" y="262"/>
                    </a:lnTo>
                    <a:lnTo>
                      <a:pt x="673" y="258"/>
                    </a:lnTo>
                    <a:lnTo>
                      <a:pt x="680" y="258"/>
                    </a:lnTo>
                    <a:lnTo>
                      <a:pt x="680" y="255"/>
                    </a:lnTo>
                    <a:lnTo>
                      <a:pt x="684" y="251"/>
                    </a:lnTo>
                    <a:lnTo>
                      <a:pt x="691" y="247"/>
                    </a:lnTo>
                    <a:lnTo>
                      <a:pt x="694" y="247"/>
                    </a:lnTo>
                    <a:lnTo>
                      <a:pt x="698" y="240"/>
                    </a:lnTo>
                    <a:lnTo>
                      <a:pt x="701" y="236"/>
                    </a:lnTo>
                    <a:lnTo>
                      <a:pt x="705" y="236"/>
                    </a:lnTo>
                    <a:lnTo>
                      <a:pt x="708" y="232"/>
                    </a:lnTo>
                    <a:lnTo>
                      <a:pt x="712" y="228"/>
                    </a:lnTo>
                    <a:lnTo>
                      <a:pt x="718" y="225"/>
                    </a:lnTo>
                    <a:lnTo>
                      <a:pt x="722" y="225"/>
                    </a:lnTo>
                    <a:lnTo>
                      <a:pt x="722" y="217"/>
                    </a:lnTo>
                    <a:lnTo>
                      <a:pt x="729" y="213"/>
                    </a:lnTo>
                    <a:lnTo>
                      <a:pt x="732" y="213"/>
                    </a:lnTo>
                    <a:lnTo>
                      <a:pt x="736" y="210"/>
                    </a:lnTo>
                    <a:lnTo>
                      <a:pt x="739" y="206"/>
                    </a:lnTo>
                    <a:lnTo>
                      <a:pt x="743" y="202"/>
                    </a:lnTo>
                    <a:lnTo>
                      <a:pt x="750" y="202"/>
                    </a:lnTo>
                    <a:lnTo>
                      <a:pt x="750" y="195"/>
                    </a:lnTo>
                    <a:lnTo>
                      <a:pt x="753" y="191"/>
                    </a:lnTo>
                    <a:lnTo>
                      <a:pt x="760" y="191"/>
                    </a:lnTo>
                    <a:lnTo>
                      <a:pt x="764" y="187"/>
                    </a:lnTo>
                    <a:lnTo>
                      <a:pt x="767" y="183"/>
                    </a:lnTo>
                    <a:lnTo>
                      <a:pt x="771" y="180"/>
                    </a:lnTo>
                    <a:lnTo>
                      <a:pt x="774" y="180"/>
                    </a:lnTo>
                    <a:lnTo>
                      <a:pt x="777" y="176"/>
                    </a:lnTo>
                    <a:lnTo>
                      <a:pt x="781" y="168"/>
                    </a:lnTo>
                    <a:lnTo>
                      <a:pt x="788" y="168"/>
                    </a:lnTo>
                    <a:lnTo>
                      <a:pt x="791" y="165"/>
                    </a:lnTo>
                    <a:lnTo>
                      <a:pt x="791" y="161"/>
                    </a:lnTo>
                    <a:lnTo>
                      <a:pt x="798" y="157"/>
                    </a:lnTo>
                    <a:lnTo>
                      <a:pt x="802" y="157"/>
                    </a:lnTo>
                    <a:lnTo>
                      <a:pt x="805" y="154"/>
                    </a:lnTo>
                    <a:lnTo>
                      <a:pt x="809" y="146"/>
                    </a:lnTo>
                    <a:lnTo>
                      <a:pt x="812" y="146"/>
                    </a:lnTo>
                    <a:lnTo>
                      <a:pt x="819" y="142"/>
                    </a:lnTo>
                    <a:lnTo>
                      <a:pt x="819" y="139"/>
                    </a:lnTo>
                    <a:lnTo>
                      <a:pt x="823" y="135"/>
                    </a:lnTo>
                    <a:lnTo>
                      <a:pt x="830" y="135"/>
                    </a:lnTo>
                    <a:lnTo>
                      <a:pt x="833" y="131"/>
                    </a:lnTo>
                    <a:lnTo>
                      <a:pt x="836" y="124"/>
                    </a:lnTo>
                    <a:lnTo>
                      <a:pt x="840" y="124"/>
                    </a:lnTo>
                    <a:lnTo>
                      <a:pt x="843" y="120"/>
                    </a:lnTo>
                    <a:lnTo>
                      <a:pt x="847" y="116"/>
                    </a:lnTo>
                    <a:lnTo>
                      <a:pt x="850" y="112"/>
                    </a:lnTo>
                    <a:lnTo>
                      <a:pt x="854" y="112"/>
                    </a:lnTo>
                    <a:lnTo>
                      <a:pt x="861" y="109"/>
                    </a:lnTo>
                    <a:lnTo>
                      <a:pt x="861" y="105"/>
                    </a:lnTo>
                    <a:lnTo>
                      <a:pt x="868" y="101"/>
                    </a:lnTo>
                    <a:lnTo>
                      <a:pt x="871" y="97"/>
                    </a:lnTo>
                    <a:lnTo>
                      <a:pt x="875" y="94"/>
                    </a:lnTo>
                    <a:lnTo>
                      <a:pt x="878" y="90"/>
                    </a:lnTo>
                    <a:lnTo>
                      <a:pt x="882" y="90"/>
                    </a:lnTo>
                    <a:lnTo>
                      <a:pt x="889" y="86"/>
                    </a:lnTo>
                    <a:lnTo>
                      <a:pt x="889" y="82"/>
                    </a:lnTo>
                    <a:lnTo>
                      <a:pt x="892" y="79"/>
                    </a:lnTo>
                    <a:lnTo>
                      <a:pt x="899" y="75"/>
                    </a:lnTo>
                    <a:lnTo>
                      <a:pt x="902" y="71"/>
                    </a:lnTo>
                    <a:lnTo>
                      <a:pt x="902" y="67"/>
                    </a:lnTo>
                    <a:lnTo>
                      <a:pt x="909" y="67"/>
                    </a:lnTo>
                    <a:lnTo>
                      <a:pt x="913" y="64"/>
                    </a:lnTo>
                    <a:lnTo>
                      <a:pt x="916" y="60"/>
                    </a:lnTo>
                    <a:lnTo>
                      <a:pt x="920" y="56"/>
                    </a:lnTo>
                    <a:lnTo>
                      <a:pt x="923" y="52"/>
                    </a:lnTo>
                    <a:lnTo>
                      <a:pt x="930" y="49"/>
                    </a:lnTo>
                    <a:lnTo>
                      <a:pt x="930" y="45"/>
                    </a:lnTo>
                    <a:lnTo>
                      <a:pt x="937" y="45"/>
                    </a:lnTo>
                    <a:lnTo>
                      <a:pt x="941" y="41"/>
                    </a:lnTo>
                    <a:lnTo>
                      <a:pt x="944" y="37"/>
                    </a:lnTo>
                    <a:lnTo>
                      <a:pt x="948" y="34"/>
                    </a:lnTo>
                    <a:lnTo>
                      <a:pt x="951" y="30"/>
                    </a:lnTo>
                    <a:lnTo>
                      <a:pt x="954" y="26"/>
                    </a:lnTo>
                    <a:lnTo>
                      <a:pt x="958" y="23"/>
                    </a:lnTo>
                    <a:lnTo>
                      <a:pt x="961" y="23"/>
                    </a:lnTo>
                    <a:lnTo>
                      <a:pt x="968" y="19"/>
                    </a:lnTo>
                    <a:lnTo>
                      <a:pt x="972" y="15"/>
                    </a:lnTo>
                    <a:lnTo>
                      <a:pt x="972" y="11"/>
                    </a:lnTo>
                    <a:lnTo>
                      <a:pt x="979" y="8"/>
                    </a:lnTo>
                    <a:lnTo>
                      <a:pt x="982" y="4"/>
                    </a:lnTo>
                    <a:lnTo>
                      <a:pt x="986" y="0"/>
                    </a:lnTo>
                  </a:path>
                </a:pathLst>
              </a:custGeom>
              <a:noFill/>
              <a:ln w="0">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366" name="Rectangle 142"/>
              <p:cNvSpPr>
                <a:spLocks noChangeArrowheads="1"/>
              </p:cNvSpPr>
              <p:nvPr/>
            </p:nvSpPr>
            <p:spPr bwMode="auto">
              <a:xfrm>
                <a:off x="2024" y="1964"/>
                <a:ext cx="183"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Radiance</a:t>
                </a:r>
                <a:endParaRPr lang="en-US" sz="2400">
                  <a:solidFill>
                    <a:schemeClr val="tx1"/>
                  </a:solidFill>
                </a:endParaRPr>
              </a:p>
            </p:txBody>
          </p:sp>
          <p:sp>
            <p:nvSpPr>
              <p:cNvPr id="308367" name="Rectangle 143"/>
              <p:cNvSpPr>
                <a:spLocks noChangeArrowheads="1"/>
              </p:cNvSpPr>
              <p:nvPr/>
            </p:nvSpPr>
            <p:spPr bwMode="auto">
              <a:xfrm rot="16200000">
                <a:off x="1432" y="1482"/>
                <a:ext cx="6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DN</a:t>
                </a:r>
                <a:endParaRPr lang="en-US" sz="2400">
                  <a:solidFill>
                    <a:schemeClr val="tx1"/>
                  </a:solidFill>
                </a:endParaRPr>
              </a:p>
            </p:txBody>
          </p:sp>
          <p:sp>
            <p:nvSpPr>
              <p:cNvPr id="308368" name="Rectangle 144"/>
              <p:cNvSpPr>
                <a:spLocks noChangeArrowheads="1"/>
              </p:cNvSpPr>
              <p:nvPr/>
            </p:nvSpPr>
            <p:spPr bwMode="auto">
              <a:xfrm>
                <a:off x="240" y="2016"/>
                <a:ext cx="1183" cy="9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369" name="Rectangle 145"/>
              <p:cNvSpPr>
                <a:spLocks noChangeArrowheads="1"/>
              </p:cNvSpPr>
              <p:nvPr/>
            </p:nvSpPr>
            <p:spPr bwMode="auto">
              <a:xfrm>
                <a:off x="370" y="2098"/>
                <a:ext cx="912" cy="7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370" name="Rectangle 146"/>
              <p:cNvSpPr>
                <a:spLocks noChangeArrowheads="1"/>
              </p:cNvSpPr>
              <p:nvPr/>
            </p:nvSpPr>
            <p:spPr bwMode="auto">
              <a:xfrm>
                <a:off x="370" y="2098"/>
                <a:ext cx="912" cy="772"/>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371" name="Line 147"/>
              <p:cNvSpPr>
                <a:spLocks noChangeShapeType="1"/>
              </p:cNvSpPr>
              <p:nvPr/>
            </p:nvSpPr>
            <p:spPr bwMode="auto">
              <a:xfrm>
                <a:off x="370" y="2098"/>
                <a:ext cx="9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72" name="Freeform 148"/>
              <p:cNvSpPr>
                <a:spLocks/>
              </p:cNvSpPr>
              <p:nvPr/>
            </p:nvSpPr>
            <p:spPr bwMode="auto">
              <a:xfrm>
                <a:off x="370" y="2098"/>
                <a:ext cx="912" cy="772"/>
              </a:xfrm>
              <a:custGeom>
                <a:avLst/>
                <a:gdLst>
                  <a:gd name="T0" fmla="*/ 0 w 347"/>
                  <a:gd name="T1" fmla="*/ 256 h 256"/>
                  <a:gd name="T2" fmla="*/ 347 w 347"/>
                  <a:gd name="T3" fmla="*/ 256 h 256"/>
                  <a:gd name="T4" fmla="*/ 347 w 347"/>
                  <a:gd name="T5" fmla="*/ 0 h 256"/>
                </a:gdLst>
                <a:ahLst/>
                <a:cxnLst>
                  <a:cxn ang="0">
                    <a:pos x="T0" y="T1"/>
                  </a:cxn>
                  <a:cxn ang="0">
                    <a:pos x="T2" y="T3"/>
                  </a:cxn>
                  <a:cxn ang="0">
                    <a:pos x="T4" y="T5"/>
                  </a:cxn>
                </a:cxnLst>
                <a:rect l="0" t="0" r="r" b="b"/>
                <a:pathLst>
                  <a:path w="347" h="256">
                    <a:moveTo>
                      <a:pt x="0" y="256"/>
                    </a:moveTo>
                    <a:lnTo>
                      <a:pt x="347" y="256"/>
                    </a:lnTo>
                    <a:lnTo>
                      <a:pt x="34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373" name="Line 149"/>
              <p:cNvSpPr>
                <a:spLocks noChangeShapeType="1"/>
              </p:cNvSpPr>
              <p:nvPr/>
            </p:nvSpPr>
            <p:spPr bwMode="auto">
              <a:xfrm flipV="1">
                <a:off x="370" y="2098"/>
                <a:ext cx="1" cy="77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74" name="Line 150"/>
              <p:cNvSpPr>
                <a:spLocks noChangeShapeType="1"/>
              </p:cNvSpPr>
              <p:nvPr/>
            </p:nvSpPr>
            <p:spPr bwMode="auto">
              <a:xfrm>
                <a:off x="370" y="2870"/>
                <a:ext cx="9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75" name="Line 151"/>
              <p:cNvSpPr>
                <a:spLocks noChangeShapeType="1"/>
              </p:cNvSpPr>
              <p:nvPr/>
            </p:nvSpPr>
            <p:spPr bwMode="auto">
              <a:xfrm flipV="1">
                <a:off x="370" y="2098"/>
                <a:ext cx="1" cy="77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76" name="Line 152"/>
              <p:cNvSpPr>
                <a:spLocks noChangeShapeType="1"/>
              </p:cNvSpPr>
              <p:nvPr/>
            </p:nvSpPr>
            <p:spPr bwMode="auto">
              <a:xfrm flipV="1">
                <a:off x="370" y="286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77" name="Line 153"/>
              <p:cNvSpPr>
                <a:spLocks noChangeShapeType="1"/>
              </p:cNvSpPr>
              <p:nvPr/>
            </p:nvSpPr>
            <p:spPr bwMode="auto">
              <a:xfrm>
                <a:off x="370" y="209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78" name="Rectangle 154"/>
              <p:cNvSpPr>
                <a:spLocks noChangeArrowheads="1"/>
              </p:cNvSpPr>
              <p:nvPr/>
            </p:nvSpPr>
            <p:spPr bwMode="auto">
              <a:xfrm>
                <a:off x="357" y="2881"/>
                <a:ext cx="3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-5</a:t>
                </a:r>
                <a:endParaRPr lang="en-US" sz="2400">
                  <a:solidFill>
                    <a:schemeClr val="tx1"/>
                  </a:solidFill>
                </a:endParaRPr>
              </a:p>
            </p:txBody>
          </p:sp>
          <p:sp>
            <p:nvSpPr>
              <p:cNvPr id="308379" name="Line 155"/>
              <p:cNvSpPr>
                <a:spLocks noChangeShapeType="1"/>
              </p:cNvSpPr>
              <p:nvPr/>
            </p:nvSpPr>
            <p:spPr bwMode="auto">
              <a:xfrm flipV="1">
                <a:off x="473" y="286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80" name="Line 156"/>
              <p:cNvSpPr>
                <a:spLocks noChangeShapeType="1"/>
              </p:cNvSpPr>
              <p:nvPr/>
            </p:nvSpPr>
            <p:spPr bwMode="auto">
              <a:xfrm>
                <a:off x="473" y="209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81" name="Rectangle 157"/>
              <p:cNvSpPr>
                <a:spLocks noChangeArrowheads="1"/>
              </p:cNvSpPr>
              <p:nvPr/>
            </p:nvSpPr>
            <p:spPr bwMode="auto">
              <a:xfrm>
                <a:off x="464" y="2881"/>
                <a:ext cx="2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0</a:t>
                </a:r>
                <a:endParaRPr lang="en-US" sz="2400">
                  <a:solidFill>
                    <a:schemeClr val="tx1"/>
                  </a:solidFill>
                </a:endParaRPr>
              </a:p>
            </p:txBody>
          </p:sp>
          <p:sp>
            <p:nvSpPr>
              <p:cNvPr id="308382" name="Line 158"/>
              <p:cNvSpPr>
                <a:spLocks noChangeShapeType="1"/>
              </p:cNvSpPr>
              <p:nvPr/>
            </p:nvSpPr>
            <p:spPr bwMode="auto">
              <a:xfrm flipV="1">
                <a:off x="573" y="2862"/>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83" name="Line 159"/>
              <p:cNvSpPr>
                <a:spLocks noChangeShapeType="1"/>
              </p:cNvSpPr>
              <p:nvPr/>
            </p:nvSpPr>
            <p:spPr bwMode="auto">
              <a:xfrm>
                <a:off x="573" y="2098"/>
                <a:ext cx="0"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84" name="Rectangle 160"/>
              <p:cNvSpPr>
                <a:spLocks noChangeArrowheads="1"/>
              </p:cNvSpPr>
              <p:nvPr/>
            </p:nvSpPr>
            <p:spPr bwMode="auto">
              <a:xfrm>
                <a:off x="567" y="2881"/>
                <a:ext cx="2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5</a:t>
                </a:r>
                <a:endParaRPr lang="en-US" sz="2400">
                  <a:solidFill>
                    <a:schemeClr val="tx1"/>
                  </a:solidFill>
                </a:endParaRPr>
              </a:p>
            </p:txBody>
          </p:sp>
          <p:sp>
            <p:nvSpPr>
              <p:cNvPr id="308385" name="Line 161"/>
              <p:cNvSpPr>
                <a:spLocks noChangeShapeType="1"/>
              </p:cNvSpPr>
              <p:nvPr/>
            </p:nvSpPr>
            <p:spPr bwMode="auto">
              <a:xfrm flipV="1">
                <a:off x="675" y="286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86" name="Line 162"/>
              <p:cNvSpPr>
                <a:spLocks noChangeShapeType="1"/>
              </p:cNvSpPr>
              <p:nvPr/>
            </p:nvSpPr>
            <p:spPr bwMode="auto">
              <a:xfrm>
                <a:off x="675" y="209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87" name="Rectangle 163"/>
              <p:cNvSpPr>
                <a:spLocks noChangeArrowheads="1"/>
              </p:cNvSpPr>
              <p:nvPr/>
            </p:nvSpPr>
            <p:spPr bwMode="auto">
              <a:xfrm>
                <a:off x="659" y="2881"/>
                <a:ext cx="4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10</a:t>
                </a:r>
                <a:endParaRPr lang="en-US" sz="2400">
                  <a:solidFill>
                    <a:schemeClr val="tx1"/>
                  </a:solidFill>
                </a:endParaRPr>
              </a:p>
            </p:txBody>
          </p:sp>
          <p:sp>
            <p:nvSpPr>
              <p:cNvPr id="308388" name="Line 164"/>
              <p:cNvSpPr>
                <a:spLocks noChangeShapeType="1"/>
              </p:cNvSpPr>
              <p:nvPr/>
            </p:nvSpPr>
            <p:spPr bwMode="auto">
              <a:xfrm flipV="1">
                <a:off x="775" y="2862"/>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89" name="Line 165"/>
              <p:cNvSpPr>
                <a:spLocks noChangeShapeType="1"/>
              </p:cNvSpPr>
              <p:nvPr/>
            </p:nvSpPr>
            <p:spPr bwMode="auto">
              <a:xfrm>
                <a:off x="775" y="2098"/>
                <a:ext cx="0"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90" name="Rectangle 166"/>
              <p:cNvSpPr>
                <a:spLocks noChangeArrowheads="1"/>
              </p:cNvSpPr>
              <p:nvPr/>
            </p:nvSpPr>
            <p:spPr bwMode="auto">
              <a:xfrm>
                <a:off x="755" y="2881"/>
                <a:ext cx="4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15</a:t>
                </a:r>
                <a:endParaRPr lang="en-US" sz="2400">
                  <a:solidFill>
                    <a:schemeClr val="tx1"/>
                  </a:solidFill>
                </a:endParaRPr>
              </a:p>
            </p:txBody>
          </p:sp>
          <p:sp>
            <p:nvSpPr>
              <p:cNvPr id="308391" name="Line 167"/>
              <p:cNvSpPr>
                <a:spLocks noChangeShapeType="1"/>
              </p:cNvSpPr>
              <p:nvPr/>
            </p:nvSpPr>
            <p:spPr bwMode="auto">
              <a:xfrm flipV="1">
                <a:off x="878" y="2862"/>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92" name="Line 168"/>
              <p:cNvSpPr>
                <a:spLocks noChangeShapeType="1"/>
              </p:cNvSpPr>
              <p:nvPr/>
            </p:nvSpPr>
            <p:spPr bwMode="auto">
              <a:xfrm>
                <a:off x="878" y="2098"/>
                <a:ext cx="0"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93" name="Rectangle 169"/>
              <p:cNvSpPr>
                <a:spLocks noChangeArrowheads="1"/>
              </p:cNvSpPr>
              <p:nvPr/>
            </p:nvSpPr>
            <p:spPr bwMode="auto">
              <a:xfrm>
                <a:off x="862" y="2881"/>
                <a:ext cx="4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20</a:t>
                </a:r>
                <a:endParaRPr lang="en-US" sz="2400">
                  <a:solidFill>
                    <a:schemeClr val="tx1"/>
                  </a:solidFill>
                </a:endParaRPr>
              </a:p>
            </p:txBody>
          </p:sp>
          <p:sp>
            <p:nvSpPr>
              <p:cNvPr id="308394" name="Line 170"/>
              <p:cNvSpPr>
                <a:spLocks noChangeShapeType="1"/>
              </p:cNvSpPr>
              <p:nvPr/>
            </p:nvSpPr>
            <p:spPr bwMode="auto">
              <a:xfrm flipV="1">
                <a:off x="980" y="2862"/>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95" name="Line 171"/>
              <p:cNvSpPr>
                <a:spLocks noChangeShapeType="1"/>
              </p:cNvSpPr>
              <p:nvPr/>
            </p:nvSpPr>
            <p:spPr bwMode="auto">
              <a:xfrm>
                <a:off x="980" y="2098"/>
                <a:ext cx="0"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96" name="Rectangle 172"/>
              <p:cNvSpPr>
                <a:spLocks noChangeArrowheads="1"/>
              </p:cNvSpPr>
              <p:nvPr/>
            </p:nvSpPr>
            <p:spPr bwMode="auto">
              <a:xfrm>
                <a:off x="964" y="2881"/>
                <a:ext cx="4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25</a:t>
                </a:r>
                <a:endParaRPr lang="en-US" sz="2400">
                  <a:solidFill>
                    <a:schemeClr val="tx1"/>
                  </a:solidFill>
                </a:endParaRPr>
              </a:p>
            </p:txBody>
          </p:sp>
          <p:sp>
            <p:nvSpPr>
              <p:cNvPr id="308397" name="Line 173"/>
              <p:cNvSpPr>
                <a:spLocks noChangeShapeType="1"/>
              </p:cNvSpPr>
              <p:nvPr/>
            </p:nvSpPr>
            <p:spPr bwMode="auto">
              <a:xfrm flipV="1">
                <a:off x="1080" y="2862"/>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98" name="Line 174"/>
              <p:cNvSpPr>
                <a:spLocks noChangeShapeType="1"/>
              </p:cNvSpPr>
              <p:nvPr/>
            </p:nvSpPr>
            <p:spPr bwMode="auto">
              <a:xfrm>
                <a:off x="1080" y="2098"/>
                <a:ext cx="0"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99" name="Rectangle 175"/>
              <p:cNvSpPr>
                <a:spLocks noChangeArrowheads="1"/>
              </p:cNvSpPr>
              <p:nvPr/>
            </p:nvSpPr>
            <p:spPr bwMode="auto">
              <a:xfrm>
                <a:off x="1063" y="2881"/>
                <a:ext cx="4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30</a:t>
                </a:r>
                <a:endParaRPr lang="en-US" sz="2400">
                  <a:solidFill>
                    <a:schemeClr val="tx1"/>
                  </a:solidFill>
                </a:endParaRPr>
              </a:p>
            </p:txBody>
          </p:sp>
          <p:sp>
            <p:nvSpPr>
              <p:cNvPr id="308400" name="Line 176"/>
              <p:cNvSpPr>
                <a:spLocks noChangeShapeType="1"/>
              </p:cNvSpPr>
              <p:nvPr/>
            </p:nvSpPr>
            <p:spPr bwMode="auto">
              <a:xfrm flipV="1">
                <a:off x="1179" y="286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01" name="Line 177"/>
              <p:cNvSpPr>
                <a:spLocks noChangeShapeType="1"/>
              </p:cNvSpPr>
              <p:nvPr/>
            </p:nvSpPr>
            <p:spPr bwMode="auto">
              <a:xfrm>
                <a:off x="1179" y="209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02" name="Rectangle 178"/>
              <p:cNvSpPr>
                <a:spLocks noChangeArrowheads="1"/>
              </p:cNvSpPr>
              <p:nvPr/>
            </p:nvSpPr>
            <p:spPr bwMode="auto">
              <a:xfrm>
                <a:off x="1166" y="2881"/>
                <a:ext cx="4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35</a:t>
                </a:r>
                <a:endParaRPr lang="en-US" sz="2400">
                  <a:solidFill>
                    <a:schemeClr val="tx1"/>
                  </a:solidFill>
                </a:endParaRPr>
              </a:p>
            </p:txBody>
          </p:sp>
          <p:sp>
            <p:nvSpPr>
              <p:cNvPr id="308403" name="Line 179"/>
              <p:cNvSpPr>
                <a:spLocks noChangeShapeType="1"/>
              </p:cNvSpPr>
              <p:nvPr/>
            </p:nvSpPr>
            <p:spPr bwMode="auto">
              <a:xfrm flipV="1">
                <a:off x="1282" y="286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04" name="Line 180"/>
              <p:cNvSpPr>
                <a:spLocks noChangeShapeType="1"/>
              </p:cNvSpPr>
              <p:nvPr/>
            </p:nvSpPr>
            <p:spPr bwMode="auto">
              <a:xfrm>
                <a:off x="1282" y="209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05" name="Rectangle 181"/>
              <p:cNvSpPr>
                <a:spLocks noChangeArrowheads="1"/>
              </p:cNvSpPr>
              <p:nvPr/>
            </p:nvSpPr>
            <p:spPr bwMode="auto">
              <a:xfrm>
                <a:off x="1261" y="2881"/>
                <a:ext cx="4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40</a:t>
                </a:r>
                <a:endParaRPr lang="en-US" sz="2400">
                  <a:solidFill>
                    <a:schemeClr val="tx1"/>
                  </a:solidFill>
                </a:endParaRPr>
              </a:p>
            </p:txBody>
          </p:sp>
          <p:sp>
            <p:nvSpPr>
              <p:cNvPr id="308406" name="Line 182"/>
              <p:cNvSpPr>
                <a:spLocks noChangeShapeType="1"/>
              </p:cNvSpPr>
              <p:nvPr/>
            </p:nvSpPr>
            <p:spPr bwMode="auto">
              <a:xfrm>
                <a:off x="370" y="287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07" name="Line 183"/>
              <p:cNvSpPr>
                <a:spLocks noChangeShapeType="1"/>
              </p:cNvSpPr>
              <p:nvPr/>
            </p:nvSpPr>
            <p:spPr bwMode="auto">
              <a:xfrm flipH="1">
                <a:off x="1275" y="2870"/>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08" name="Line 184"/>
              <p:cNvSpPr>
                <a:spLocks noChangeShapeType="1"/>
              </p:cNvSpPr>
              <p:nvPr/>
            </p:nvSpPr>
            <p:spPr bwMode="auto">
              <a:xfrm>
                <a:off x="370" y="2741"/>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09" name="Line 185"/>
              <p:cNvSpPr>
                <a:spLocks noChangeShapeType="1"/>
              </p:cNvSpPr>
              <p:nvPr/>
            </p:nvSpPr>
            <p:spPr bwMode="auto">
              <a:xfrm flipH="1">
                <a:off x="1275" y="2741"/>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10" name="Line 186"/>
              <p:cNvSpPr>
                <a:spLocks noChangeShapeType="1"/>
              </p:cNvSpPr>
              <p:nvPr/>
            </p:nvSpPr>
            <p:spPr bwMode="auto">
              <a:xfrm>
                <a:off x="370" y="2611"/>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11" name="Line 187"/>
              <p:cNvSpPr>
                <a:spLocks noChangeShapeType="1"/>
              </p:cNvSpPr>
              <p:nvPr/>
            </p:nvSpPr>
            <p:spPr bwMode="auto">
              <a:xfrm flipH="1">
                <a:off x="1275" y="2611"/>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12" name="Line 188"/>
              <p:cNvSpPr>
                <a:spLocks noChangeShapeType="1"/>
              </p:cNvSpPr>
              <p:nvPr/>
            </p:nvSpPr>
            <p:spPr bwMode="auto">
              <a:xfrm>
                <a:off x="370" y="2485"/>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13" name="Line 189"/>
              <p:cNvSpPr>
                <a:spLocks noChangeShapeType="1"/>
              </p:cNvSpPr>
              <p:nvPr/>
            </p:nvSpPr>
            <p:spPr bwMode="auto">
              <a:xfrm flipH="1">
                <a:off x="1275" y="2485"/>
                <a:ext cx="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14" name="Line 190"/>
              <p:cNvSpPr>
                <a:spLocks noChangeShapeType="1"/>
              </p:cNvSpPr>
              <p:nvPr/>
            </p:nvSpPr>
            <p:spPr bwMode="auto">
              <a:xfrm>
                <a:off x="370" y="2358"/>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15" name="Line 191"/>
              <p:cNvSpPr>
                <a:spLocks noChangeShapeType="1"/>
              </p:cNvSpPr>
              <p:nvPr/>
            </p:nvSpPr>
            <p:spPr bwMode="auto">
              <a:xfrm flipH="1">
                <a:off x="1275" y="2358"/>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16" name="Line 192"/>
              <p:cNvSpPr>
                <a:spLocks noChangeShapeType="1"/>
              </p:cNvSpPr>
              <p:nvPr/>
            </p:nvSpPr>
            <p:spPr bwMode="auto">
              <a:xfrm>
                <a:off x="370" y="2228"/>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17" name="Line 193"/>
              <p:cNvSpPr>
                <a:spLocks noChangeShapeType="1"/>
              </p:cNvSpPr>
              <p:nvPr/>
            </p:nvSpPr>
            <p:spPr bwMode="auto">
              <a:xfrm flipH="1">
                <a:off x="1275" y="2228"/>
                <a:ext cx="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18" name="Line 194"/>
              <p:cNvSpPr>
                <a:spLocks noChangeShapeType="1"/>
              </p:cNvSpPr>
              <p:nvPr/>
            </p:nvSpPr>
            <p:spPr bwMode="auto">
              <a:xfrm>
                <a:off x="370" y="2098"/>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19" name="Line 195"/>
              <p:cNvSpPr>
                <a:spLocks noChangeShapeType="1"/>
              </p:cNvSpPr>
              <p:nvPr/>
            </p:nvSpPr>
            <p:spPr bwMode="auto">
              <a:xfrm flipH="1">
                <a:off x="1275" y="2098"/>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08420" name="Group 196"/>
              <p:cNvGrpSpPr>
                <a:grpSpLocks/>
              </p:cNvGrpSpPr>
              <p:nvPr/>
            </p:nvGrpSpPr>
            <p:grpSpPr bwMode="auto">
              <a:xfrm>
                <a:off x="278" y="2064"/>
                <a:ext cx="72" cy="827"/>
                <a:chOff x="307" y="2080"/>
                <a:chExt cx="72" cy="827"/>
              </a:xfrm>
            </p:grpSpPr>
            <p:sp>
              <p:nvSpPr>
                <p:cNvPr id="308421" name="Rectangle 197"/>
                <p:cNvSpPr>
                  <a:spLocks noChangeArrowheads="1"/>
                </p:cNvSpPr>
                <p:nvPr/>
              </p:nvSpPr>
              <p:spPr bwMode="auto">
                <a:xfrm>
                  <a:off x="350" y="2853"/>
                  <a:ext cx="24"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0</a:t>
                  </a:r>
                  <a:endParaRPr lang="en-US" sz="2400">
                    <a:solidFill>
                      <a:schemeClr val="tx1"/>
                    </a:solidFill>
                  </a:endParaRPr>
                </a:p>
              </p:txBody>
            </p:sp>
            <p:sp>
              <p:nvSpPr>
                <p:cNvPr id="308422" name="Rectangle 198"/>
                <p:cNvSpPr>
                  <a:spLocks noChangeArrowheads="1"/>
                </p:cNvSpPr>
                <p:nvPr/>
              </p:nvSpPr>
              <p:spPr bwMode="auto">
                <a:xfrm>
                  <a:off x="326" y="2724"/>
                  <a:ext cx="48"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50</a:t>
                  </a:r>
                  <a:endParaRPr lang="en-US" sz="2400">
                    <a:solidFill>
                      <a:schemeClr val="tx1"/>
                    </a:solidFill>
                  </a:endParaRPr>
                </a:p>
              </p:txBody>
            </p:sp>
            <p:sp>
              <p:nvSpPr>
                <p:cNvPr id="308423" name="Rectangle 199"/>
                <p:cNvSpPr>
                  <a:spLocks noChangeArrowheads="1"/>
                </p:cNvSpPr>
                <p:nvPr/>
              </p:nvSpPr>
              <p:spPr bwMode="auto">
                <a:xfrm>
                  <a:off x="307" y="2593"/>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100</a:t>
                  </a:r>
                  <a:endParaRPr lang="en-US" sz="2400">
                    <a:solidFill>
                      <a:schemeClr val="tx1"/>
                    </a:solidFill>
                  </a:endParaRPr>
                </a:p>
              </p:txBody>
            </p:sp>
            <p:sp>
              <p:nvSpPr>
                <p:cNvPr id="308424" name="Rectangle 200"/>
                <p:cNvSpPr>
                  <a:spLocks noChangeArrowheads="1"/>
                </p:cNvSpPr>
                <p:nvPr/>
              </p:nvSpPr>
              <p:spPr bwMode="auto">
                <a:xfrm>
                  <a:off x="307" y="2467"/>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150</a:t>
                  </a:r>
                  <a:endParaRPr lang="en-US" sz="2400">
                    <a:solidFill>
                      <a:schemeClr val="tx1"/>
                    </a:solidFill>
                  </a:endParaRPr>
                </a:p>
              </p:txBody>
            </p:sp>
            <p:sp>
              <p:nvSpPr>
                <p:cNvPr id="308425" name="Rectangle 201"/>
                <p:cNvSpPr>
                  <a:spLocks noChangeArrowheads="1"/>
                </p:cNvSpPr>
                <p:nvPr/>
              </p:nvSpPr>
              <p:spPr bwMode="auto">
                <a:xfrm>
                  <a:off x="307" y="2340"/>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200</a:t>
                  </a:r>
                  <a:endParaRPr lang="en-US" sz="2400">
                    <a:solidFill>
                      <a:schemeClr val="tx1"/>
                    </a:solidFill>
                  </a:endParaRPr>
                </a:p>
              </p:txBody>
            </p:sp>
            <p:sp>
              <p:nvSpPr>
                <p:cNvPr id="308426" name="Rectangle 202"/>
                <p:cNvSpPr>
                  <a:spLocks noChangeArrowheads="1"/>
                </p:cNvSpPr>
                <p:nvPr/>
              </p:nvSpPr>
              <p:spPr bwMode="auto">
                <a:xfrm>
                  <a:off x="307" y="2210"/>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250</a:t>
                  </a:r>
                  <a:endParaRPr lang="en-US" sz="2400">
                    <a:solidFill>
                      <a:schemeClr val="tx1"/>
                    </a:solidFill>
                  </a:endParaRPr>
                </a:p>
              </p:txBody>
            </p:sp>
            <p:sp>
              <p:nvSpPr>
                <p:cNvPr id="308427" name="Rectangle 203"/>
                <p:cNvSpPr>
                  <a:spLocks noChangeArrowheads="1"/>
                </p:cNvSpPr>
                <p:nvPr/>
              </p:nvSpPr>
              <p:spPr bwMode="auto">
                <a:xfrm>
                  <a:off x="307" y="2080"/>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300</a:t>
                  </a:r>
                  <a:endParaRPr lang="en-US" sz="2400">
                    <a:solidFill>
                      <a:schemeClr val="tx1"/>
                    </a:solidFill>
                  </a:endParaRPr>
                </a:p>
              </p:txBody>
            </p:sp>
          </p:grpSp>
          <p:sp>
            <p:nvSpPr>
              <p:cNvPr id="308428" name="Line 204"/>
              <p:cNvSpPr>
                <a:spLocks noChangeShapeType="1"/>
              </p:cNvSpPr>
              <p:nvPr/>
            </p:nvSpPr>
            <p:spPr bwMode="auto">
              <a:xfrm>
                <a:off x="370" y="2098"/>
                <a:ext cx="9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29" name="Freeform 205"/>
              <p:cNvSpPr>
                <a:spLocks/>
              </p:cNvSpPr>
              <p:nvPr/>
            </p:nvSpPr>
            <p:spPr bwMode="auto">
              <a:xfrm>
                <a:off x="370" y="2098"/>
                <a:ext cx="912" cy="772"/>
              </a:xfrm>
              <a:custGeom>
                <a:avLst/>
                <a:gdLst>
                  <a:gd name="T0" fmla="*/ 0 w 347"/>
                  <a:gd name="T1" fmla="*/ 256 h 256"/>
                  <a:gd name="T2" fmla="*/ 347 w 347"/>
                  <a:gd name="T3" fmla="*/ 256 h 256"/>
                  <a:gd name="T4" fmla="*/ 347 w 347"/>
                  <a:gd name="T5" fmla="*/ 0 h 256"/>
                </a:gdLst>
                <a:ahLst/>
                <a:cxnLst>
                  <a:cxn ang="0">
                    <a:pos x="T0" y="T1"/>
                  </a:cxn>
                  <a:cxn ang="0">
                    <a:pos x="T2" y="T3"/>
                  </a:cxn>
                  <a:cxn ang="0">
                    <a:pos x="T4" y="T5"/>
                  </a:cxn>
                </a:cxnLst>
                <a:rect l="0" t="0" r="r" b="b"/>
                <a:pathLst>
                  <a:path w="347" h="256">
                    <a:moveTo>
                      <a:pt x="0" y="256"/>
                    </a:moveTo>
                    <a:lnTo>
                      <a:pt x="347" y="256"/>
                    </a:lnTo>
                    <a:lnTo>
                      <a:pt x="34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30" name="Line 206"/>
              <p:cNvSpPr>
                <a:spLocks noChangeShapeType="1"/>
              </p:cNvSpPr>
              <p:nvPr/>
            </p:nvSpPr>
            <p:spPr bwMode="auto">
              <a:xfrm flipV="1">
                <a:off x="370" y="2098"/>
                <a:ext cx="1" cy="77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31" name="Oval 207"/>
              <p:cNvSpPr>
                <a:spLocks noChangeArrowheads="1"/>
              </p:cNvSpPr>
              <p:nvPr/>
            </p:nvSpPr>
            <p:spPr bwMode="auto">
              <a:xfrm>
                <a:off x="465" y="2840"/>
                <a:ext cx="19" cy="22"/>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32" name="Oval 208"/>
              <p:cNvSpPr>
                <a:spLocks noChangeArrowheads="1"/>
              </p:cNvSpPr>
              <p:nvPr/>
            </p:nvSpPr>
            <p:spPr bwMode="auto">
              <a:xfrm>
                <a:off x="586" y="2738"/>
                <a:ext cx="18" cy="21"/>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33" name="Oval 209"/>
              <p:cNvSpPr>
                <a:spLocks noChangeArrowheads="1"/>
              </p:cNvSpPr>
              <p:nvPr/>
            </p:nvSpPr>
            <p:spPr bwMode="auto">
              <a:xfrm>
                <a:off x="833" y="2518"/>
                <a:ext cx="21" cy="20"/>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34" name="Oval 210"/>
              <p:cNvSpPr>
                <a:spLocks noChangeArrowheads="1"/>
              </p:cNvSpPr>
              <p:nvPr/>
            </p:nvSpPr>
            <p:spPr bwMode="auto">
              <a:xfrm>
                <a:off x="1083" y="2310"/>
                <a:ext cx="18" cy="20"/>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35" name="Freeform 211"/>
              <p:cNvSpPr>
                <a:spLocks/>
              </p:cNvSpPr>
              <p:nvPr/>
            </p:nvSpPr>
            <p:spPr bwMode="auto">
              <a:xfrm>
                <a:off x="449" y="2213"/>
                <a:ext cx="762" cy="657"/>
              </a:xfrm>
              <a:custGeom>
                <a:avLst/>
                <a:gdLst>
                  <a:gd name="T0" fmla="*/ 17 w 992"/>
                  <a:gd name="T1" fmla="*/ 819 h 834"/>
                  <a:gd name="T2" fmla="*/ 34 w 992"/>
                  <a:gd name="T3" fmla="*/ 804 h 834"/>
                  <a:gd name="T4" fmla="*/ 55 w 992"/>
                  <a:gd name="T5" fmla="*/ 788 h 834"/>
                  <a:gd name="T6" fmla="*/ 75 w 992"/>
                  <a:gd name="T7" fmla="*/ 769 h 834"/>
                  <a:gd name="T8" fmla="*/ 93 w 992"/>
                  <a:gd name="T9" fmla="*/ 758 h 834"/>
                  <a:gd name="T10" fmla="*/ 113 w 992"/>
                  <a:gd name="T11" fmla="*/ 739 h 834"/>
                  <a:gd name="T12" fmla="*/ 130 w 992"/>
                  <a:gd name="T13" fmla="*/ 723 h 834"/>
                  <a:gd name="T14" fmla="*/ 151 w 992"/>
                  <a:gd name="T15" fmla="*/ 708 h 834"/>
                  <a:gd name="T16" fmla="*/ 171 w 992"/>
                  <a:gd name="T17" fmla="*/ 689 h 834"/>
                  <a:gd name="T18" fmla="*/ 188 w 992"/>
                  <a:gd name="T19" fmla="*/ 673 h 834"/>
                  <a:gd name="T20" fmla="*/ 212 w 992"/>
                  <a:gd name="T21" fmla="*/ 658 h 834"/>
                  <a:gd name="T22" fmla="*/ 229 w 992"/>
                  <a:gd name="T23" fmla="*/ 643 h 834"/>
                  <a:gd name="T24" fmla="*/ 250 w 992"/>
                  <a:gd name="T25" fmla="*/ 624 h 834"/>
                  <a:gd name="T26" fmla="*/ 267 w 992"/>
                  <a:gd name="T27" fmla="*/ 608 h 834"/>
                  <a:gd name="T28" fmla="*/ 288 w 992"/>
                  <a:gd name="T29" fmla="*/ 593 h 834"/>
                  <a:gd name="T30" fmla="*/ 308 w 992"/>
                  <a:gd name="T31" fmla="*/ 574 h 834"/>
                  <a:gd name="T32" fmla="*/ 325 w 992"/>
                  <a:gd name="T33" fmla="*/ 563 h 834"/>
                  <a:gd name="T34" fmla="*/ 346 w 992"/>
                  <a:gd name="T35" fmla="*/ 543 h 834"/>
                  <a:gd name="T36" fmla="*/ 363 w 992"/>
                  <a:gd name="T37" fmla="*/ 528 h 834"/>
                  <a:gd name="T38" fmla="*/ 383 w 992"/>
                  <a:gd name="T39" fmla="*/ 509 h 834"/>
                  <a:gd name="T40" fmla="*/ 404 w 992"/>
                  <a:gd name="T41" fmla="*/ 494 h 834"/>
                  <a:gd name="T42" fmla="*/ 424 w 992"/>
                  <a:gd name="T43" fmla="*/ 478 h 834"/>
                  <a:gd name="T44" fmla="*/ 445 w 992"/>
                  <a:gd name="T45" fmla="*/ 459 h 834"/>
                  <a:gd name="T46" fmla="*/ 462 w 992"/>
                  <a:gd name="T47" fmla="*/ 448 h 834"/>
                  <a:gd name="T48" fmla="*/ 483 w 992"/>
                  <a:gd name="T49" fmla="*/ 429 h 834"/>
                  <a:gd name="T50" fmla="*/ 500 w 992"/>
                  <a:gd name="T51" fmla="*/ 413 h 834"/>
                  <a:gd name="T52" fmla="*/ 520 w 992"/>
                  <a:gd name="T53" fmla="*/ 398 h 834"/>
                  <a:gd name="T54" fmla="*/ 541 w 992"/>
                  <a:gd name="T55" fmla="*/ 379 h 834"/>
                  <a:gd name="T56" fmla="*/ 558 w 992"/>
                  <a:gd name="T57" fmla="*/ 364 h 834"/>
                  <a:gd name="T58" fmla="*/ 578 w 992"/>
                  <a:gd name="T59" fmla="*/ 348 h 834"/>
                  <a:gd name="T60" fmla="*/ 596 w 992"/>
                  <a:gd name="T61" fmla="*/ 333 h 834"/>
                  <a:gd name="T62" fmla="*/ 616 w 992"/>
                  <a:gd name="T63" fmla="*/ 314 h 834"/>
                  <a:gd name="T64" fmla="*/ 637 w 992"/>
                  <a:gd name="T65" fmla="*/ 299 h 834"/>
                  <a:gd name="T66" fmla="*/ 657 w 992"/>
                  <a:gd name="T67" fmla="*/ 283 h 834"/>
                  <a:gd name="T68" fmla="*/ 678 w 992"/>
                  <a:gd name="T69" fmla="*/ 264 h 834"/>
                  <a:gd name="T70" fmla="*/ 695 w 992"/>
                  <a:gd name="T71" fmla="*/ 253 h 834"/>
                  <a:gd name="T72" fmla="*/ 715 w 992"/>
                  <a:gd name="T73" fmla="*/ 234 h 834"/>
                  <a:gd name="T74" fmla="*/ 732 w 992"/>
                  <a:gd name="T75" fmla="*/ 218 h 834"/>
                  <a:gd name="T76" fmla="*/ 753 w 992"/>
                  <a:gd name="T77" fmla="*/ 199 h 834"/>
                  <a:gd name="T78" fmla="*/ 773 w 992"/>
                  <a:gd name="T79" fmla="*/ 184 h 834"/>
                  <a:gd name="T80" fmla="*/ 791 w 992"/>
                  <a:gd name="T81" fmla="*/ 169 h 834"/>
                  <a:gd name="T82" fmla="*/ 811 w 992"/>
                  <a:gd name="T83" fmla="*/ 149 h 834"/>
                  <a:gd name="T84" fmla="*/ 828 w 992"/>
                  <a:gd name="T85" fmla="*/ 138 h 834"/>
                  <a:gd name="T86" fmla="*/ 852 w 992"/>
                  <a:gd name="T87" fmla="*/ 119 h 834"/>
                  <a:gd name="T88" fmla="*/ 869 w 992"/>
                  <a:gd name="T89" fmla="*/ 104 h 834"/>
                  <a:gd name="T90" fmla="*/ 890 w 992"/>
                  <a:gd name="T91" fmla="*/ 88 h 834"/>
                  <a:gd name="T92" fmla="*/ 910 w 992"/>
                  <a:gd name="T93" fmla="*/ 69 h 834"/>
                  <a:gd name="T94" fmla="*/ 927 w 992"/>
                  <a:gd name="T95" fmla="*/ 54 h 834"/>
                  <a:gd name="T96" fmla="*/ 948 w 992"/>
                  <a:gd name="T97" fmla="*/ 38 h 834"/>
                  <a:gd name="T98" fmla="*/ 965 w 992"/>
                  <a:gd name="T99" fmla="*/ 23 h 834"/>
                  <a:gd name="T100" fmla="*/ 986 w 992"/>
                  <a:gd name="T101" fmla="*/ 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2" h="834">
                    <a:moveTo>
                      <a:pt x="0" y="834"/>
                    </a:moveTo>
                    <a:lnTo>
                      <a:pt x="4" y="830"/>
                    </a:lnTo>
                    <a:lnTo>
                      <a:pt x="7" y="827"/>
                    </a:lnTo>
                    <a:lnTo>
                      <a:pt x="10" y="827"/>
                    </a:lnTo>
                    <a:lnTo>
                      <a:pt x="17" y="819"/>
                    </a:lnTo>
                    <a:lnTo>
                      <a:pt x="21" y="815"/>
                    </a:lnTo>
                    <a:lnTo>
                      <a:pt x="21" y="815"/>
                    </a:lnTo>
                    <a:lnTo>
                      <a:pt x="28" y="811"/>
                    </a:lnTo>
                    <a:lnTo>
                      <a:pt x="31" y="807"/>
                    </a:lnTo>
                    <a:lnTo>
                      <a:pt x="34" y="804"/>
                    </a:lnTo>
                    <a:lnTo>
                      <a:pt x="38" y="804"/>
                    </a:lnTo>
                    <a:lnTo>
                      <a:pt x="45" y="796"/>
                    </a:lnTo>
                    <a:lnTo>
                      <a:pt x="48" y="792"/>
                    </a:lnTo>
                    <a:lnTo>
                      <a:pt x="48" y="792"/>
                    </a:lnTo>
                    <a:lnTo>
                      <a:pt x="55" y="788"/>
                    </a:lnTo>
                    <a:lnTo>
                      <a:pt x="58" y="784"/>
                    </a:lnTo>
                    <a:lnTo>
                      <a:pt x="62" y="781"/>
                    </a:lnTo>
                    <a:lnTo>
                      <a:pt x="65" y="781"/>
                    </a:lnTo>
                    <a:lnTo>
                      <a:pt x="72" y="777"/>
                    </a:lnTo>
                    <a:lnTo>
                      <a:pt x="75" y="769"/>
                    </a:lnTo>
                    <a:lnTo>
                      <a:pt x="75" y="769"/>
                    </a:lnTo>
                    <a:lnTo>
                      <a:pt x="82" y="765"/>
                    </a:lnTo>
                    <a:lnTo>
                      <a:pt x="86" y="761"/>
                    </a:lnTo>
                    <a:lnTo>
                      <a:pt x="89" y="758"/>
                    </a:lnTo>
                    <a:lnTo>
                      <a:pt x="93" y="758"/>
                    </a:lnTo>
                    <a:lnTo>
                      <a:pt x="96" y="754"/>
                    </a:lnTo>
                    <a:lnTo>
                      <a:pt x="103" y="746"/>
                    </a:lnTo>
                    <a:lnTo>
                      <a:pt x="103" y="746"/>
                    </a:lnTo>
                    <a:lnTo>
                      <a:pt x="110" y="742"/>
                    </a:lnTo>
                    <a:lnTo>
                      <a:pt x="113" y="739"/>
                    </a:lnTo>
                    <a:lnTo>
                      <a:pt x="116" y="735"/>
                    </a:lnTo>
                    <a:lnTo>
                      <a:pt x="120" y="735"/>
                    </a:lnTo>
                    <a:lnTo>
                      <a:pt x="123" y="731"/>
                    </a:lnTo>
                    <a:lnTo>
                      <a:pt x="130" y="723"/>
                    </a:lnTo>
                    <a:lnTo>
                      <a:pt x="130" y="723"/>
                    </a:lnTo>
                    <a:lnTo>
                      <a:pt x="137" y="719"/>
                    </a:lnTo>
                    <a:lnTo>
                      <a:pt x="140" y="716"/>
                    </a:lnTo>
                    <a:lnTo>
                      <a:pt x="144" y="712"/>
                    </a:lnTo>
                    <a:lnTo>
                      <a:pt x="147" y="712"/>
                    </a:lnTo>
                    <a:lnTo>
                      <a:pt x="151" y="708"/>
                    </a:lnTo>
                    <a:lnTo>
                      <a:pt x="158" y="704"/>
                    </a:lnTo>
                    <a:lnTo>
                      <a:pt x="158" y="700"/>
                    </a:lnTo>
                    <a:lnTo>
                      <a:pt x="164" y="696"/>
                    </a:lnTo>
                    <a:lnTo>
                      <a:pt x="168" y="693"/>
                    </a:lnTo>
                    <a:lnTo>
                      <a:pt x="171" y="689"/>
                    </a:lnTo>
                    <a:lnTo>
                      <a:pt x="175" y="689"/>
                    </a:lnTo>
                    <a:lnTo>
                      <a:pt x="178" y="685"/>
                    </a:lnTo>
                    <a:lnTo>
                      <a:pt x="185" y="681"/>
                    </a:lnTo>
                    <a:lnTo>
                      <a:pt x="185" y="677"/>
                    </a:lnTo>
                    <a:lnTo>
                      <a:pt x="188" y="673"/>
                    </a:lnTo>
                    <a:lnTo>
                      <a:pt x="195" y="670"/>
                    </a:lnTo>
                    <a:lnTo>
                      <a:pt x="199" y="666"/>
                    </a:lnTo>
                    <a:lnTo>
                      <a:pt x="202" y="666"/>
                    </a:lnTo>
                    <a:lnTo>
                      <a:pt x="205" y="662"/>
                    </a:lnTo>
                    <a:lnTo>
                      <a:pt x="212" y="658"/>
                    </a:lnTo>
                    <a:lnTo>
                      <a:pt x="212" y="654"/>
                    </a:lnTo>
                    <a:lnTo>
                      <a:pt x="216" y="651"/>
                    </a:lnTo>
                    <a:lnTo>
                      <a:pt x="223" y="647"/>
                    </a:lnTo>
                    <a:lnTo>
                      <a:pt x="226" y="643"/>
                    </a:lnTo>
                    <a:lnTo>
                      <a:pt x="229" y="643"/>
                    </a:lnTo>
                    <a:lnTo>
                      <a:pt x="233" y="639"/>
                    </a:lnTo>
                    <a:lnTo>
                      <a:pt x="236" y="635"/>
                    </a:lnTo>
                    <a:lnTo>
                      <a:pt x="240" y="631"/>
                    </a:lnTo>
                    <a:lnTo>
                      <a:pt x="243" y="628"/>
                    </a:lnTo>
                    <a:lnTo>
                      <a:pt x="250" y="624"/>
                    </a:lnTo>
                    <a:lnTo>
                      <a:pt x="253" y="620"/>
                    </a:lnTo>
                    <a:lnTo>
                      <a:pt x="257" y="620"/>
                    </a:lnTo>
                    <a:lnTo>
                      <a:pt x="260" y="616"/>
                    </a:lnTo>
                    <a:lnTo>
                      <a:pt x="264" y="612"/>
                    </a:lnTo>
                    <a:lnTo>
                      <a:pt x="267" y="608"/>
                    </a:lnTo>
                    <a:lnTo>
                      <a:pt x="270" y="605"/>
                    </a:lnTo>
                    <a:lnTo>
                      <a:pt x="277" y="601"/>
                    </a:lnTo>
                    <a:lnTo>
                      <a:pt x="281" y="597"/>
                    </a:lnTo>
                    <a:lnTo>
                      <a:pt x="284" y="597"/>
                    </a:lnTo>
                    <a:lnTo>
                      <a:pt x="288" y="593"/>
                    </a:lnTo>
                    <a:lnTo>
                      <a:pt x="291" y="589"/>
                    </a:lnTo>
                    <a:lnTo>
                      <a:pt x="294" y="586"/>
                    </a:lnTo>
                    <a:lnTo>
                      <a:pt x="298" y="582"/>
                    </a:lnTo>
                    <a:lnTo>
                      <a:pt x="305" y="578"/>
                    </a:lnTo>
                    <a:lnTo>
                      <a:pt x="308" y="574"/>
                    </a:lnTo>
                    <a:lnTo>
                      <a:pt x="308" y="574"/>
                    </a:lnTo>
                    <a:lnTo>
                      <a:pt x="315" y="570"/>
                    </a:lnTo>
                    <a:lnTo>
                      <a:pt x="318" y="566"/>
                    </a:lnTo>
                    <a:lnTo>
                      <a:pt x="322" y="563"/>
                    </a:lnTo>
                    <a:lnTo>
                      <a:pt x="325" y="563"/>
                    </a:lnTo>
                    <a:lnTo>
                      <a:pt x="332" y="555"/>
                    </a:lnTo>
                    <a:lnTo>
                      <a:pt x="335" y="551"/>
                    </a:lnTo>
                    <a:lnTo>
                      <a:pt x="335" y="551"/>
                    </a:lnTo>
                    <a:lnTo>
                      <a:pt x="342" y="547"/>
                    </a:lnTo>
                    <a:lnTo>
                      <a:pt x="346" y="543"/>
                    </a:lnTo>
                    <a:lnTo>
                      <a:pt x="349" y="540"/>
                    </a:lnTo>
                    <a:lnTo>
                      <a:pt x="353" y="540"/>
                    </a:lnTo>
                    <a:lnTo>
                      <a:pt x="356" y="532"/>
                    </a:lnTo>
                    <a:lnTo>
                      <a:pt x="363" y="528"/>
                    </a:lnTo>
                    <a:lnTo>
                      <a:pt x="363" y="528"/>
                    </a:lnTo>
                    <a:lnTo>
                      <a:pt x="370" y="524"/>
                    </a:lnTo>
                    <a:lnTo>
                      <a:pt x="373" y="520"/>
                    </a:lnTo>
                    <a:lnTo>
                      <a:pt x="377" y="517"/>
                    </a:lnTo>
                    <a:lnTo>
                      <a:pt x="380" y="517"/>
                    </a:lnTo>
                    <a:lnTo>
                      <a:pt x="383" y="509"/>
                    </a:lnTo>
                    <a:lnTo>
                      <a:pt x="390" y="505"/>
                    </a:lnTo>
                    <a:lnTo>
                      <a:pt x="390" y="505"/>
                    </a:lnTo>
                    <a:lnTo>
                      <a:pt x="397" y="501"/>
                    </a:lnTo>
                    <a:lnTo>
                      <a:pt x="400" y="498"/>
                    </a:lnTo>
                    <a:lnTo>
                      <a:pt x="404" y="494"/>
                    </a:lnTo>
                    <a:lnTo>
                      <a:pt x="407" y="494"/>
                    </a:lnTo>
                    <a:lnTo>
                      <a:pt x="411" y="490"/>
                    </a:lnTo>
                    <a:lnTo>
                      <a:pt x="418" y="482"/>
                    </a:lnTo>
                    <a:lnTo>
                      <a:pt x="418" y="482"/>
                    </a:lnTo>
                    <a:lnTo>
                      <a:pt x="424" y="478"/>
                    </a:lnTo>
                    <a:lnTo>
                      <a:pt x="428" y="475"/>
                    </a:lnTo>
                    <a:lnTo>
                      <a:pt x="431" y="471"/>
                    </a:lnTo>
                    <a:lnTo>
                      <a:pt x="435" y="471"/>
                    </a:lnTo>
                    <a:lnTo>
                      <a:pt x="438" y="467"/>
                    </a:lnTo>
                    <a:lnTo>
                      <a:pt x="445" y="459"/>
                    </a:lnTo>
                    <a:lnTo>
                      <a:pt x="445" y="459"/>
                    </a:lnTo>
                    <a:lnTo>
                      <a:pt x="448" y="455"/>
                    </a:lnTo>
                    <a:lnTo>
                      <a:pt x="455" y="452"/>
                    </a:lnTo>
                    <a:lnTo>
                      <a:pt x="459" y="448"/>
                    </a:lnTo>
                    <a:lnTo>
                      <a:pt x="462" y="448"/>
                    </a:lnTo>
                    <a:lnTo>
                      <a:pt x="466" y="444"/>
                    </a:lnTo>
                    <a:lnTo>
                      <a:pt x="472" y="436"/>
                    </a:lnTo>
                    <a:lnTo>
                      <a:pt x="472" y="436"/>
                    </a:lnTo>
                    <a:lnTo>
                      <a:pt x="476" y="432"/>
                    </a:lnTo>
                    <a:lnTo>
                      <a:pt x="483" y="429"/>
                    </a:lnTo>
                    <a:lnTo>
                      <a:pt x="486" y="425"/>
                    </a:lnTo>
                    <a:lnTo>
                      <a:pt x="489" y="425"/>
                    </a:lnTo>
                    <a:lnTo>
                      <a:pt x="493" y="421"/>
                    </a:lnTo>
                    <a:lnTo>
                      <a:pt x="500" y="417"/>
                    </a:lnTo>
                    <a:lnTo>
                      <a:pt x="500" y="413"/>
                    </a:lnTo>
                    <a:lnTo>
                      <a:pt x="503" y="410"/>
                    </a:lnTo>
                    <a:lnTo>
                      <a:pt x="510" y="406"/>
                    </a:lnTo>
                    <a:lnTo>
                      <a:pt x="513" y="402"/>
                    </a:lnTo>
                    <a:lnTo>
                      <a:pt x="517" y="402"/>
                    </a:lnTo>
                    <a:lnTo>
                      <a:pt x="520" y="398"/>
                    </a:lnTo>
                    <a:lnTo>
                      <a:pt x="524" y="394"/>
                    </a:lnTo>
                    <a:lnTo>
                      <a:pt x="527" y="390"/>
                    </a:lnTo>
                    <a:lnTo>
                      <a:pt x="531" y="387"/>
                    </a:lnTo>
                    <a:lnTo>
                      <a:pt x="537" y="383"/>
                    </a:lnTo>
                    <a:lnTo>
                      <a:pt x="541" y="379"/>
                    </a:lnTo>
                    <a:lnTo>
                      <a:pt x="544" y="379"/>
                    </a:lnTo>
                    <a:lnTo>
                      <a:pt x="548" y="375"/>
                    </a:lnTo>
                    <a:lnTo>
                      <a:pt x="551" y="371"/>
                    </a:lnTo>
                    <a:lnTo>
                      <a:pt x="554" y="367"/>
                    </a:lnTo>
                    <a:lnTo>
                      <a:pt x="558" y="364"/>
                    </a:lnTo>
                    <a:lnTo>
                      <a:pt x="565" y="360"/>
                    </a:lnTo>
                    <a:lnTo>
                      <a:pt x="568" y="356"/>
                    </a:lnTo>
                    <a:lnTo>
                      <a:pt x="568" y="356"/>
                    </a:lnTo>
                    <a:lnTo>
                      <a:pt x="575" y="352"/>
                    </a:lnTo>
                    <a:lnTo>
                      <a:pt x="578" y="348"/>
                    </a:lnTo>
                    <a:lnTo>
                      <a:pt x="582" y="345"/>
                    </a:lnTo>
                    <a:lnTo>
                      <a:pt x="585" y="341"/>
                    </a:lnTo>
                    <a:lnTo>
                      <a:pt x="592" y="337"/>
                    </a:lnTo>
                    <a:lnTo>
                      <a:pt x="596" y="333"/>
                    </a:lnTo>
                    <a:lnTo>
                      <a:pt x="596" y="333"/>
                    </a:lnTo>
                    <a:lnTo>
                      <a:pt x="602" y="329"/>
                    </a:lnTo>
                    <a:lnTo>
                      <a:pt x="606" y="325"/>
                    </a:lnTo>
                    <a:lnTo>
                      <a:pt x="609" y="322"/>
                    </a:lnTo>
                    <a:lnTo>
                      <a:pt x="613" y="318"/>
                    </a:lnTo>
                    <a:lnTo>
                      <a:pt x="616" y="314"/>
                    </a:lnTo>
                    <a:lnTo>
                      <a:pt x="623" y="310"/>
                    </a:lnTo>
                    <a:lnTo>
                      <a:pt x="623" y="310"/>
                    </a:lnTo>
                    <a:lnTo>
                      <a:pt x="630" y="306"/>
                    </a:lnTo>
                    <a:lnTo>
                      <a:pt x="633" y="302"/>
                    </a:lnTo>
                    <a:lnTo>
                      <a:pt x="637" y="299"/>
                    </a:lnTo>
                    <a:lnTo>
                      <a:pt x="640" y="295"/>
                    </a:lnTo>
                    <a:lnTo>
                      <a:pt x="643" y="291"/>
                    </a:lnTo>
                    <a:lnTo>
                      <a:pt x="650" y="287"/>
                    </a:lnTo>
                    <a:lnTo>
                      <a:pt x="650" y="287"/>
                    </a:lnTo>
                    <a:lnTo>
                      <a:pt x="657" y="283"/>
                    </a:lnTo>
                    <a:lnTo>
                      <a:pt x="661" y="279"/>
                    </a:lnTo>
                    <a:lnTo>
                      <a:pt x="664" y="276"/>
                    </a:lnTo>
                    <a:lnTo>
                      <a:pt x="667" y="272"/>
                    </a:lnTo>
                    <a:lnTo>
                      <a:pt x="671" y="268"/>
                    </a:lnTo>
                    <a:lnTo>
                      <a:pt x="678" y="264"/>
                    </a:lnTo>
                    <a:lnTo>
                      <a:pt x="678" y="264"/>
                    </a:lnTo>
                    <a:lnTo>
                      <a:pt x="685" y="260"/>
                    </a:lnTo>
                    <a:lnTo>
                      <a:pt x="688" y="257"/>
                    </a:lnTo>
                    <a:lnTo>
                      <a:pt x="691" y="253"/>
                    </a:lnTo>
                    <a:lnTo>
                      <a:pt x="695" y="253"/>
                    </a:lnTo>
                    <a:lnTo>
                      <a:pt x="698" y="245"/>
                    </a:lnTo>
                    <a:lnTo>
                      <a:pt x="705" y="241"/>
                    </a:lnTo>
                    <a:lnTo>
                      <a:pt x="705" y="241"/>
                    </a:lnTo>
                    <a:lnTo>
                      <a:pt x="712" y="237"/>
                    </a:lnTo>
                    <a:lnTo>
                      <a:pt x="715" y="234"/>
                    </a:lnTo>
                    <a:lnTo>
                      <a:pt x="719" y="230"/>
                    </a:lnTo>
                    <a:lnTo>
                      <a:pt x="722" y="230"/>
                    </a:lnTo>
                    <a:lnTo>
                      <a:pt x="726" y="222"/>
                    </a:lnTo>
                    <a:lnTo>
                      <a:pt x="732" y="218"/>
                    </a:lnTo>
                    <a:lnTo>
                      <a:pt x="732" y="218"/>
                    </a:lnTo>
                    <a:lnTo>
                      <a:pt x="736" y="214"/>
                    </a:lnTo>
                    <a:lnTo>
                      <a:pt x="743" y="211"/>
                    </a:lnTo>
                    <a:lnTo>
                      <a:pt x="746" y="207"/>
                    </a:lnTo>
                    <a:lnTo>
                      <a:pt x="750" y="207"/>
                    </a:lnTo>
                    <a:lnTo>
                      <a:pt x="753" y="199"/>
                    </a:lnTo>
                    <a:lnTo>
                      <a:pt x="760" y="195"/>
                    </a:lnTo>
                    <a:lnTo>
                      <a:pt x="760" y="195"/>
                    </a:lnTo>
                    <a:lnTo>
                      <a:pt x="763" y="191"/>
                    </a:lnTo>
                    <a:lnTo>
                      <a:pt x="770" y="188"/>
                    </a:lnTo>
                    <a:lnTo>
                      <a:pt x="773" y="184"/>
                    </a:lnTo>
                    <a:lnTo>
                      <a:pt x="777" y="184"/>
                    </a:lnTo>
                    <a:lnTo>
                      <a:pt x="780" y="180"/>
                    </a:lnTo>
                    <a:lnTo>
                      <a:pt x="784" y="172"/>
                    </a:lnTo>
                    <a:lnTo>
                      <a:pt x="787" y="172"/>
                    </a:lnTo>
                    <a:lnTo>
                      <a:pt x="791" y="169"/>
                    </a:lnTo>
                    <a:lnTo>
                      <a:pt x="797" y="165"/>
                    </a:lnTo>
                    <a:lnTo>
                      <a:pt x="801" y="161"/>
                    </a:lnTo>
                    <a:lnTo>
                      <a:pt x="804" y="161"/>
                    </a:lnTo>
                    <a:lnTo>
                      <a:pt x="808" y="157"/>
                    </a:lnTo>
                    <a:lnTo>
                      <a:pt x="811" y="149"/>
                    </a:lnTo>
                    <a:lnTo>
                      <a:pt x="815" y="149"/>
                    </a:lnTo>
                    <a:lnTo>
                      <a:pt x="818" y="146"/>
                    </a:lnTo>
                    <a:lnTo>
                      <a:pt x="825" y="142"/>
                    </a:lnTo>
                    <a:lnTo>
                      <a:pt x="828" y="138"/>
                    </a:lnTo>
                    <a:lnTo>
                      <a:pt x="828" y="138"/>
                    </a:lnTo>
                    <a:lnTo>
                      <a:pt x="835" y="134"/>
                    </a:lnTo>
                    <a:lnTo>
                      <a:pt x="838" y="126"/>
                    </a:lnTo>
                    <a:lnTo>
                      <a:pt x="842" y="126"/>
                    </a:lnTo>
                    <a:lnTo>
                      <a:pt x="845" y="123"/>
                    </a:lnTo>
                    <a:lnTo>
                      <a:pt x="852" y="119"/>
                    </a:lnTo>
                    <a:lnTo>
                      <a:pt x="856" y="115"/>
                    </a:lnTo>
                    <a:lnTo>
                      <a:pt x="856" y="115"/>
                    </a:lnTo>
                    <a:lnTo>
                      <a:pt x="862" y="111"/>
                    </a:lnTo>
                    <a:lnTo>
                      <a:pt x="866" y="107"/>
                    </a:lnTo>
                    <a:lnTo>
                      <a:pt x="869" y="104"/>
                    </a:lnTo>
                    <a:lnTo>
                      <a:pt x="873" y="100"/>
                    </a:lnTo>
                    <a:lnTo>
                      <a:pt x="876" y="96"/>
                    </a:lnTo>
                    <a:lnTo>
                      <a:pt x="883" y="92"/>
                    </a:lnTo>
                    <a:lnTo>
                      <a:pt x="883" y="92"/>
                    </a:lnTo>
                    <a:lnTo>
                      <a:pt x="890" y="88"/>
                    </a:lnTo>
                    <a:lnTo>
                      <a:pt x="893" y="84"/>
                    </a:lnTo>
                    <a:lnTo>
                      <a:pt x="897" y="81"/>
                    </a:lnTo>
                    <a:lnTo>
                      <a:pt x="900" y="77"/>
                    </a:lnTo>
                    <a:lnTo>
                      <a:pt x="904" y="73"/>
                    </a:lnTo>
                    <a:lnTo>
                      <a:pt x="910" y="69"/>
                    </a:lnTo>
                    <a:lnTo>
                      <a:pt x="910" y="69"/>
                    </a:lnTo>
                    <a:lnTo>
                      <a:pt x="917" y="65"/>
                    </a:lnTo>
                    <a:lnTo>
                      <a:pt x="921" y="61"/>
                    </a:lnTo>
                    <a:lnTo>
                      <a:pt x="924" y="58"/>
                    </a:lnTo>
                    <a:lnTo>
                      <a:pt x="927" y="54"/>
                    </a:lnTo>
                    <a:lnTo>
                      <a:pt x="931" y="50"/>
                    </a:lnTo>
                    <a:lnTo>
                      <a:pt x="938" y="46"/>
                    </a:lnTo>
                    <a:lnTo>
                      <a:pt x="938" y="46"/>
                    </a:lnTo>
                    <a:lnTo>
                      <a:pt x="945" y="42"/>
                    </a:lnTo>
                    <a:lnTo>
                      <a:pt x="948" y="38"/>
                    </a:lnTo>
                    <a:lnTo>
                      <a:pt x="951" y="35"/>
                    </a:lnTo>
                    <a:lnTo>
                      <a:pt x="955" y="31"/>
                    </a:lnTo>
                    <a:lnTo>
                      <a:pt x="958" y="27"/>
                    </a:lnTo>
                    <a:lnTo>
                      <a:pt x="965" y="23"/>
                    </a:lnTo>
                    <a:lnTo>
                      <a:pt x="965" y="23"/>
                    </a:lnTo>
                    <a:lnTo>
                      <a:pt x="972" y="19"/>
                    </a:lnTo>
                    <a:lnTo>
                      <a:pt x="975" y="16"/>
                    </a:lnTo>
                    <a:lnTo>
                      <a:pt x="979" y="12"/>
                    </a:lnTo>
                    <a:lnTo>
                      <a:pt x="982" y="8"/>
                    </a:lnTo>
                    <a:lnTo>
                      <a:pt x="986" y="4"/>
                    </a:lnTo>
                    <a:lnTo>
                      <a:pt x="99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36" name="Freeform 212"/>
              <p:cNvSpPr>
                <a:spLocks/>
              </p:cNvSpPr>
              <p:nvPr/>
            </p:nvSpPr>
            <p:spPr bwMode="auto">
              <a:xfrm>
                <a:off x="454" y="2213"/>
                <a:ext cx="760" cy="657"/>
              </a:xfrm>
              <a:custGeom>
                <a:avLst/>
                <a:gdLst>
                  <a:gd name="T0" fmla="*/ 14 w 989"/>
                  <a:gd name="T1" fmla="*/ 819 h 834"/>
                  <a:gd name="T2" fmla="*/ 34 w 989"/>
                  <a:gd name="T3" fmla="*/ 804 h 834"/>
                  <a:gd name="T4" fmla="*/ 55 w 989"/>
                  <a:gd name="T5" fmla="*/ 788 h 834"/>
                  <a:gd name="T6" fmla="*/ 72 w 989"/>
                  <a:gd name="T7" fmla="*/ 769 h 834"/>
                  <a:gd name="T8" fmla="*/ 92 w 989"/>
                  <a:gd name="T9" fmla="*/ 758 h 834"/>
                  <a:gd name="T10" fmla="*/ 109 w 989"/>
                  <a:gd name="T11" fmla="*/ 739 h 834"/>
                  <a:gd name="T12" fmla="*/ 130 w 989"/>
                  <a:gd name="T13" fmla="*/ 723 h 834"/>
                  <a:gd name="T14" fmla="*/ 151 w 989"/>
                  <a:gd name="T15" fmla="*/ 708 h 834"/>
                  <a:gd name="T16" fmla="*/ 168 w 989"/>
                  <a:gd name="T17" fmla="*/ 689 h 834"/>
                  <a:gd name="T18" fmla="*/ 188 w 989"/>
                  <a:gd name="T19" fmla="*/ 673 h 834"/>
                  <a:gd name="T20" fmla="*/ 205 w 989"/>
                  <a:gd name="T21" fmla="*/ 658 h 834"/>
                  <a:gd name="T22" fmla="*/ 226 w 989"/>
                  <a:gd name="T23" fmla="*/ 643 h 834"/>
                  <a:gd name="T24" fmla="*/ 246 w 989"/>
                  <a:gd name="T25" fmla="*/ 624 h 834"/>
                  <a:gd name="T26" fmla="*/ 267 w 989"/>
                  <a:gd name="T27" fmla="*/ 608 h 834"/>
                  <a:gd name="T28" fmla="*/ 287 w 989"/>
                  <a:gd name="T29" fmla="*/ 593 h 834"/>
                  <a:gd name="T30" fmla="*/ 305 w 989"/>
                  <a:gd name="T31" fmla="*/ 574 h 834"/>
                  <a:gd name="T32" fmla="*/ 325 w 989"/>
                  <a:gd name="T33" fmla="*/ 563 h 834"/>
                  <a:gd name="T34" fmla="*/ 342 w 989"/>
                  <a:gd name="T35" fmla="*/ 543 h 834"/>
                  <a:gd name="T36" fmla="*/ 363 w 989"/>
                  <a:gd name="T37" fmla="*/ 528 h 834"/>
                  <a:gd name="T38" fmla="*/ 383 w 989"/>
                  <a:gd name="T39" fmla="*/ 509 h 834"/>
                  <a:gd name="T40" fmla="*/ 400 w 989"/>
                  <a:gd name="T41" fmla="*/ 494 h 834"/>
                  <a:gd name="T42" fmla="*/ 421 w 989"/>
                  <a:gd name="T43" fmla="*/ 478 h 834"/>
                  <a:gd name="T44" fmla="*/ 438 w 989"/>
                  <a:gd name="T45" fmla="*/ 459 h 834"/>
                  <a:gd name="T46" fmla="*/ 459 w 989"/>
                  <a:gd name="T47" fmla="*/ 448 h 834"/>
                  <a:gd name="T48" fmla="*/ 479 w 989"/>
                  <a:gd name="T49" fmla="*/ 429 h 834"/>
                  <a:gd name="T50" fmla="*/ 500 w 989"/>
                  <a:gd name="T51" fmla="*/ 413 h 834"/>
                  <a:gd name="T52" fmla="*/ 520 w 989"/>
                  <a:gd name="T53" fmla="*/ 398 h 834"/>
                  <a:gd name="T54" fmla="*/ 537 w 989"/>
                  <a:gd name="T55" fmla="*/ 379 h 834"/>
                  <a:gd name="T56" fmla="*/ 558 w 989"/>
                  <a:gd name="T57" fmla="*/ 364 h 834"/>
                  <a:gd name="T58" fmla="*/ 575 w 989"/>
                  <a:gd name="T59" fmla="*/ 348 h 834"/>
                  <a:gd name="T60" fmla="*/ 595 w 989"/>
                  <a:gd name="T61" fmla="*/ 333 h 834"/>
                  <a:gd name="T62" fmla="*/ 616 w 989"/>
                  <a:gd name="T63" fmla="*/ 314 h 834"/>
                  <a:gd name="T64" fmla="*/ 633 w 989"/>
                  <a:gd name="T65" fmla="*/ 299 h 834"/>
                  <a:gd name="T66" fmla="*/ 657 w 989"/>
                  <a:gd name="T67" fmla="*/ 283 h 834"/>
                  <a:gd name="T68" fmla="*/ 674 w 989"/>
                  <a:gd name="T69" fmla="*/ 264 h 834"/>
                  <a:gd name="T70" fmla="*/ 695 w 989"/>
                  <a:gd name="T71" fmla="*/ 253 h 834"/>
                  <a:gd name="T72" fmla="*/ 712 w 989"/>
                  <a:gd name="T73" fmla="*/ 234 h 834"/>
                  <a:gd name="T74" fmla="*/ 732 w 989"/>
                  <a:gd name="T75" fmla="*/ 218 h 834"/>
                  <a:gd name="T76" fmla="*/ 753 w 989"/>
                  <a:gd name="T77" fmla="*/ 199 h 834"/>
                  <a:gd name="T78" fmla="*/ 770 w 989"/>
                  <a:gd name="T79" fmla="*/ 184 h 834"/>
                  <a:gd name="T80" fmla="*/ 790 w 989"/>
                  <a:gd name="T81" fmla="*/ 169 h 834"/>
                  <a:gd name="T82" fmla="*/ 808 w 989"/>
                  <a:gd name="T83" fmla="*/ 149 h 834"/>
                  <a:gd name="T84" fmla="*/ 831 w 989"/>
                  <a:gd name="T85" fmla="*/ 138 h 834"/>
                  <a:gd name="T86" fmla="*/ 849 w 989"/>
                  <a:gd name="T87" fmla="*/ 119 h 834"/>
                  <a:gd name="T88" fmla="*/ 869 w 989"/>
                  <a:gd name="T89" fmla="*/ 104 h 834"/>
                  <a:gd name="T90" fmla="*/ 890 w 989"/>
                  <a:gd name="T91" fmla="*/ 88 h 834"/>
                  <a:gd name="T92" fmla="*/ 907 w 989"/>
                  <a:gd name="T93" fmla="*/ 69 h 834"/>
                  <a:gd name="T94" fmla="*/ 927 w 989"/>
                  <a:gd name="T95" fmla="*/ 54 h 834"/>
                  <a:gd name="T96" fmla="*/ 944 w 989"/>
                  <a:gd name="T97" fmla="*/ 38 h 834"/>
                  <a:gd name="T98" fmla="*/ 965 w 989"/>
                  <a:gd name="T99" fmla="*/ 23 h 834"/>
                  <a:gd name="T100" fmla="*/ 985 w 989"/>
                  <a:gd name="T101" fmla="*/ 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9" h="834">
                    <a:moveTo>
                      <a:pt x="0" y="834"/>
                    </a:moveTo>
                    <a:lnTo>
                      <a:pt x="0" y="830"/>
                    </a:lnTo>
                    <a:lnTo>
                      <a:pt x="7" y="827"/>
                    </a:lnTo>
                    <a:lnTo>
                      <a:pt x="10" y="827"/>
                    </a:lnTo>
                    <a:lnTo>
                      <a:pt x="14" y="819"/>
                    </a:lnTo>
                    <a:lnTo>
                      <a:pt x="17" y="815"/>
                    </a:lnTo>
                    <a:lnTo>
                      <a:pt x="21" y="815"/>
                    </a:lnTo>
                    <a:lnTo>
                      <a:pt x="27" y="811"/>
                    </a:lnTo>
                    <a:lnTo>
                      <a:pt x="27" y="807"/>
                    </a:lnTo>
                    <a:lnTo>
                      <a:pt x="34" y="804"/>
                    </a:lnTo>
                    <a:lnTo>
                      <a:pt x="38" y="804"/>
                    </a:lnTo>
                    <a:lnTo>
                      <a:pt x="41" y="796"/>
                    </a:lnTo>
                    <a:lnTo>
                      <a:pt x="44" y="792"/>
                    </a:lnTo>
                    <a:lnTo>
                      <a:pt x="48" y="792"/>
                    </a:lnTo>
                    <a:lnTo>
                      <a:pt x="55" y="788"/>
                    </a:lnTo>
                    <a:lnTo>
                      <a:pt x="55" y="784"/>
                    </a:lnTo>
                    <a:lnTo>
                      <a:pt x="62" y="781"/>
                    </a:lnTo>
                    <a:lnTo>
                      <a:pt x="65" y="781"/>
                    </a:lnTo>
                    <a:lnTo>
                      <a:pt x="68" y="777"/>
                    </a:lnTo>
                    <a:lnTo>
                      <a:pt x="72" y="769"/>
                    </a:lnTo>
                    <a:lnTo>
                      <a:pt x="75" y="769"/>
                    </a:lnTo>
                    <a:lnTo>
                      <a:pt x="82" y="765"/>
                    </a:lnTo>
                    <a:lnTo>
                      <a:pt x="82" y="761"/>
                    </a:lnTo>
                    <a:lnTo>
                      <a:pt x="86" y="758"/>
                    </a:lnTo>
                    <a:lnTo>
                      <a:pt x="92" y="758"/>
                    </a:lnTo>
                    <a:lnTo>
                      <a:pt x="96" y="754"/>
                    </a:lnTo>
                    <a:lnTo>
                      <a:pt x="99" y="746"/>
                    </a:lnTo>
                    <a:lnTo>
                      <a:pt x="103" y="746"/>
                    </a:lnTo>
                    <a:lnTo>
                      <a:pt x="109" y="742"/>
                    </a:lnTo>
                    <a:lnTo>
                      <a:pt x="109" y="739"/>
                    </a:lnTo>
                    <a:lnTo>
                      <a:pt x="113" y="735"/>
                    </a:lnTo>
                    <a:lnTo>
                      <a:pt x="120" y="735"/>
                    </a:lnTo>
                    <a:lnTo>
                      <a:pt x="123" y="731"/>
                    </a:lnTo>
                    <a:lnTo>
                      <a:pt x="127" y="723"/>
                    </a:lnTo>
                    <a:lnTo>
                      <a:pt x="130" y="723"/>
                    </a:lnTo>
                    <a:lnTo>
                      <a:pt x="133" y="719"/>
                    </a:lnTo>
                    <a:lnTo>
                      <a:pt x="137" y="716"/>
                    </a:lnTo>
                    <a:lnTo>
                      <a:pt x="140" y="712"/>
                    </a:lnTo>
                    <a:lnTo>
                      <a:pt x="147" y="712"/>
                    </a:lnTo>
                    <a:lnTo>
                      <a:pt x="151" y="708"/>
                    </a:lnTo>
                    <a:lnTo>
                      <a:pt x="154" y="704"/>
                    </a:lnTo>
                    <a:lnTo>
                      <a:pt x="157" y="700"/>
                    </a:lnTo>
                    <a:lnTo>
                      <a:pt x="161" y="696"/>
                    </a:lnTo>
                    <a:lnTo>
                      <a:pt x="164" y="693"/>
                    </a:lnTo>
                    <a:lnTo>
                      <a:pt x="168" y="689"/>
                    </a:lnTo>
                    <a:lnTo>
                      <a:pt x="174" y="689"/>
                    </a:lnTo>
                    <a:lnTo>
                      <a:pt x="178" y="685"/>
                    </a:lnTo>
                    <a:lnTo>
                      <a:pt x="178" y="681"/>
                    </a:lnTo>
                    <a:lnTo>
                      <a:pt x="185" y="677"/>
                    </a:lnTo>
                    <a:lnTo>
                      <a:pt x="188" y="673"/>
                    </a:lnTo>
                    <a:lnTo>
                      <a:pt x="192" y="670"/>
                    </a:lnTo>
                    <a:lnTo>
                      <a:pt x="195" y="666"/>
                    </a:lnTo>
                    <a:lnTo>
                      <a:pt x="202" y="666"/>
                    </a:lnTo>
                    <a:lnTo>
                      <a:pt x="205" y="662"/>
                    </a:lnTo>
                    <a:lnTo>
                      <a:pt x="205" y="658"/>
                    </a:lnTo>
                    <a:lnTo>
                      <a:pt x="212" y="654"/>
                    </a:lnTo>
                    <a:lnTo>
                      <a:pt x="216" y="651"/>
                    </a:lnTo>
                    <a:lnTo>
                      <a:pt x="219" y="647"/>
                    </a:lnTo>
                    <a:lnTo>
                      <a:pt x="222" y="643"/>
                    </a:lnTo>
                    <a:lnTo>
                      <a:pt x="226" y="643"/>
                    </a:lnTo>
                    <a:lnTo>
                      <a:pt x="233" y="639"/>
                    </a:lnTo>
                    <a:lnTo>
                      <a:pt x="233" y="635"/>
                    </a:lnTo>
                    <a:lnTo>
                      <a:pt x="240" y="631"/>
                    </a:lnTo>
                    <a:lnTo>
                      <a:pt x="243" y="628"/>
                    </a:lnTo>
                    <a:lnTo>
                      <a:pt x="246" y="624"/>
                    </a:lnTo>
                    <a:lnTo>
                      <a:pt x="250" y="620"/>
                    </a:lnTo>
                    <a:lnTo>
                      <a:pt x="253" y="620"/>
                    </a:lnTo>
                    <a:lnTo>
                      <a:pt x="260" y="616"/>
                    </a:lnTo>
                    <a:lnTo>
                      <a:pt x="260" y="612"/>
                    </a:lnTo>
                    <a:lnTo>
                      <a:pt x="267" y="608"/>
                    </a:lnTo>
                    <a:lnTo>
                      <a:pt x="270" y="605"/>
                    </a:lnTo>
                    <a:lnTo>
                      <a:pt x="274" y="601"/>
                    </a:lnTo>
                    <a:lnTo>
                      <a:pt x="277" y="597"/>
                    </a:lnTo>
                    <a:lnTo>
                      <a:pt x="281" y="597"/>
                    </a:lnTo>
                    <a:lnTo>
                      <a:pt x="287" y="593"/>
                    </a:lnTo>
                    <a:lnTo>
                      <a:pt x="287" y="589"/>
                    </a:lnTo>
                    <a:lnTo>
                      <a:pt x="294" y="586"/>
                    </a:lnTo>
                    <a:lnTo>
                      <a:pt x="298" y="582"/>
                    </a:lnTo>
                    <a:lnTo>
                      <a:pt x="301" y="578"/>
                    </a:lnTo>
                    <a:lnTo>
                      <a:pt x="305" y="574"/>
                    </a:lnTo>
                    <a:lnTo>
                      <a:pt x="308" y="574"/>
                    </a:lnTo>
                    <a:lnTo>
                      <a:pt x="315" y="570"/>
                    </a:lnTo>
                    <a:lnTo>
                      <a:pt x="315" y="566"/>
                    </a:lnTo>
                    <a:lnTo>
                      <a:pt x="318" y="563"/>
                    </a:lnTo>
                    <a:lnTo>
                      <a:pt x="325" y="563"/>
                    </a:lnTo>
                    <a:lnTo>
                      <a:pt x="328" y="555"/>
                    </a:lnTo>
                    <a:lnTo>
                      <a:pt x="332" y="551"/>
                    </a:lnTo>
                    <a:lnTo>
                      <a:pt x="335" y="551"/>
                    </a:lnTo>
                    <a:lnTo>
                      <a:pt x="342" y="547"/>
                    </a:lnTo>
                    <a:lnTo>
                      <a:pt x="342" y="543"/>
                    </a:lnTo>
                    <a:lnTo>
                      <a:pt x="346" y="540"/>
                    </a:lnTo>
                    <a:lnTo>
                      <a:pt x="352" y="540"/>
                    </a:lnTo>
                    <a:lnTo>
                      <a:pt x="356" y="532"/>
                    </a:lnTo>
                    <a:lnTo>
                      <a:pt x="359" y="528"/>
                    </a:lnTo>
                    <a:lnTo>
                      <a:pt x="363" y="528"/>
                    </a:lnTo>
                    <a:lnTo>
                      <a:pt x="366" y="524"/>
                    </a:lnTo>
                    <a:lnTo>
                      <a:pt x="370" y="520"/>
                    </a:lnTo>
                    <a:lnTo>
                      <a:pt x="373" y="517"/>
                    </a:lnTo>
                    <a:lnTo>
                      <a:pt x="380" y="517"/>
                    </a:lnTo>
                    <a:lnTo>
                      <a:pt x="383" y="509"/>
                    </a:lnTo>
                    <a:lnTo>
                      <a:pt x="387" y="505"/>
                    </a:lnTo>
                    <a:lnTo>
                      <a:pt x="390" y="505"/>
                    </a:lnTo>
                    <a:lnTo>
                      <a:pt x="393" y="501"/>
                    </a:lnTo>
                    <a:lnTo>
                      <a:pt x="397" y="498"/>
                    </a:lnTo>
                    <a:lnTo>
                      <a:pt x="400" y="494"/>
                    </a:lnTo>
                    <a:lnTo>
                      <a:pt x="407" y="494"/>
                    </a:lnTo>
                    <a:lnTo>
                      <a:pt x="411" y="490"/>
                    </a:lnTo>
                    <a:lnTo>
                      <a:pt x="411" y="482"/>
                    </a:lnTo>
                    <a:lnTo>
                      <a:pt x="417" y="482"/>
                    </a:lnTo>
                    <a:lnTo>
                      <a:pt x="421" y="478"/>
                    </a:lnTo>
                    <a:lnTo>
                      <a:pt x="424" y="475"/>
                    </a:lnTo>
                    <a:lnTo>
                      <a:pt x="428" y="471"/>
                    </a:lnTo>
                    <a:lnTo>
                      <a:pt x="435" y="471"/>
                    </a:lnTo>
                    <a:lnTo>
                      <a:pt x="438" y="467"/>
                    </a:lnTo>
                    <a:lnTo>
                      <a:pt x="438" y="459"/>
                    </a:lnTo>
                    <a:lnTo>
                      <a:pt x="445" y="459"/>
                    </a:lnTo>
                    <a:lnTo>
                      <a:pt x="448" y="455"/>
                    </a:lnTo>
                    <a:lnTo>
                      <a:pt x="452" y="452"/>
                    </a:lnTo>
                    <a:lnTo>
                      <a:pt x="455" y="448"/>
                    </a:lnTo>
                    <a:lnTo>
                      <a:pt x="459" y="448"/>
                    </a:lnTo>
                    <a:lnTo>
                      <a:pt x="465" y="444"/>
                    </a:lnTo>
                    <a:lnTo>
                      <a:pt x="465" y="436"/>
                    </a:lnTo>
                    <a:lnTo>
                      <a:pt x="472" y="436"/>
                    </a:lnTo>
                    <a:lnTo>
                      <a:pt x="476" y="432"/>
                    </a:lnTo>
                    <a:lnTo>
                      <a:pt x="479" y="429"/>
                    </a:lnTo>
                    <a:lnTo>
                      <a:pt x="482" y="425"/>
                    </a:lnTo>
                    <a:lnTo>
                      <a:pt x="486" y="425"/>
                    </a:lnTo>
                    <a:lnTo>
                      <a:pt x="493" y="421"/>
                    </a:lnTo>
                    <a:lnTo>
                      <a:pt x="493" y="417"/>
                    </a:lnTo>
                    <a:lnTo>
                      <a:pt x="500" y="413"/>
                    </a:lnTo>
                    <a:lnTo>
                      <a:pt x="503" y="410"/>
                    </a:lnTo>
                    <a:lnTo>
                      <a:pt x="506" y="406"/>
                    </a:lnTo>
                    <a:lnTo>
                      <a:pt x="510" y="402"/>
                    </a:lnTo>
                    <a:lnTo>
                      <a:pt x="513" y="402"/>
                    </a:lnTo>
                    <a:lnTo>
                      <a:pt x="520" y="398"/>
                    </a:lnTo>
                    <a:lnTo>
                      <a:pt x="520" y="394"/>
                    </a:lnTo>
                    <a:lnTo>
                      <a:pt x="527" y="390"/>
                    </a:lnTo>
                    <a:lnTo>
                      <a:pt x="530" y="387"/>
                    </a:lnTo>
                    <a:lnTo>
                      <a:pt x="534" y="383"/>
                    </a:lnTo>
                    <a:lnTo>
                      <a:pt x="537" y="379"/>
                    </a:lnTo>
                    <a:lnTo>
                      <a:pt x="541" y="379"/>
                    </a:lnTo>
                    <a:lnTo>
                      <a:pt x="547" y="375"/>
                    </a:lnTo>
                    <a:lnTo>
                      <a:pt x="547" y="371"/>
                    </a:lnTo>
                    <a:lnTo>
                      <a:pt x="554" y="367"/>
                    </a:lnTo>
                    <a:lnTo>
                      <a:pt x="558" y="364"/>
                    </a:lnTo>
                    <a:lnTo>
                      <a:pt x="561" y="360"/>
                    </a:lnTo>
                    <a:lnTo>
                      <a:pt x="565" y="356"/>
                    </a:lnTo>
                    <a:lnTo>
                      <a:pt x="568" y="356"/>
                    </a:lnTo>
                    <a:lnTo>
                      <a:pt x="575" y="352"/>
                    </a:lnTo>
                    <a:lnTo>
                      <a:pt x="575" y="348"/>
                    </a:lnTo>
                    <a:lnTo>
                      <a:pt x="582" y="345"/>
                    </a:lnTo>
                    <a:lnTo>
                      <a:pt x="585" y="341"/>
                    </a:lnTo>
                    <a:lnTo>
                      <a:pt x="589" y="337"/>
                    </a:lnTo>
                    <a:lnTo>
                      <a:pt x="592" y="333"/>
                    </a:lnTo>
                    <a:lnTo>
                      <a:pt x="595" y="333"/>
                    </a:lnTo>
                    <a:lnTo>
                      <a:pt x="602" y="329"/>
                    </a:lnTo>
                    <a:lnTo>
                      <a:pt x="602" y="325"/>
                    </a:lnTo>
                    <a:lnTo>
                      <a:pt x="606" y="322"/>
                    </a:lnTo>
                    <a:lnTo>
                      <a:pt x="612" y="318"/>
                    </a:lnTo>
                    <a:lnTo>
                      <a:pt x="616" y="314"/>
                    </a:lnTo>
                    <a:lnTo>
                      <a:pt x="619" y="310"/>
                    </a:lnTo>
                    <a:lnTo>
                      <a:pt x="623" y="310"/>
                    </a:lnTo>
                    <a:lnTo>
                      <a:pt x="630" y="306"/>
                    </a:lnTo>
                    <a:lnTo>
                      <a:pt x="630" y="302"/>
                    </a:lnTo>
                    <a:lnTo>
                      <a:pt x="633" y="299"/>
                    </a:lnTo>
                    <a:lnTo>
                      <a:pt x="640" y="295"/>
                    </a:lnTo>
                    <a:lnTo>
                      <a:pt x="643" y="291"/>
                    </a:lnTo>
                    <a:lnTo>
                      <a:pt x="647" y="287"/>
                    </a:lnTo>
                    <a:lnTo>
                      <a:pt x="650" y="287"/>
                    </a:lnTo>
                    <a:lnTo>
                      <a:pt x="657" y="283"/>
                    </a:lnTo>
                    <a:lnTo>
                      <a:pt x="657" y="279"/>
                    </a:lnTo>
                    <a:lnTo>
                      <a:pt x="660" y="276"/>
                    </a:lnTo>
                    <a:lnTo>
                      <a:pt x="667" y="272"/>
                    </a:lnTo>
                    <a:lnTo>
                      <a:pt x="671" y="268"/>
                    </a:lnTo>
                    <a:lnTo>
                      <a:pt x="674" y="264"/>
                    </a:lnTo>
                    <a:lnTo>
                      <a:pt x="678" y="264"/>
                    </a:lnTo>
                    <a:lnTo>
                      <a:pt x="681" y="260"/>
                    </a:lnTo>
                    <a:lnTo>
                      <a:pt x="684" y="257"/>
                    </a:lnTo>
                    <a:lnTo>
                      <a:pt x="688" y="253"/>
                    </a:lnTo>
                    <a:lnTo>
                      <a:pt x="695" y="253"/>
                    </a:lnTo>
                    <a:lnTo>
                      <a:pt x="698" y="245"/>
                    </a:lnTo>
                    <a:lnTo>
                      <a:pt x="701" y="241"/>
                    </a:lnTo>
                    <a:lnTo>
                      <a:pt x="705" y="241"/>
                    </a:lnTo>
                    <a:lnTo>
                      <a:pt x="708" y="237"/>
                    </a:lnTo>
                    <a:lnTo>
                      <a:pt x="712" y="234"/>
                    </a:lnTo>
                    <a:lnTo>
                      <a:pt x="715" y="230"/>
                    </a:lnTo>
                    <a:lnTo>
                      <a:pt x="722" y="230"/>
                    </a:lnTo>
                    <a:lnTo>
                      <a:pt x="725" y="222"/>
                    </a:lnTo>
                    <a:lnTo>
                      <a:pt x="729" y="218"/>
                    </a:lnTo>
                    <a:lnTo>
                      <a:pt x="732" y="218"/>
                    </a:lnTo>
                    <a:lnTo>
                      <a:pt x="736" y="214"/>
                    </a:lnTo>
                    <a:lnTo>
                      <a:pt x="739" y="211"/>
                    </a:lnTo>
                    <a:lnTo>
                      <a:pt x="743" y="207"/>
                    </a:lnTo>
                    <a:lnTo>
                      <a:pt x="749" y="207"/>
                    </a:lnTo>
                    <a:lnTo>
                      <a:pt x="753" y="199"/>
                    </a:lnTo>
                    <a:lnTo>
                      <a:pt x="753" y="195"/>
                    </a:lnTo>
                    <a:lnTo>
                      <a:pt x="760" y="195"/>
                    </a:lnTo>
                    <a:lnTo>
                      <a:pt x="763" y="191"/>
                    </a:lnTo>
                    <a:lnTo>
                      <a:pt x="766" y="188"/>
                    </a:lnTo>
                    <a:lnTo>
                      <a:pt x="770" y="184"/>
                    </a:lnTo>
                    <a:lnTo>
                      <a:pt x="777" y="184"/>
                    </a:lnTo>
                    <a:lnTo>
                      <a:pt x="780" y="180"/>
                    </a:lnTo>
                    <a:lnTo>
                      <a:pt x="780" y="172"/>
                    </a:lnTo>
                    <a:lnTo>
                      <a:pt x="787" y="172"/>
                    </a:lnTo>
                    <a:lnTo>
                      <a:pt x="790" y="169"/>
                    </a:lnTo>
                    <a:lnTo>
                      <a:pt x="794" y="165"/>
                    </a:lnTo>
                    <a:lnTo>
                      <a:pt x="797" y="161"/>
                    </a:lnTo>
                    <a:lnTo>
                      <a:pt x="804" y="161"/>
                    </a:lnTo>
                    <a:lnTo>
                      <a:pt x="808" y="157"/>
                    </a:lnTo>
                    <a:lnTo>
                      <a:pt x="808" y="149"/>
                    </a:lnTo>
                    <a:lnTo>
                      <a:pt x="814" y="149"/>
                    </a:lnTo>
                    <a:lnTo>
                      <a:pt x="818" y="146"/>
                    </a:lnTo>
                    <a:lnTo>
                      <a:pt x="821" y="142"/>
                    </a:lnTo>
                    <a:lnTo>
                      <a:pt x="825" y="138"/>
                    </a:lnTo>
                    <a:lnTo>
                      <a:pt x="831" y="138"/>
                    </a:lnTo>
                    <a:lnTo>
                      <a:pt x="835" y="134"/>
                    </a:lnTo>
                    <a:lnTo>
                      <a:pt x="835" y="126"/>
                    </a:lnTo>
                    <a:lnTo>
                      <a:pt x="842" y="126"/>
                    </a:lnTo>
                    <a:lnTo>
                      <a:pt x="845" y="123"/>
                    </a:lnTo>
                    <a:lnTo>
                      <a:pt x="849" y="119"/>
                    </a:lnTo>
                    <a:lnTo>
                      <a:pt x="852" y="115"/>
                    </a:lnTo>
                    <a:lnTo>
                      <a:pt x="855" y="115"/>
                    </a:lnTo>
                    <a:lnTo>
                      <a:pt x="862" y="111"/>
                    </a:lnTo>
                    <a:lnTo>
                      <a:pt x="862" y="107"/>
                    </a:lnTo>
                    <a:lnTo>
                      <a:pt x="869" y="104"/>
                    </a:lnTo>
                    <a:lnTo>
                      <a:pt x="873" y="100"/>
                    </a:lnTo>
                    <a:lnTo>
                      <a:pt x="876" y="96"/>
                    </a:lnTo>
                    <a:lnTo>
                      <a:pt x="879" y="92"/>
                    </a:lnTo>
                    <a:lnTo>
                      <a:pt x="883" y="92"/>
                    </a:lnTo>
                    <a:lnTo>
                      <a:pt x="890" y="88"/>
                    </a:lnTo>
                    <a:lnTo>
                      <a:pt x="890" y="84"/>
                    </a:lnTo>
                    <a:lnTo>
                      <a:pt x="897" y="81"/>
                    </a:lnTo>
                    <a:lnTo>
                      <a:pt x="900" y="77"/>
                    </a:lnTo>
                    <a:lnTo>
                      <a:pt x="903" y="73"/>
                    </a:lnTo>
                    <a:lnTo>
                      <a:pt x="907" y="69"/>
                    </a:lnTo>
                    <a:lnTo>
                      <a:pt x="910" y="69"/>
                    </a:lnTo>
                    <a:lnTo>
                      <a:pt x="917" y="65"/>
                    </a:lnTo>
                    <a:lnTo>
                      <a:pt x="917" y="61"/>
                    </a:lnTo>
                    <a:lnTo>
                      <a:pt x="924" y="58"/>
                    </a:lnTo>
                    <a:lnTo>
                      <a:pt x="927" y="54"/>
                    </a:lnTo>
                    <a:lnTo>
                      <a:pt x="931" y="50"/>
                    </a:lnTo>
                    <a:lnTo>
                      <a:pt x="934" y="46"/>
                    </a:lnTo>
                    <a:lnTo>
                      <a:pt x="938" y="46"/>
                    </a:lnTo>
                    <a:lnTo>
                      <a:pt x="944" y="42"/>
                    </a:lnTo>
                    <a:lnTo>
                      <a:pt x="944" y="38"/>
                    </a:lnTo>
                    <a:lnTo>
                      <a:pt x="951" y="35"/>
                    </a:lnTo>
                    <a:lnTo>
                      <a:pt x="955" y="31"/>
                    </a:lnTo>
                    <a:lnTo>
                      <a:pt x="958" y="27"/>
                    </a:lnTo>
                    <a:lnTo>
                      <a:pt x="962" y="23"/>
                    </a:lnTo>
                    <a:lnTo>
                      <a:pt x="965" y="23"/>
                    </a:lnTo>
                    <a:lnTo>
                      <a:pt x="972" y="19"/>
                    </a:lnTo>
                    <a:lnTo>
                      <a:pt x="972" y="16"/>
                    </a:lnTo>
                    <a:lnTo>
                      <a:pt x="979" y="12"/>
                    </a:lnTo>
                    <a:lnTo>
                      <a:pt x="982" y="8"/>
                    </a:lnTo>
                    <a:lnTo>
                      <a:pt x="985" y="4"/>
                    </a:lnTo>
                    <a:lnTo>
                      <a:pt x="989" y="0"/>
                    </a:lnTo>
                  </a:path>
                </a:pathLst>
              </a:custGeom>
              <a:noFill/>
              <a:ln w="0">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37" name="Freeform 213"/>
              <p:cNvSpPr>
                <a:spLocks/>
              </p:cNvSpPr>
              <p:nvPr/>
            </p:nvSpPr>
            <p:spPr bwMode="auto">
              <a:xfrm>
                <a:off x="444" y="2213"/>
                <a:ext cx="759" cy="657"/>
              </a:xfrm>
              <a:custGeom>
                <a:avLst/>
                <a:gdLst>
                  <a:gd name="T0" fmla="*/ 17 w 989"/>
                  <a:gd name="T1" fmla="*/ 819 h 834"/>
                  <a:gd name="T2" fmla="*/ 38 w 989"/>
                  <a:gd name="T3" fmla="*/ 804 h 834"/>
                  <a:gd name="T4" fmla="*/ 55 w 989"/>
                  <a:gd name="T5" fmla="*/ 788 h 834"/>
                  <a:gd name="T6" fmla="*/ 76 w 989"/>
                  <a:gd name="T7" fmla="*/ 769 h 834"/>
                  <a:gd name="T8" fmla="*/ 96 w 989"/>
                  <a:gd name="T9" fmla="*/ 758 h 834"/>
                  <a:gd name="T10" fmla="*/ 113 w 989"/>
                  <a:gd name="T11" fmla="*/ 739 h 834"/>
                  <a:gd name="T12" fmla="*/ 134 w 989"/>
                  <a:gd name="T13" fmla="*/ 723 h 834"/>
                  <a:gd name="T14" fmla="*/ 151 w 989"/>
                  <a:gd name="T15" fmla="*/ 708 h 834"/>
                  <a:gd name="T16" fmla="*/ 175 w 989"/>
                  <a:gd name="T17" fmla="*/ 689 h 834"/>
                  <a:gd name="T18" fmla="*/ 192 w 989"/>
                  <a:gd name="T19" fmla="*/ 673 h 834"/>
                  <a:gd name="T20" fmla="*/ 212 w 989"/>
                  <a:gd name="T21" fmla="*/ 658 h 834"/>
                  <a:gd name="T22" fmla="*/ 233 w 989"/>
                  <a:gd name="T23" fmla="*/ 643 h 834"/>
                  <a:gd name="T24" fmla="*/ 250 w 989"/>
                  <a:gd name="T25" fmla="*/ 624 h 834"/>
                  <a:gd name="T26" fmla="*/ 271 w 989"/>
                  <a:gd name="T27" fmla="*/ 608 h 834"/>
                  <a:gd name="T28" fmla="*/ 288 w 989"/>
                  <a:gd name="T29" fmla="*/ 593 h 834"/>
                  <a:gd name="T30" fmla="*/ 308 w 989"/>
                  <a:gd name="T31" fmla="*/ 574 h 834"/>
                  <a:gd name="T32" fmla="*/ 329 w 989"/>
                  <a:gd name="T33" fmla="*/ 563 h 834"/>
                  <a:gd name="T34" fmla="*/ 346 w 989"/>
                  <a:gd name="T35" fmla="*/ 543 h 834"/>
                  <a:gd name="T36" fmla="*/ 370 w 989"/>
                  <a:gd name="T37" fmla="*/ 528 h 834"/>
                  <a:gd name="T38" fmla="*/ 387 w 989"/>
                  <a:gd name="T39" fmla="*/ 509 h 834"/>
                  <a:gd name="T40" fmla="*/ 407 w 989"/>
                  <a:gd name="T41" fmla="*/ 494 h 834"/>
                  <a:gd name="T42" fmla="*/ 425 w 989"/>
                  <a:gd name="T43" fmla="*/ 478 h 834"/>
                  <a:gd name="T44" fmla="*/ 445 w 989"/>
                  <a:gd name="T45" fmla="*/ 459 h 834"/>
                  <a:gd name="T46" fmla="*/ 466 w 989"/>
                  <a:gd name="T47" fmla="*/ 448 h 834"/>
                  <a:gd name="T48" fmla="*/ 483 w 989"/>
                  <a:gd name="T49" fmla="*/ 429 h 834"/>
                  <a:gd name="T50" fmla="*/ 503 w 989"/>
                  <a:gd name="T51" fmla="*/ 413 h 834"/>
                  <a:gd name="T52" fmla="*/ 520 w 989"/>
                  <a:gd name="T53" fmla="*/ 398 h 834"/>
                  <a:gd name="T54" fmla="*/ 541 w 989"/>
                  <a:gd name="T55" fmla="*/ 379 h 834"/>
                  <a:gd name="T56" fmla="*/ 561 w 989"/>
                  <a:gd name="T57" fmla="*/ 364 h 834"/>
                  <a:gd name="T58" fmla="*/ 579 w 989"/>
                  <a:gd name="T59" fmla="*/ 348 h 834"/>
                  <a:gd name="T60" fmla="*/ 603 w 989"/>
                  <a:gd name="T61" fmla="*/ 333 h 834"/>
                  <a:gd name="T62" fmla="*/ 620 w 989"/>
                  <a:gd name="T63" fmla="*/ 314 h 834"/>
                  <a:gd name="T64" fmla="*/ 640 w 989"/>
                  <a:gd name="T65" fmla="*/ 299 h 834"/>
                  <a:gd name="T66" fmla="*/ 657 w 989"/>
                  <a:gd name="T67" fmla="*/ 283 h 834"/>
                  <a:gd name="T68" fmla="*/ 678 w 989"/>
                  <a:gd name="T69" fmla="*/ 264 h 834"/>
                  <a:gd name="T70" fmla="*/ 698 w 989"/>
                  <a:gd name="T71" fmla="*/ 253 h 834"/>
                  <a:gd name="T72" fmla="*/ 715 w 989"/>
                  <a:gd name="T73" fmla="*/ 234 h 834"/>
                  <a:gd name="T74" fmla="*/ 736 w 989"/>
                  <a:gd name="T75" fmla="*/ 218 h 834"/>
                  <a:gd name="T76" fmla="*/ 753 w 989"/>
                  <a:gd name="T77" fmla="*/ 199 h 834"/>
                  <a:gd name="T78" fmla="*/ 774 w 989"/>
                  <a:gd name="T79" fmla="*/ 184 h 834"/>
                  <a:gd name="T80" fmla="*/ 794 w 989"/>
                  <a:gd name="T81" fmla="*/ 169 h 834"/>
                  <a:gd name="T82" fmla="*/ 811 w 989"/>
                  <a:gd name="T83" fmla="*/ 149 h 834"/>
                  <a:gd name="T84" fmla="*/ 832 w 989"/>
                  <a:gd name="T85" fmla="*/ 138 h 834"/>
                  <a:gd name="T86" fmla="*/ 849 w 989"/>
                  <a:gd name="T87" fmla="*/ 119 h 834"/>
                  <a:gd name="T88" fmla="*/ 873 w 989"/>
                  <a:gd name="T89" fmla="*/ 104 h 834"/>
                  <a:gd name="T90" fmla="*/ 890 w 989"/>
                  <a:gd name="T91" fmla="*/ 88 h 834"/>
                  <a:gd name="T92" fmla="*/ 911 w 989"/>
                  <a:gd name="T93" fmla="*/ 69 h 834"/>
                  <a:gd name="T94" fmla="*/ 931 w 989"/>
                  <a:gd name="T95" fmla="*/ 54 h 834"/>
                  <a:gd name="T96" fmla="*/ 948 w 989"/>
                  <a:gd name="T97" fmla="*/ 38 h 834"/>
                  <a:gd name="T98" fmla="*/ 969 w 989"/>
                  <a:gd name="T99" fmla="*/ 23 h 834"/>
                  <a:gd name="T100" fmla="*/ 986 w 989"/>
                  <a:gd name="T101" fmla="*/ 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9" h="834">
                    <a:moveTo>
                      <a:pt x="0" y="834"/>
                    </a:moveTo>
                    <a:lnTo>
                      <a:pt x="4" y="830"/>
                    </a:lnTo>
                    <a:lnTo>
                      <a:pt x="11" y="827"/>
                    </a:lnTo>
                    <a:lnTo>
                      <a:pt x="14" y="827"/>
                    </a:lnTo>
                    <a:lnTo>
                      <a:pt x="17" y="819"/>
                    </a:lnTo>
                    <a:lnTo>
                      <a:pt x="21" y="815"/>
                    </a:lnTo>
                    <a:lnTo>
                      <a:pt x="28" y="815"/>
                    </a:lnTo>
                    <a:lnTo>
                      <a:pt x="28" y="811"/>
                    </a:lnTo>
                    <a:lnTo>
                      <a:pt x="31" y="807"/>
                    </a:lnTo>
                    <a:lnTo>
                      <a:pt x="38" y="804"/>
                    </a:lnTo>
                    <a:lnTo>
                      <a:pt x="41" y="804"/>
                    </a:lnTo>
                    <a:lnTo>
                      <a:pt x="45" y="796"/>
                    </a:lnTo>
                    <a:lnTo>
                      <a:pt x="48" y="792"/>
                    </a:lnTo>
                    <a:lnTo>
                      <a:pt x="52" y="792"/>
                    </a:lnTo>
                    <a:lnTo>
                      <a:pt x="55" y="788"/>
                    </a:lnTo>
                    <a:lnTo>
                      <a:pt x="58" y="784"/>
                    </a:lnTo>
                    <a:lnTo>
                      <a:pt x="65" y="781"/>
                    </a:lnTo>
                    <a:lnTo>
                      <a:pt x="69" y="781"/>
                    </a:lnTo>
                    <a:lnTo>
                      <a:pt x="72" y="777"/>
                    </a:lnTo>
                    <a:lnTo>
                      <a:pt x="76" y="769"/>
                    </a:lnTo>
                    <a:lnTo>
                      <a:pt x="79" y="769"/>
                    </a:lnTo>
                    <a:lnTo>
                      <a:pt x="82" y="765"/>
                    </a:lnTo>
                    <a:lnTo>
                      <a:pt x="86" y="761"/>
                    </a:lnTo>
                    <a:lnTo>
                      <a:pt x="93" y="758"/>
                    </a:lnTo>
                    <a:lnTo>
                      <a:pt x="96" y="758"/>
                    </a:lnTo>
                    <a:lnTo>
                      <a:pt x="100" y="754"/>
                    </a:lnTo>
                    <a:lnTo>
                      <a:pt x="103" y="746"/>
                    </a:lnTo>
                    <a:lnTo>
                      <a:pt x="106" y="746"/>
                    </a:lnTo>
                    <a:lnTo>
                      <a:pt x="110" y="742"/>
                    </a:lnTo>
                    <a:lnTo>
                      <a:pt x="113" y="739"/>
                    </a:lnTo>
                    <a:lnTo>
                      <a:pt x="120" y="735"/>
                    </a:lnTo>
                    <a:lnTo>
                      <a:pt x="123" y="735"/>
                    </a:lnTo>
                    <a:lnTo>
                      <a:pt x="127" y="731"/>
                    </a:lnTo>
                    <a:lnTo>
                      <a:pt x="130" y="723"/>
                    </a:lnTo>
                    <a:lnTo>
                      <a:pt x="134" y="723"/>
                    </a:lnTo>
                    <a:lnTo>
                      <a:pt x="137" y="719"/>
                    </a:lnTo>
                    <a:lnTo>
                      <a:pt x="141" y="716"/>
                    </a:lnTo>
                    <a:lnTo>
                      <a:pt x="147" y="712"/>
                    </a:lnTo>
                    <a:lnTo>
                      <a:pt x="151" y="712"/>
                    </a:lnTo>
                    <a:lnTo>
                      <a:pt x="151" y="708"/>
                    </a:lnTo>
                    <a:lnTo>
                      <a:pt x="158" y="704"/>
                    </a:lnTo>
                    <a:lnTo>
                      <a:pt x="161" y="700"/>
                    </a:lnTo>
                    <a:lnTo>
                      <a:pt x="165" y="696"/>
                    </a:lnTo>
                    <a:lnTo>
                      <a:pt x="168" y="693"/>
                    </a:lnTo>
                    <a:lnTo>
                      <a:pt x="175" y="689"/>
                    </a:lnTo>
                    <a:lnTo>
                      <a:pt x="178" y="689"/>
                    </a:lnTo>
                    <a:lnTo>
                      <a:pt x="178" y="685"/>
                    </a:lnTo>
                    <a:lnTo>
                      <a:pt x="185" y="681"/>
                    </a:lnTo>
                    <a:lnTo>
                      <a:pt x="188" y="677"/>
                    </a:lnTo>
                    <a:lnTo>
                      <a:pt x="192" y="673"/>
                    </a:lnTo>
                    <a:lnTo>
                      <a:pt x="195" y="670"/>
                    </a:lnTo>
                    <a:lnTo>
                      <a:pt x="202" y="666"/>
                    </a:lnTo>
                    <a:lnTo>
                      <a:pt x="206" y="666"/>
                    </a:lnTo>
                    <a:lnTo>
                      <a:pt x="206" y="662"/>
                    </a:lnTo>
                    <a:lnTo>
                      <a:pt x="212" y="658"/>
                    </a:lnTo>
                    <a:lnTo>
                      <a:pt x="216" y="654"/>
                    </a:lnTo>
                    <a:lnTo>
                      <a:pt x="219" y="651"/>
                    </a:lnTo>
                    <a:lnTo>
                      <a:pt x="223" y="647"/>
                    </a:lnTo>
                    <a:lnTo>
                      <a:pt x="226" y="643"/>
                    </a:lnTo>
                    <a:lnTo>
                      <a:pt x="233" y="643"/>
                    </a:lnTo>
                    <a:lnTo>
                      <a:pt x="233" y="639"/>
                    </a:lnTo>
                    <a:lnTo>
                      <a:pt x="240" y="635"/>
                    </a:lnTo>
                    <a:lnTo>
                      <a:pt x="243" y="631"/>
                    </a:lnTo>
                    <a:lnTo>
                      <a:pt x="247" y="628"/>
                    </a:lnTo>
                    <a:lnTo>
                      <a:pt x="250" y="624"/>
                    </a:lnTo>
                    <a:lnTo>
                      <a:pt x="254" y="620"/>
                    </a:lnTo>
                    <a:lnTo>
                      <a:pt x="260" y="620"/>
                    </a:lnTo>
                    <a:lnTo>
                      <a:pt x="260" y="616"/>
                    </a:lnTo>
                    <a:lnTo>
                      <a:pt x="267" y="612"/>
                    </a:lnTo>
                    <a:lnTo>
                      <a:pt x="271" y="608"/>
                    </a:lnTo>
                    <a:lnTo>
                      <a:pt x="274" y="605"/>
                    </a:lnTo>
                    <a:lnTo>
                      <a:pt x="277" y="601"/>
                    </a:lnTo>
                    <a:lnTo>
                      <a:pt x="281" y="597"/>
                    </a:lnTo>
                    <a:lnTo>
                      <a:pt x="288" y="597"/>
                    </a:lnTo>
                    <a:lnTo>
                      <a:pt x="288" y="593"/>
                    </a:lnTo>
                    <a:lnTo>
                      <a:pt x="295" y="589"/>
                    </a:lnTo>
                    <a:lnTo>
                      <a:pt x="298" y="586"/>
                    </a:lnTo>
                    <a:lnTo>
                      <a:pt x="301" y="582"/>
                    </a:lnTo>
                    <a:lnTo>
                      <a:pt x="305" y="578"/>
                    </a:lnTo>
                    <a:lnTo>
                      <a:pt x="308" y="574"/>
                    </a:lnTo>
                    <a:lnTo>
                      <a:pt x="315" y="574"/>
                    </a:lnTo>
                    <a:lnTo>
                      <a:pt x="315" y="570"/>
                    </a:lnTo>
                    <a:lnTo>
                      <a:pt x="322" y="566"/>
                    </a:lnTo>
                    <a:lnTo>
                      <a:pt x="325" y="563"/>
                    </a:lnTo>
                    <a:lnTo>
                      <a:pt x="329" y="563"/>
                    </a:lnTo>
                    <a:lnTo>
                      <a:pt x="332" y="555"/>
                    </a:lnTo>
                    <a:lnTo>
                      <a:pt x="336" y="551"/>
                    </a:lnTo>
                    <a:lnTo>
                      <a:pt x="342" y="551"/>
                    </a:lnTo>
                    <a:lnTo>
                      <a:pt x="342" y="547"/>
                    </a:lnTo>
                    <a:lnTo>
                      <a:pt x="346" y="543"/>
                    </a:lnTo>
                    <a:lnTo>
                      <a:pt x="353" y="540"/>
                    </a:lnTo>
                    <a:lnTo>
                      <a:pt x="356" y="540"/>
                    </a:lnTo>
                    <a:lnTo>
                      <a:pt x="360" y="532"/>
                    </a:lnTo>
                    <a:lnTo>
                      <a:pt x="363" y="528"/>
                    </a:lnTo>
                    <a:lnTo>
                      <a:pt x="370" y="528"/>
                    </a:lnTo>
                    <a:lnTo>
                      <a:pt x="370" y="524"/>
                    </a:lnTo>
                    <a:lnTo>
                      <a:pt x="373" y="520"/>
                    </a:lnTo>
                    <a:lnTo>
                      <a:pt x="380" y="517"/>
                    </a:lnTo>
                    <a:lnTo>
                      <a:pt x="384" y="517"/>
                    </a:lnTo>
                    <a:lnTo>
                      <a:pt x="387" y="509"/>
                    </a:lnTo>
                    <a:lnTo>
                      <a:pt x="390" y="505"/>
                    </a:lnTo>
                    <a:lnTo>
                      <a:pt x="394" y="505"/>
                    </a:lnTo>
                    <a:lnTo>
                      <a:pt x="397" y="501"/>
                    </a:lnTo>
                    <a:lnTo>
                      <a:pt x="401" y="498"/>
                    </a:lnTo>
                    <a:lnTo>
                      <a:pt x="407" y="494"/>
                    </a:lnTo>
                    <a:lnTo>
                      <a:pt x="411" y="494"/>
                    </a:lnTo>
                    <a:lnTo>
                      <a:pt x="414" y="490"/>
                    </a:lnTo>
                    <a:lnTo>
                      <a:pt x="418" y="482"/>
                    </a:lnTo>
                    <a:lnTo>
                      <a:pt x="421" y="482"/>
                    </a:lnTo>
                    <a:lnTo>
                      <a:pt x="425" y="478"/>
                    </a:lnTo>
                    <a:lnTo>
                      <a:pt x="428" y="475"/>
                    </a:lnTo>
                    <a:lnTo>
                      <a:pt x="435" y="471"/>
                    </a:lnTo>
                    <a:lnTo>
                      <a:pt x="438" y="471"/>
                    </a:lnTo>
                    <a:lnTo>
                      <a:pt x="438" y="467"/>
                    </a:lnTo>
                    <a:lnTo>
                      <a:pt x="445" y="459"/>
                    </a:lnTo>
                    <a:lnTo>
                      <a:pt x="449" y="459"/>
                    </a:lnTo>
                    <a:lnTo>
                      <a:pt x="452" y="455"/>
                    </a:lnTo>
                    <a:lnTo>
                      <a:pt x="455" y="452"/>
                    </a:lnTo>
                    <a:lnTo>
                      <a:pt x="462" y="448"/>
                    </a:lnTo>
                    <a:lnTo>
                      <a:pt x="466" y="448"/>
                    </a:lnTo>
                    <a:lnTo>
                      <a:pt x="466" y="444"/>
                    </a:lnTo>
                    <a:lnTo>
                      <a:pt x="473" y="436"/>
                    </a:lnTo>
                    <a:lnTo>
                      <a:pt x="476" y="436"/>
                    </a:lnTo>
                    <a:lnTo>
                      <a:pt x="479" y="432"/>
                    </a:lnTo>
                    <a:lnTo>
                      <a:pt x="483" y="429"/>
                    </a:lnTo>
                    <a:lnTo>
                      <a:pt x="490" y="425"/>
                    </a:lnTo>
                    <a:lnTo>
                      <a:pt x="493" y="425"/>
                    </a:lnTo>
                    <a:lnTo>
                      <a:pt x="493" y="421"/>
                    </a:lnTo>
                    <a:lnTo>
                      <a:pt x="500" y="417"/>
                    </a:lnTo>
                    <a:lnTo>
                      <a:pt x="503" y="413"/>
                    </a:lnTo>
                    <a:lnTo>
                      <a:pt x="507" y="410"/>
                    </a:lnTo>
                    <a:lnTo>
                      <a:pt x="510" y="406"/>
                    </a:lnTo>
                    <a:lnTo>
                      <a:pt x="514" y="402"/>
                    </a:lnTo>
                    <a:lnTo>
                      <a:pt x="520" y="402"/>
                    </a:lnTo>
                    <a:lnTo>
                      <a:pt x="520" y="398"/>
                    </a:lnTo>
                    <a:lnTo>
                      <a:pt x="527" y="394"/>
                    </a:lnTo>
                    <a:lnTo>
                      <a:pt x="531" y="390"/>
                    </a:lnTo>
                    <a:lnTo>
                      <a:pt x="534" y="387"/>
                    </a:lnTo>
                    <a:lnTo>
                      <a:pt x="538" y="383"/>
                    </a:lnTo>
                    <a:lnTo>
                      <a:pt x="541" y="379"/>
                    </a:lnTo>
                    <a:lnTo>
                      <a:pt x="548" y="379"/>
                    </a:lnTo>
                    <a:lnTo>
                      <a:pt x="548" y="375"/>
                    </a:lnTo>
                    <a:lnTo>
                      <a:pt x="555" y="371"/>
                    </a:lnTo>
                    <a:lnTo>
                      <a:pt x="558" y="367"/>
                    </a:lnTo>
                    <a:lnTo>
                      <a:pt x="561" y="364"/>
                    </a:lnTo>
                    <a:lnTo>
                      <a:pt x="565" y="360"/>
                    </a:lnTo>
                    <a:lnTo>
                      <a:pt x="568" y="356"/>
                    </a:lnTo>
                    <a:lnTo>
                      <a:pt x="575" y="356"/>
                    </a:lnTo>
                    <a:lnTo>
                      <a:pt x="575" y="352"/>
                    </a:lnTo>
                    <a:lnTo>
                      <a:pt x="579" y="348"/>
                    </a:lnTo>
                    <a:lnTo>
                      <a:pt x="585" y="345"/>
                    </a:lnTo>
                    <a:lnTo>
                      <a:pt x="589" y="341"/>
                    </a:lnTo>
                    <a:lnTo>
                      <a:pt x="592" y="337"/>
                    </a:lnTo>
                    <a:lnTo>
                      <a:pt x="596" y="333"/>
                    </a:lnTo>
                    <a:lnTo>
                      <a:pt x="603" y="333"/>
                    </a:lnTo>
                    <a:lnTo>
                      <a:pt x="603" y="329"/>
                    </a:lnTo>
                    <a:lnTo>
                      <a:pt x="606" y="325"/>
                    </a:lnTo>
                    <a:lnTo>
                      <a:pt x="613" y="322"/>
                    </a:lnTo>
                    <a:lnTo>
                      <a:pt x="616" y="318"/>
                    </a:lnTo>
                    <a:lnTo>
                      <a:pt x="620" y="314"/>
                    </a:lnTo>
                    <a:lnTo>
                      <a:pt x="623" y="310"/>
                    </a:lnTo>
                    <a:lnTo>
                      <a:pt x="626" y="310"/>
                    </a:lnTo>
                    <a:lnTo>
                      <a:pt x="630" y="306"/>
                    </a:lnTo>
                    <a:lnTo>
                      <a:pt x="633" y="302"/>
                    </a:lnTo>
                    <a:lnTo>
                      <a:pt x="640" y="299"/>
                    </a:lnTo>
                    <a:lnTo>
                      <a:pt x="644" y="295"/>
                    </a:lnTo>
                    <a:lnTo>
                      <a:pt x="647" y="291"/>
                    </a:lnTo>
                    <a:lnTo>
                      <a:pt x="650" y="287"/>
                    </a:lnTo>
                    <a:lnTo>
                      <a:pt x="654" y="287"/>
                    </a:lnTo>
                    <a:lnTo>
                      <a:pt x="657" y="283"/>
                    </a:lnTo>
                    <a:lnTo>
                      <a:pt x="661" y="279"/>
                    </a:lnTo>
                    <a:lnTo>
                      <a:pt x="668" y="276"/>
                    </a:lnTo>
                    <a:lnTo>
                      <a:pt x="671" y="272"/>
                    </a:lnTo>
                    <a:lnTo>
                      <a:pt x="671" y="268"/>
                    </a:lnTo>
                    <a:lnTo>
                      <a:pt x="678" y="264"/>
                    </a:lnTo>
                    <a:lnTo>
                      <a:pt x="681" y="264"/>
                    </a:lnTo>
                    <a:lnTo>
                      <a:pt x="685" y="260"/>
                    </a:lnTo>
                    <a:lnTo>
                      <a:pt x="688" y="257"/>
                    </a:lnTo>
                    <a:lnTo>
                      <a:pt x="695" y="253"/>
                    </a:lnTo>
                    <a:lnTo>
                      <a:pt x="698" y="253"/>
                    </a:lnTo>
                    <a:lnTo>
                      <a:pt x="698" y="245"/>
                    </a:lnTo>
                    <a:lnTo>
                      <a:pt x="705" y="241"/>
                    </a:lnTo>
                    <a:lnTo>
                      <a:pt x="709" y="241"/>
                    </a:lnTo>
                    <a:lnTo>
                      <a:pt x="712" y="237"/>
                    </a:lnTo>
                    <a:lnTo>
                      <a:pt x="715" y="234"/>
                    </a:lnTo>
                    <a:lnTo>
                      <a:pt x="719" y="230"/>
                    </a:lnTo>
                    <a:lnTo>
                      <a:pt x="726" y="230"/>
                    </a:lnTo>
                    <a:lnTo>
                      <a:pt x="726" y="222"/>
                    </a:lnTo>
                    <a:lnTo>
                      <a:pt x="733" y="218"/>
                    </a:lnTo>
                    <a:lnTo>
                      <a:pt x="736" y="218"/>
                    </a:lnTo>
                    <a:lnTo>
                      <a:pt x="739" y="214"/>
                    </a:lnTo>
                    <a:lnTo>
                      <a:pt x="743" y="211"/>
                    </a:lnTo>
                    <a:lnTo>
                      <a:pt x="746" y="207"/>
                    </a:lnTo>
                    <a:lnTo>
                      <a:pt x="753" y="207"/>
                    </a:lnTo>
                    <a:lnTo>
                      <a:pt x="753" y="199"/>
                    </a:lnTo>
                    <a:lnTo>
                      <a:pt x="760" y="195"/>
                    </a:lnTo>
                    <a:lnTo>
                      <a:pt x="763" y="195"/>
                    </a:lnTo>
                    <a:lnTo>
                      <a:pt x="767" y="191"/>
                    </a:lnTo>
                    <a:lnTo>
                      <a:pt x="770" y="188"/>
                    </a:lnTo>
                    <a:lnTo>
                      <a:pt x="774" y="184"/>
                    </a:lnTo>
                    <a:lnTo>
                      <a:pt x="780" y="184"/>
                    </a:lnTo>
                    <a:lnTo>
                      <a:pt x="780" y="180"/>
                    </a:lnTo>
                    <a:lnTo>
                      <a:pt x="784" y="172"/>
                    </a:lnTo>
                    <a:lnTo>
                      <a:pt x="791" y="172"/>
                    </a:lnTo>
                    <a:lnTo>
                      <a:pt x="794" y="169"/>
                    </a:lnTo>
                    <a:lnTo>
                      <a:pt x="798" y="165"/>
                    </a:lnTo>
                    <a:lnTo>
                      <a:pt x="801" y="161"/>
                    </a:lnTo>
                    <a:lnTo>
                      <a:pt x="808" y="161"/>
                    </a:lnTo>
                    <a:lnTo>
                      <a:pt x="808" y="157"/>
                    </a:lnTo>
                    <a:lnTo>
                      <a:pt x="811" y="149"/>
                    </a:lnTo>
                    <a:lnTo>
                      <a:pt x="818" y="149"/>
                    </a:lnTo>
                    <a:lnTo>
                      <a:pt x="822" y="146"/>
                    </a:lnTo>
                    <a:lnTo>
                      <a:pt x="825" y="142"/>
                    </a:lnTo>
                    <a:lnTo>
                      <a:pt x="828" y="138"/>
                    </a:lnTo>
                    <a:lnTo>
                      <a:pt x="832" y="138"/>
                    </a:lnTo>
                    <a:lnTo>
                      <a:pt x="835" y="134"/>
                    </a:lnTo>
                    <a:lnTo>
                      <a:pt x="839" y="126"/>
                    </a:lnTo>
                    <a:lnTo>
                      <a:pt x="845" y="126"/>
                    </a:lnTo>
                    <a:lnTo>
                      <a:pt x="849" y="123"/>
                    </a:lnTo>
                    <a:lnTo>
                      <a:pt x="849" y="119"/>
                    </a:lnTo>
                    <a:lnTo>
                      <a:pt x="856" y="115"/>
                    </a:lnTo>
                    <a:lnTo>
                      <a:pt x="859" y="115"/>
                    </a:lnTo>
                    <a:lnTo>
                      <a:pt x="863" y="111"/>
                    </a:lnTo>
                    <a:lnTo>
                      <a:pt x="866" y="107"/>
                    </a:lnTo>
                    <a:lnTo>
                      <a:pt x="873" y="104"/>
                    </a:lnTo>
                    <a:lnTo>
                      <a:pt x="876" y="100"/>
                    </a:lnTo>
                    <a:lnTo>
                      <a:pt x="876" y="96"/>
                    </a:lnTo>
                    <a:lnTo>
                      <a:pt x="883" y="92"/>
                    </a:lnTo>
                    <a:lnTo>
                      <a:pt x="887" y="92"/>
                    </a:lnTo>
                    <a:lnTo>
                      <a:pt x="890" y="88"/>
                    </a:lnTo>
                    <a:lnTo>
                      <a:pt x="893" y="84"/>
                    </a:lnTo>
                    <a:lnTo>
                      <a:pt x="897" y="81"/>
                    </a:lnTo>
                    <a:lnTo>
                      <a:pt x="904" y="77"/>
                    </a:lnTo>
                    <a:lnTo>
                      <a:pt x="904" y="73"/>
                    </a:lnTo>
                    <a:lnTo>
                      <a:pt x="911" y="69"/>
                    </a:lnTo>
                    <a:lnTo>
                      <a:pt x="914" y="69"/>
                    </a:lnTo>
                    <a:lnTo>
                      <a:pt x="917" y="65"/>
                    </a:lnTo>
                    <a:lnTo>
                      <a:pt x="921" y="61"/>
                    </a:lnTo>
                    <a:lnTo>
                      <a:pt x="924" y="58"/>
                    </a:lnTo>
                    <a:lnTo>
                      <a:pt x="931" y="54"/>
                    </a:lnTo>
                    <a:lnTo>
                      <a:pt x="931" y="50"/>
                    </a:lnTo>
                    <a:lnTo>
                      <a:pt x="938" y="46"/>
                    </a:lnTo>
                    <a:lnTo>
                      <a:pt x="941" y="46"/>
                    </a:lnTo>
                    <a:lnTo>
                      <a:pt x="945" y="42"/>
                    </a:lnTo>
                    <a:lnTo>
                      <a:pt x="948" y="38"/>
                    </a:lnTo>
                    <a:lnTo>
                      <a:pt x="952" y="35"/>
                    </a:lnTo>
                    <a:lnTo>
                      <a:pt x="958" y="31"/>
                    </a:lnTo>
                    <a:lnTo>
                      <a:pt x="958" y="27"/>
                    </a:lnTo>
                    <a:lnTo>
                      <a:pt x="962" y="23"/>
                    </a:lnTo>
                    <a:lnTo>
                      <a:pt x="969" y="23"/>
                    </a:lnTo>
                    <a:lnTo>
                      <a:pt x="972" y="19"/>
                    </a:lnTo>
                    <a:lnTo>
                      <a:pt x="976" y="16"/>
                    </a:lnTo>
                    <a:lnTo>
                      <a:pt x="979" y="12"/>
                    </a:lnTo>
                    <a:lnTo>
                      <a:pt x="982" y="8"/>
                    </a:lnTo>
                    <a:lnTo>
                      <a:pt x="986" y="4"/>
                    </a:lnTo>
                    <a:lnTo>
                      <a:pt x="989" y="0"/>
                    </a:lnTo>
                  </a:path>
                </a:pathLst>
              </a:custGeom>
              <a:noFill/>
              <a:ln w="0">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38" name="Rectangle 214"/>
              <p:cNvSpPr>
                <a:spLocks noChangeArrowheads="1"/>
              </p:cNvSpPr>
              <p:nvPr/>
            </p:nvSpPr>
            <p:spPr bwMode="auto">
              <a:xfrm>
                <a:off x="768" y="2928"/>
                <a:ext cx="183"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Radiance</a:t>
                </a:r>
                <a:endParaRPr lang="en-US" sz="2400">
                  <a:solidFill>
                    <a:schemeClr val="tx1"/>
                  </a:solidFill>
                </a:endParaRPr>
              </a:p>
            </p:txBody>
          </p:sp>
          <p:sp>
            <p:nvSpPr>
              <p:cNvPr id="308439" name="Rectangle 215"/>
              <p:cNvSpPr>
                <a:spLocks noChangeArrowheads="1"/>
              </p:cNvSpPr>
              <p:nvPr/>
            </p:nvSpPr>
            <p:spPr bwMode="auto">
              <a:xfrm rot="16200000">
                <a:off x="232" y="2376"/>
                <a:ext cx="6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DN</a:t>
                </a:r>
                <a:endParaRPr lang="en-US" sz="2400">
                  <a:solidFill>
                    <a:schemeClr val="tx1"/>
                  </a:solidFill>
                </a:endParaRPr>
              </a:p>
            </p:txBody>
          </p:sp>
          <p:sp>
            <p:nvSpPr>
              <p:cNvPr id="308440" name="Rectangle 216"/>
              <p:cNvSpPr>
                <a:spLocks noChangeArrowheads="1"/>
              </p:cNvSpPr>
              <p:nvPr/>
            </p:nvSpPr>
            <p:spPr bwMode="auto">
              <a:xfrm>
                <a:off x="1547" y="2135"/>
                <a:ext cx="913" cy="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441" name="Rectangle 217"/>
              <p:cNvSpPr>
                <a:spLocks noChangeArrowheads="1"/>
              </p:cNvSpPr>
              <p:nvPr/>
            </p:nvSpPr>
            <p:spPr bwMode="auto">
              <a:xfrm>
                <a:off x="1547" y="2135"/>
                <a:ext cx="913" cy="738"/>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42" name="Line 218"/>
              <p:cNvSpPr>
                <a:spLocks noChangeShapeType="1"/>
              </p:cNvSpPr>
              <p:nvPr/>
            </p:nvSpPr>
            <p:spPr bwMode="auto">
              <a:xfrm>
                <a:off x="1547" y="2135"/>
                <a:ext cx="91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43" name="Freeform 219"/>
              <p:cNvSpPr>
                <a:spLocks/>
              </p:cNvSpPr>
              <p:nvPr/>
            </p:nvSpPr>
            <p:spPr bwMode="auto">
              <a:xfrm>
                <a:off x="1547" y="2135"/>
                <a:ext cx="913" cy="738"/>
              </a:xfrm>
              <a:custGeom>
                <a:avLst/>
                <a:gdLst>
                  <a:gd name="T0" fmla="*/ 0 w 347"/>
                  <a:gd name="T1" fmla="*/ 256 h 256"/>
                  <a:gd name="T2" fmla="*/ 347 w 347"/>
                  <a:gd name="T3" fmla="*/ 256 h 256"/>
                  <a:gd name="T4" fmla="*/ 347 w 347"/>
                  <a:gd name="T5" fmla="*/ 0 h 256"/>
                </a:gdLst>
                <a:ahLst/>
                <a:cxnLst>
                  <a:cxn ang="0">
                    <a:pos x="T0" y="T1"/>
                  </a:cxn>
                  <a:cxn ang="0">
                    <a:pos x="T2" y="T3"/>
                  </a:cxn>
                  <a:cxn ang="0">
                    <a:pos x="T4" y="T5"/>
                  </a:cxn>
                </a:cxnLst>
                <a:rect l="0" t="0" r="r" b="b"/>
                <a:pathLst>
                  <a:path w="347" h="256">
                    <a:moveTo>
                      <a:pt x="0" y="256"/>
                    </a:moveTo>
                    <a:lnTo>
                      <a:pt x="347" y="256"/>
                    </a:lnTo>
                    <a:lnTo>
                      <a:pt x="34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44" name="Line 220"/>
              <p:cNvSpPr>
                <a:spLocks noChangeShapeType="1"/>
              </p:cNvSpPr>
              <p:nvPr/>
            </p:nvSpPr>
            <p:spPr bwMode="auto">
              <a:xfrm flipV="1">
                <a:off x="1547" y="2135"/>
                <a:ext cx="1" cy="7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45" name="Line 221"/>
              <p:cNvSpPr>
                <a:spLocks noChangeShapeType="1"/>
              </p:cNvSpPr>
              <p:nvPr/>
            </p:nvSpPr>
            <p:spPr bwMode="auto">
              <a:xfrm>
                <a:off x="1547" y="2873"/>
                <a:ext cx="91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46" name="Line 222"/>
              <p:cNvSpPr>
                <a:spLocks noChangeShapeType="1"/>
              </p:cNvSpPr>
              <p:nvPr/>
            </p:nvSpPr>
            <p:spPr bwMode="auto">
              <a:xfrm flipV="1">
                <a:off x="1547" y="2135"/>
                <a:ext cx="1" cy="7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47" name="Line 223"/>
              <p:cNvSpPr>
                <a:spLocks noChangeShapeType="1"/>
              </p:cNvSpPr>
              <p:nvPr/>
            </p:nvSpPr>
            <p:spPr bwMode="auto">
              <a:xfrm flipV="1">
                <a:off x="1547" y="286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48" name="Line 224"/>
              <p:cNvSpPr>
                <a:spLocks noChangeShapeType="1"/>
              </p:cNvSpPr>
              <p:nvPr/>
            </p:nvSpPr>
            <p:spPr bwMode="auto">
              <a:xfrm>
                <a:off x="1547" y="213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49" name="Rectangle 225"/>
              <p:cNvSpPr>
                <a:spLocks noChangeArrowheads="1"/>
              </p:cNvSpPr>
              <p:nvPr/>
            </p:nvSpPr>
            <p:spPr bwMode="auto">
              <a:xfrm>
                <a:off x="1527" y="2882"/>
                <a:ext cx="38"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-5</a:t>
                </a:r>
                <a:endParaRPr lang="en-US" sz="2400">
                  <a:solidFill>
                    <a:schemeClr val="tx1"/>
                  </a:solidFill>
                </a:endParaRPr>
              </a:p>
            </p:txBody>
          </p:sp>
          <p:sp>
            <p:nvSpPr>
              <p:cNvPr id="308450" name="Line 226"/>
              <p:cNvSpPr>
                <a:spLocks noChangeShapeType="1"/>
              </p:cNvSpPr>
              <p:nvPr/>
            </p:nvSpPr>
            <p:spPr bwMode="auto">
              <a:xfrm flipV="1">
                <a:off x="1663" y="286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51" name="Line 227"/>
              <p:cNvSpPr>
                <a:spLocks noChangeShapeType="1"/>
              </p:cNvSpPr>
              <p:nvPr/>
            </p:nvSpPr>
            <p:spPr bwMode="auto">
              <a:xfrm>
                <a:off x="1663" y="213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52" name="Rectangle 228"/>
              <p:cNvSpPr>
                <a:spLocks noChangeArrowheads="1"/>
              </p:cNvSpPr>
              <p:nvPr/>
            </p:nvSpPr>
            <p:spPr bwMode="auto">
              <a:xfrm>
                <a:off x="1656" y="2882"/>
                <a:ext cx="24"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0</a:t>
                </a:r>
                <a:endParaRPr lang="en-US" sz="2400">
                  <a:solidFill>
                    <a:schemeClr val="tx1"/>
                  </a:solidFill>
                </a:endParaRPr>
              </a:p>
            </p:txBody>
          </p:sp>
          <p:sp>
            <p:nvSpPr>
              <p:cNvPr id="308453" name="Line 229"/>
              <p:cNvSpPr>
                <a:spLocks noChangeShapeType="1"/>
              </p:cNvSpPr>
              <p:nvPr/>
            </p:nvSpPr>
            <p:spPr bwMode="auto">
              <a:xfrm flipV="1">
                <a:off x="1776" y="286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54" name="Line 230"/>
              <p:cNvSpPr>
                <a:spLocks noChangeShapeType="1"/>
              </p:cNvSpPr>
              <p:nvPr/>
            </p:nvSpPr>
            <p:spPr bwMode="auto">
              <a:xfrm>
                <a:off x="1776" y="213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55" name="Rectangle 231"/>
              <p:cNvSpPr>
                <a:spLocks noChangeArrowheads="1"/>
              </p:cNvSpPr>
              <p:nvPr/>
            </p:nvSpPr>
            <p:spPr bwMode="auto">
              <a:xfrm>
                <a:off x="1766" y="2882"/>
                <a:ext cx="24"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5</a:t>
                </a:r>
                <a:endParaRPr lang="en-US" sz="2400">
                  <a:solidFill>
                    <a:schemeClr val="tx1"/>
                  </a:solidFill>
                </a:endParaRPr>
              </a:p>
            </p:txBody>
          </p:sp>
          <p:sp>
            <p:nvSpPr>
              <p:cNvPr id="308456" name="Line 232"/>
              <p:cNvSpPr>
                <a:spLocks noChangeShapeType="1"/>
              </p:cNvSpPr>
              <p:nvPr/>
            </p:nvSpPr>
            <p:spPr bwMode="auto">
              <a:xfrm flipV="1">
                <a:off x="1889" y="286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57" name="Line 233"/>
              <p:cNvSpPr>
                <a:spLocks noChangeShapeType="1"/>
              </p:cNvSpPr>
              <p:nvPr/>
            </p:nvSpPr>
            <p:spPr bwMode="auto">
              <a:xfrm>
                <a:off x="1889" y="213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58" name="Rectangle 234"/>
              <p:cNvSpPr>
                <a:spLocks noChangeArrowheads="1"/>
              </p:cNvSpPr>
              <p:nvPr/>
            </p:nvSpPr>
            <p:spPr bwMode="auto">
              <a:xfrm>
                <a:off x="1872" y="2882"/>
                <a:ext cx="4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10</a:t>
                </a:r>
                <a:endParaRPr lang="en-US" sz="2400">
                  <a:solidFill>
                    <a:schemeClr val="tx1"/>
                  </a:solidFill>
                </a:endParaRPr>
              </a:p>
            </p:txBody>
          </p:sp>
          <p:sp>
            <p:nvSpPr>
              <p:cNvPr id="308459" name="Line 235"/>
              <p:cNvSpPr>
                <a:spLocks noChangeShapeType="1"/>
              </p:cNvSpPr>
              <p:nvPr/>
            </p:nvSpPr>
            <p:spPr bwMode="auto">
              <a:xfrm flipV="1">
                <a:off x="2005" y="286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60" name="Line 236"/>
              <p:cNvSpPr>
                <a:spLocks noChangeShapeType="1"/>
              </p:cNvSpPr>
              <p:nvPr/>
            </p:nvSpPr>
            <p:spPr bwMode="auto">
              <a:xfrm>
                <a:off x="2005" y="213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61" name="Rectangle 237"/>
              <p:cNvSpPr>
                <a:spLocks noChangeArrowheads="1"/>
              </p:cNvSpPr>
              <p:nvPr/>
            </p:nvSpPr>
            <p:spPr bwMode="auto">
              <a:xfrm>
                <a:off x="1990" y="2882"/>
                <a:ext cx="4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15</a:t>
                </a:r>
                <a:endParaRPr lang="en-US" sz="2400">
                  <a:solidFill>
                    <a:schemeClr val="tx1"/>
                  </a:solidFill>
                </a:endParaRPr>
              </a:p>
            </p:txBody>
          </p:sp>
          <p:sp>
            <p:nvSpPr>
              <p:cNvPr id="308462" name="Line 238"/>
              <p:cNvSpPr>
                <a:spLocks noChangeShapeType="1"/>
              </p:cNvSpPr>
              <p:nvPr/>
            </p:nvSpPr>
            <p:spPr bwMode="auto">
              <a:xfrm flipV="1">
                <a:off x="2118" y="286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63" name="Line 239"/>
              <p:cNvSpPr>
                <a:spLocks noChangeShapeType="1"/>
              </p:cNvSpPr>
              <p:nvPr/>
            </p:nvSpPr>
            <p:spPr bwMode="auto">
              <a:xfrm>
                <a:off x="2118" y="213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64" name="Rectangle 240"/>
              <p:cNvSpPr>
                <a:spLocks noChangeArrowheads="1"/>
              </p:cNvSpPr>
              <p:nvPr/>
            </p:nvSpPr>
            <p:spPr bwMode="auto">
              <a:xfrm>
                <a:off x="2105" y="2882"/>
                <a:ext cx="48"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20</a:t>
                </a:r>
                <a:endParaRPr lang="en-US" sz="2400">
                  <a:solidFill>
                    <a:schemeClr val="tx1"/>
                  </a:solidFill>
                </a:endParaRPr>
              </a:p>
            </p:txBody>
          </p:sp>
          <p:sp>
            <p:nvSpPr>
              <p:cNvPr id="308465" name="Line 241"/>
              <p:cNvSpPr>
                <a:spLocks noChangeShapeType="1"/>
              </p:cNvSpPr>
              <p:nvPr/>
            </p:nvSpPr>
            <p:spPr bwMode="auto">
              <a:xfrm flipV="1">
                <a:off x="2231" y="286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66" name="Line 242"/>
              <p:cNvSpPr>
                <a:spLocks noChangeShapeType="1"/>
              </p:cNvSpPr>
              <p:nvPr/>
            </p:nvSpPr>
            <p:spPr bwMode="auto">
              <a:xfrm>
                <a:off x="2231" y="213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67" name="Rectangle 243"/>
              <p:cNvSpPr>
                <a:spLocks noChangeArrowheads="1"/>
              </p:cNvSpPr>
              <p:nvPr/>
            </p:nvSpPr>
            <p:spPr bwMode="auto">
              <a:xfrm>
                <a:off x="2217" y="2882"/>
                <a:ext cx="4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25</a:t>
                </a:r>
                <a:endParaRPr lang="en-US" sz="2400">
                  <a:solidFill>
                    <a:schemeClr val="tx1"/>
                  </a:solidFill>
                </a:endParaRPr>
              </a:p>
            </p:txBody>
          </p:sp>
          <p:sp>
            <p:nvSpPr>
              <p:cNvPr id="308468" name="Line 244"/>
              <p:cNvSpPr>
                <a:spLocks noChangeShapeType="1"/>
              </p:cNvSpPr>
              <p:nvPr/>
            </p:nvSpPr>
            <p:spPr bwMode="auto">
              <a:xfrm flipV="1">
                <a:off x="2347" y="286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69" name="Line 245"/>
              <p:cNvSpPr>
                <a:spLocks noChangeShapeType="1"/>
              </p:cNvSpPr>
              <p:nvPr/>
            </p:nvSpPr>
            <p:spPr bwMode="auto">
              <a:xfrm>
                <a:off x="2347" y="213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70" name="Rectangle 246"/>
              <p:cNvSpPr>
                <a:spLocks noChangeArrowheads="1"/>
              </p:cNvSpPr>
              <p:nvPr/>
            </p:nvSpPr>
            <p:spPr bwMode="auto">
              <a:xfrm>
                <a:off x="2331" y="2882"/>
                <a:ext cx="4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30</a:t>
                </a:r>
                <a:endParaRPr lang="en-US" sz="2400">
                  <a:solidFill>
                    <a:schemeClr val="tx1"/>
                  </a:solidFill>
                </a:endParaRPr>
              </a:p>
            </p:txBody>
          </p:sp>
          <p:sp>
            <p:nvSpPr>
              <p:cNvPr id="308471" name="Line 247"/>
              <p:cNvSpPr>
                <a:spLocks noChangeShapeType="1"/>
              </p:cNvSpPr>
              <p:nvPr/>
            </p:nvSpPr>
            <p:spPr bwMode="auto">
              <a:xfrm flipV="1">
                <a:off x="2460" y="2864"/>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72" name="Line 248"/>
              <p:cNvSpPr>
                <a:spLocks noChangeShapeType="1"/>
              </p:cNvSpPr>
              <p:nvPr/>
            </p:nvSpPr>
            <p:spPr bwMode="auto">
              <a:xfrm>
                <a:off x="2460" y="213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73" name="Rectangle 249"/>
              <p:cNvSpPr>
                <a:spLocks noChangeArrowheads="1"/>
              </p:cNvSpPr>
              <p:nvPr/>
            </p:nvSpPr>
            <p:spPr bwMode="auto">
              <a:xfrm>
                <a:off x="2444" y="2882"/>
                <a:ext cx="48"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35</a:t>
                </a:r>
                <a:endParaRPr lang="en-US" sz="2400">
                  <a:solidFill>
                    <a:schemeClr val="tx1"/>
                  </a:solidFill>
                </a:endParaRPr>
              </a:p>
            </p:txBody>
          </p:sp>
          <p:sp>
            <p:nvSpPr>
              <p:cNvPr id="308474" name="Line 250"/>
              <p:cNvSpPr>
                <a:spLocks noChangeShapeType="1"/>
              </p:cNvSpPr>
              <p:nvPr/>
            </p:nvSpPr>
            <p:spPr bwMode="auto">
              <a:xfrm>
                <a:off x="1547" y="2873"/>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75" name="Line 251"/>
              <p:cNvSpPr>
                <a:spLocks noChangeShapeType="1"/>
              </p:cNvSpPr>
              <p:nvPr/>
            </p:nvSpPr>
            <p:spPr bwMode="auto">
              <a:xfrm flipH="1">
                <a:off x="2452" y="2873"/>
                <a:ext cx="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76" name="Line 252"/>
              <p:cNvSpPr>
                <a:spLocks noChangeShapeType="1"/>
              </p:cNvSpPr>
              <p:nvPr/>
            </p:nvSpPr>
            <p:spPr bwMode="auto">
              <a:xfrm>
                <a:off x="1547" y="274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77" name="Line 253"/>
              <p:cNvSpPr>
                <a:spLocks noChangeShapeType="1"/>
              </p:cNvSpPr>
              <p:nvPr/>
            </p:nvSpPr>
            <p:spPr bwMode="auto">
              <a:xfrm flipH="1">
                <a:off x="2452" y="2749"/>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78" name="Line 254"/>
              <p:cNvSpPr>
                <a:spLocks noChangeShapeType="1"/>
              </p:cNvSpPr>
              <p:nvPr/>
            </p:nvSpPr>
            <p:spPr bwMode="auto">
              <a:xfrm>
                <a:off x="1547" y="2625"/>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79" name="Line 255"/>
              <p:cNvSpPr>
                <a:spLocks noChangeShapeType="1"/>
              </p:cNvSpPr>
              <p:nvPr/>
            </p:nvSpPr>
            <p:spPr bwMode="auto">
              <a:xfrm flipH="1">
                <a:off x="2452" y="2625"/>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80" name="Line 256"/>
              <p:cNvSpPr>
                <a:spLocks noChangeShapeType="1"/>
              </p:cNvSpPr>
              <p:nvPr/>
            </p:nvSpPr>
            <p:spPr bwMode="auto">
              <a:xfrm>
                <a:off x="1547" y="2504"/>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81" name="Line 257"/>
              <p:cNvSpPr>
                <a:spLocks noChangeShapeType="1"/>
              </p:cNvSpPr>
              <p:nvPr/>
            </p:nvSpPr>
            <p:spPr bwMode="auto">
              <a:xfrm flipH="1">
                <a:off x="2452" y="2504"/>
                <a:ext cx="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82" name="Line 258"/>
              <p:cNvSpPr>
                <a:spLocks noChangeShapeType="1"/>
              </p:cNvSpPr>
              <p:nvPr/>
            </p:nvSpPr>
            <p:spPr bwMode="auto">
              <a:xfrm>
                <a:off x="1547" y="238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83" name="Line 259"/>
              <p:cNvSpPr>
                <a:spLocks noChangeShapeType="1"/>
              </p:cNvSpPr>
              <p:nvPr/>
            </p:nvSpPr>
            <p:spPr bwMode="auto">
              <a:xfrm flipH="1">
                <a:off x="2452" y="2383"/>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84" name="Line 260"/>
              <p:cNvSpPr>
                <a:spLocks noChangeShapeType="1"/>
              </p:cNvSpPr>
              <p:nvPr/>
            </p:nvSpPr>
            <p:spPr bwMode="auto">
              <a:xfrm>
                <a:off x="1547" y="2258"/>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85" name="Line 261"/>
              <p:cNvSpPr>
                <a:spLocks noChangeShapeType="1"/>
              </p:cNvSpPr>
              <p:nvPr/>
            </p:nvSpPr>
            <p:spPr bwMode="auto">
              <a:xfrm flipH="1">
                <a:off x="2452" y="2258"/>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86" name="Line 262"/>
              <p:cNvSpPr>
                <a:spLocks noChangeShapeType="1"/>
              </p:cNvSpPr>
              <p:nvPr/>
            </p:nvSpPr>
            <p:spPr bwMode="auto">
              <a:xfrm>
                <a:off x="1547" y="2135"/>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87" name="Line 263"/>
              <p:cNvSpPr>
                <a:spLocks noChangeShapeType="1"/>
              </p:cNvSpPr>
              <p:nvPr/>
            </p:nvSpPr>
            <p:spPr bwMode="auto">
              <a:xfrm flipH="1">
                <a:off x="2452" y="2135"/>
                <a:ext cx="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08488" name="Group 264"/>
              <p:cNvGrpSpPr>
                <a:grpSpLocks/>
              </p:cNvGrpSpPr>
              <p:nvPr/>
            </p:nvGrpSpPr>
            <p:grpSpPr bwMode="auto">
              <a:xfrm>
                <a:off x="1440" y="2110"/>
                <a:ext cx="72" cy="794"/>
                <a:chOff x="1496" y="2116"/>
                <a:chExt cx="72" cy="794"/>
              </a:xfrm>
            </p:grpSpPr>
            <p:sp>
              <p:nvSpPr>
                <p:cNvPr id="308489" name="Rectangle 265"/>
                <p:cNvSpPr>
                  <a:spLocks noChangeArrowheads="1"/>
                </p:cNvSpPr>
                <p:nvPr/>
              </p:nvSpPr>
              <p:spPr bwMode="auto">
                <a:xfrm>
                  <a:off x="1527" y="2856"/>
                  <a:ext cx="24"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0</a:t>
                  </a:r>
                  <a:endParaRPr lang="en-US" sz="2400">
                    <a:solidFill>
                      <a:schemeClr val="tx1"/>
                    </a:solidFill>
                  </a:endParaRPr>
                </a:p>
              </p:txBody>
            </p:sp>
            <p:sp>
              <p:nvSpPr>
                <p:cNvPr id="308490" name="Rectangle 266"/>
                <p:cNvSpPr>
                  <a:spLocks noChangeArrowheads="1"/>
                </p:cNvSpPr>
                <p:nvPr/>
              </p:nvSpPr>
              <p:spPr bwMode="auto">
                <a:xfrm>
                  <a:off x="1510" y="2732"/>
                  <a:ext cx="4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50</a:t>
                  </a:r>
                  <a:endParaRPr lang="en-US" sz="2400">
                    <a:solidFill>
                      <a:schemeClr val="tx1"/>
                    </a:solidFill>
                  </a:endParaRPr>
                </a:p>
              </p:txBody>
            </p:sp>
            <p:sp>
              <p:nvSpPr>
                <p:cNvPr id="308491" name="Rectangle 267"/>
                <p:cNvSpPr>
                  <a:spLocks noChangeArrowheads="1"/>
                </p:cNvSpPr>
                <p:nvPr/>
              </p:nvSpPr>
              <p:spPr bwMode="auto">
                <a:xfrm>
                  <a:off x="1496" y="2608"/>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100</a:t>
                  </a:r>
                  <a:endParaRPr lang="en-US" sz="2400">
                    <a:solidFill>
                      <a:schemeClr val="tx1"/>
                    </a:solidFill>
                  </a:endParaRPr>
                </a:p>
              </p:txBody>
            </p:sp>
            <p:sp>
              <p:nvSpPr>
                <p:cNvPr id="308492" name="Rectangle 268"/>
                <p:cNvSpPr>
                  <a:spLocks noChangeArrowheads="1"/>
                </p:cNvSpPr>
                <p:nvPr/>
              </p:nvSpPr>
              <p:spPr bwMode="auto">
                <a:xfrm>
                  <a:off x="1496" y="2485"/>
                  <a:ext cx="72"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150</a:t>
                  </a:r>
                  <a:endParaRPr lang="en-US" sz="2400">
                    <a:solidFill>
                      <a:schemeClr val="tx1"/>
                    </a:solidFill>
                  </a:endParaRPr>
                </a:p>
              </p:txBody>
            </p:sp>
            <p:sp>
              <p:nvSpPr>
                <p:cNvPr id="308493" name="Rectangle 269"/>
                <p:cNvSpPr>
                  <a:spLocks noChangeArrowheads="1"/>
                </p:cNvSpPr>
                <p:nvPr/>
              </p:nvSpPr>
              <p:spPr bwMode="auto">
                <a:xfrm>
                  <a:off x="1496" y="2369"/>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200</a:t>
                  </a:r>
                  <a:endParaRPr lang="en-US" sz="2400">
                    <a:solidFill>
                      <a:schemeClr val="tx1"/>
                    </a:solidFill>
                  </a:endParaRPr>
                </a:p>
              </p:txBody>
            </p:sp>
            <p:sp>
              <p:nvSpPr>
                <p:cNvPr id="308494" name="Rectangle 270"/>
                <p:cNvSpPr>
                  <a:spLocks noChangeArrowheads="1"/>
                </p:cNvSpPr>
                <p:nvPr/>
              </p:nvSpPr>
              <p:spPr bwMode="auto">
                <a:xfrm>
                  <a:off x="1496" y="2246"/>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250</a:t>
                  </a:r>
                  <a:endParaRPr lang="en-US" sz="2400">
                    <a:solidFill>
                      <a:schemeClr val="tx1"/>
                    </a:solidFill>
                  </a:endParaRPr>
                </a:p>
              </p:txBody>
            </p:sp>
            <p:sp>
              <p:nvSpPr>
                <p:cNvPr id="308495" name="Rectangle 271"/>
                <p:cNvSpPr>
                  <a:spLocks noChangeArrowheads="1"/>
                </p:cNvSpPr>
                <p:nvPr/>
              </p:nvSpPr>
              <p:spPr bwMode="auto">
                <a:xfrm>
                  <a:off x="1496" y="2116"/>
                  <a:ext cx="7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300</a:t>
                  </a:r>
                  <a:endParaRPr lang="en-US" sz="2400">
                    <a:solidFill>
                      <a:schemeClr val="tx1"/>
                    </a:solidFill>
                  </a:endParaRPr>
                </a:p>
              </p:txBody>
            </p:sp>
          </p:grpSp>
          <p:sp>
            <p:nvSpPr>
              <p:cNvPr id="308496" name="Line 272"/>
              <p:cNvSpPr>
                <a:spLocks noChangeShapeType="1"/>
              </p:cNvSpPr>
              <p:nvPr/>
            </p:nvSpPr>
            <p:spPr bwMode="auto">
              <a:xfrm>
                <a:off x="1547" y="2135"/>
                <a:ext cx="91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97" name="Freeform 273"/>
              <p:cNvSpPr>
                <a:spLocks/>
              </p:cNvSpPr>
              <p:nvPr/>
            </p:nvSpPr>
            <p:spPr bwMode="auto">
              <a:xfrm>
                <a:off x="1547" y="2135"/>
                <a:ext cx="913" cy="738"/>
              </a:xfrm>
              <a:custGeom>
                <a:avLst/>
                <a:gdLst>
                  <a:gd name="T0" fmla="*/ 0 w 347"/>
                  <a:gd name="T1" fmla="*/ 256 h 256"/>
                  <a:gd name="T2" fmla="*/ 347 w 347"/>
                  <a:gd name="T3" fmla="*/ 256 h 256"/>
                  <a:gd name="T4" fmla="*/ 347 w 347"/>
                  <a:gd name="T5" fmla="*/ 0 h 256"/>
                </a:gdLst>
                <a:ahLst/>
                <a:cxnLst>
                  <a:cxn ang="0">
                    <a:pos x="T0" y="T1"/>
                  </a:cxn>
                  <a:cxn ang="0">
                    <a:pos x="T2" y="T3"/>
                  </a:cxn>
                  <a:cxn ang="0">
                    <a:pos x="T4" y="T5"/>
                  </a:cxn>
                </a:cxnLst>
                <a:rect l="0" t="0" r="r" b="b"/>
                <a:pathLst>
                  <a:path w="347" h="256">
                    <a:moveTo>
                      <a:pt x="0" y="256"/>
                    </a:moveTo>
                    <a:lnTo>
                      <a:pt x="347" y="256"/>
                    </a:lnTo>
                    <a:lnTo>
                      <a:pt x="34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98" name="Line 274"/>
              <p:cNvSpPr>
                <a:spLocks noChangeShapeType="1"/>
              </p:cNvSpPr>
              <p:nvPr/>
            </p:nvSpPr>
            <p:spPr bwMode="auto">
              <a:xfrm flipV="1">
                <a:off x="1547" y="2135"/>
                <a:ext cx="1" cy="7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99" name="Oval 275"/>
              <p:cNvSpPr>
                <a:spLocks noChangeArrowheads="1"/>
              </p:cNvSpPr>
              <p:nvPr/>
            </p:nvSpPr>
            <p:spPr bwMode="auto">
              <a:xfrm>
                <a:off x="1653" y="2844"/>
                <a:ext cx="21" cy="20"/>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500" name="Oval 276"/>
              <p:cNvSpPr>
                <a:spLocks noChangeArrowheads="1"/>
              </p:cNvSpPr>
              <p:nvPr/>
            </p:nvSpPr>
            <p:spPr bwMode="auto">
              <a:xfrm>
                <a:off x="1750" y="2763"/>
                <a:ext cx="21" cy="21"/>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501" name="Oval 277"/>
              <p:cNvSpPr>
                <a:spLocks noChangeArrowheads="1"/>
              </p:cNvSpPr>
              <p:nvPr/>
            </p:nvSpPr>
            <p:spPr bwMode="auto">
              <a:xfrm>
                <a:off x="1942" y="2599"/>
                <a:ext cx="19" cy="21"/>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502" name="Oval 278"/>
              <p:cNvSpPr>
                <a:spLocks noChangeArrowheads="1"/>
              </p:cNvSpPr>
              <p:nvPr/>
            </p:nvSpPr>
            <p:spPr bwMode="auto">
              <a:xfrm>
                <a:off x="2136" y="2426"/>
                <a:ext cx="19" cy="20"/>
              </a:xfrm>
              <a:prstGeom prst="ellipse">
                <a:avLst/>
              </a:pr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503" name="Freeform 279"/>
              <p:cNvSpPr>
                <a:spLocks/>
              </p:cNvSpPr>
              <p:nvPr/>
            </p:nvSpPr>
            <p:spPr bwMode="auto">
              <a:xfrm>
                <a:off x="1643" y="2244"/>
                <a:ext cx="719" cy="629"/>
              </a:xfrm>
              <a:custGeom>
                <a:avLst/>
                <a:gdLst>
                  <a:gd name="T0" fmla="*/ 13 w 937"/>
                  <a:gd name="T1" fmla="*/ 783 h 797"/>
                  <a:gd name="T2" fmla="*/ 34 w 937"/>
                  <a:gd name="T3" fmla="*/ 768 h 797"/>
                  <a:gd name="T4" fmla="*/ 51 w 937"/>
                  <a:gd name="T5" fmla="*/ 754 h 797"/>
                  <a:gd name="T6" fmla="*/ 68 w 937"/>
                  <a:gd name="T7" fmla="*/ 735 h 797"/>
                  <a:gd name="T8" fmla="*/ 89 w 937"/>
                  <a:gd name="T9" fmla="*/ 724 h 797"/>
                  <a:gd name="T10" fmla="*/ 109 w 937"/>
                  <a:gd name="T11" fmla="*/ 706 h 797"/>
                  <a:gd name="T12" fmla="*/ 123 w 937"/>
                  <a:gd name="T13" fmla="*/ 691 h 797"/>
                  <a:gd name="T14" fmla="*/ 143 w 937"/>
                  <a:gd name="T15" fmla="*/ 677 h 797"/>
                  <a:gd name="T16" fmla="*/ 164 w 937"/>
                  <a:gd name="T17" fmla="*/ 658 h 797"/>
                  <a:gd name="T18" fmla="*/ 178 w 937"/>
                  <a:gd name="T19" fmla="*/ 644 h 797"/>
                  <a:gd name="T20" fmla="*/ 198 w 937"/>
                  <a:gd name="T21" fmla="*/ 629 h 797"/>
                  <a:gd name="T22" fmla="*/ 219 w 937"/>
                  <a:gd name="T23" fmla="*/ 615 h 797"/>
                  <a:gd name="T24" fmla="*/ 236 w 937"/>
                  <a:gd name="T25" fmla="*/ 596 h 797"/>
                  <a:gd name="T26" fmla="*/ 253 w 937"/>
                  <a:gd name="T27" fmla="*/ 582 h 797"/>
                  <a:gd name="T28" fmla="*/ 273 w 937"/>
                  <a:gd name="T29" fmla="*/ 567 h 797"/>
                  <a:gd name="T30" fmla="*/ 291 w 937"/>
                  <a:gd name="T31" fmla="*/ 549 h 797"/>
                  <a:gd name="T32" fmla="*/ 308 w 937"/>
                  <a:gd name="T33" fmla="*/ 538 h 797"/>
                  <a:gd name="T34" fmla="*/ 328 w 937"/>
                  <a:gd name="T35" fmla="*/ 520 h 797"/>
                  <a:gd name="T36" fmla="*/ 345 w 937"/>
                  <a:gd name="T37" fmla="*/ 505 h 797"/>
                  <a:gd name="T38" fmla="*/ 366 w 937"/>
                  <a:gd name="T39" fmla="*/ 487 h 797"/>
                  <a:gd name="T40" fmla="*/ 383 w 937"/>
                  <a:gd name="T41" fmla="*/ 472 h 797"/>
                  <a:gd name="T42" fmla="*/ 400 w 937"/>
                  <a:gd name="T43" fmla="*/ 457 h 797"/>
                  <a:gd name="T44" fmla="*/ 421 w 937"/>
                  <a:gd name="T45" fmla="*/ 439 h 797"/>
                  <a:gd name="T46" fmla="*/ 438 w 937"/>
                  <a:gd name="T47" fmla="*/ 428 h 797"/>
                  <a:gd name="T48" fmla="*/ 455 w 937"/>
                  <a:gd name="T49" fmla="*/ 410 h 797"/>
                  <a:gd name="T50" fmla="*/ 475 w 937"/>
                  <a:gd name="T51" fmla="*/ 395 h 797"/>
                  <a:gd name="T52" fmla="*/ 492 w 937"/>
                  <a:gd name="T53" fmla="*/ 381 h 797"/>
                  <a:gd name="T54" fmla="*/ 510 w 937"/>
                  <a:gd name="T55" fmla="*/ 362 h 797"/>
                  <a:gd name="T56" fmla="*/ 530 w 937"/>
                  <a:gd name="T57" fmla="*/ 348 h 797"/>
                  <a:gd name="T58" fmla="*/ 547 w 937"/>
                  <a:gd name="T59" fmla="*/ 333 h 797"/>
                  <a:gd name="T60" fmla="*/ 564 w 937"/>
                  <a:gd name="T61" fmla="*/ 318 h 797"/>
                  <a:gd name="T62" fmla="*/ 585 w 937"/>
                  <a:gd name="T63" fmla="*/ 300 h 797"/>
                  <a:gd name="T64" fmla="*/ 602 w 937"/>
                  <a:gd name="T65" fmla="*/ 285 h 797"/>
                  <a:gd name="T66" fmla="*/ 622 w 937"/>
                  <a:gd name="T67" fmla="*/ 271 h 797"/>
                  <a:gd name="T68" fmla="*/ 640 w 937"/>
                  <a:gd name="T69" fmla="*/ 253 h 797"/>
                  <a:gd name="T70" fmla="*/ 657 w 937"/>
                  <a:gd name="T71" fmla="*/ 242 h 797"/>
                  <a:gd name="T72" fmla="*/ 677 w 937"/>
                  <a:gd name="T73" fmla="*/ 223 h 797"/>
                  <a:gd name="T74" fmla="*/ 694 w 937"/>
                  <a:gd name="T75" fmla="*/ 209 h 797"/>
                  <a:gd name="T76" fmla="*/ 711 w 937"/>
                  <a:gd name="T77" fmla="*/ 190 h 797"/>
                  <a:gd name="T78" fmla="*/ 732 w 937"/>
                  <a:gd name="T79" fmla="*/ 176 h 797"/>
                  <a:gd name="T80" fmla="*/ 752 w 937"/>
                  <a:gd name="T81" fmla="*/ 161 h 797"/>
                  <a:gd name="T82" fmla="*/ 766 w 937"/>
                  <a:gd name="T83" fmla="*/ 143 h 797"/>
                  <a:gd name="T84" fmla="*/ 787 w 937"/>
                  <a:gd name="T85" fmla="*/ 132 h 797"/>
                  <a:gd name="T86" fmla="*/ 807 w 937"/>
                  <a:gd name="T87" fmla="*/ 114 h 797"/>
                  <a:gd name="T88" fmla="*/ 821 w 937"/>
                  <a:gd name="T89" fmla="*/ 99 h 797"/>
                  <a:gd name="T90" fmla="*/ 841 w 937"/>
                  <a:gd name="T91" fmla="*/ 84 h 797"/>
                  <a:gd name="T92" fmla="*/ 862 w 937"/>
                  <a:gd name="T93" fmla="*/ 66 h 797"/>
                  <a:gd name="T94" fmla="*/ 879 w 937"/>
                  <a:gd name="T95" fmla="*/ 51 h 797"/>
                  <a:gd name="T96" fmla="*/ 896 w 937"/>
                  <a:gd name="T97" fmla="*/ 37 h 797"/>
                  <a:gd name="T98" fmla="*/ 917 w 937"/>
                  <a:gd name="T99" fmla="*/ 22 h 797"/>
                  <a:gd name="T100" fmla="*/ 934 w 937"/>
                  <a:gd name="T101" fmla="*/ 4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7" h="797">
                    <a:moveTo>
                      <a:pt x="0" y="797"/>
                    </a:moveTo>
                    <a:lnTo>
                      <a:pt x="3" y="794"/>
                    </a:lnTo>
                    <a:lnTo>
                      <a:pt x="7" y="790"/>
                    </a:lnTo>
                    <a:lnTo>
                      <a:pt x="13" y="790"/>
                    </a:lnTo>
                    <a:lnTo>
                      <a:pt x="13" y="783"/>
                    </a:lnTo>
                    <a:lnTo>
                      <a:pt x="17" y="779"/>
                    </a:lnTo>
                    <a:lnTo>
                      <a:pt x="24" y="779"/>
                    </a:lnTo>
                    <a:lnTo>
                      <a:pt x="27" y="776"/>
                    </a:lnTo>
                    <a:lnTo>
                      <a:pt x="27" y="772"/>
                    </a:lnTo>
                    <a:lnTo>
                      <a:pt x="34" y="768"/>
                    </a:lnTo>
                    <a:lnTo>
                      <a:pt x="37" y="768"/>
                    </a:lnTo>
                    <a:lnTo>
                      <a:pt x="41" y="761"/>
                    </a:lnTo>
                    <a:lnTo>
                      <a:pt x="44" y="757"/>
                    </a:lnTo>
                    <a:lnTo>
                      <a:pt x="48" y="757"/>
                    </a:lnTo>
                    <a:lnTo>
                      <a:pt x="51" y="754"/>
                    </a:lnTo>
                    <a:lnTo>
                      <a:pt x="54" y="750"/>
                    </a:lnTo>
                    <a:lnTo>
                      <a:pt x="58" y="746"/>
                    </a:lnTo>
                    <a:lnTo>
                      <a:pt x="65" y="746"/>
                    </a:lnTo>
                    <a:lnTo>
                      <a:pt x="68" y="743"/>
                    </a:lnTo>
                    <a:lnTo>
                      <a:pt x="68" y="735"/>
                    </a:lnTo>
                    <a:lnTo>
                      <a:pt x="75" y="735"/>
                    </a:lnTo>
                    <a:lnTo>
                      <a:pt x="78" y="732"/>
                    </a:lnTo>
                    <a:lnTo>
                      <a:pt x="82" y="728"/>
                    </a:lnTo>
                    <a:lnTo>
                      <a:pt x="85" y="724"/>
                    </a:lnTo>
                    <a:lnTo>
                      <a:pt x="89" y="724"/>
                    </a:lnTo>
                    <a:lnTo>
                      <a:pt x="92" y="721"/>
                    </a:lnTo>
                    <a:lnTo>
                      <a:pt x="95" y="713"/>
                    </a:lnTo>
                    <a:lnTo>
                      <a:pt x="99" y="713"/>
                    </a:lnTo>
                    <a:lnTo>
                      <a:pt x="102" y="710"/>
                    </a:lnTo>
                    <a:lnTo>
                      <a:pt x="109" y="706"/>
                    </a:lnTo>
                    <a:lnTo>
                      <a:pt x="109" y="702"/>
                    </a:lnTo>
                    <a:lnTo>
                      <a:pt x="113" y="702"/>
                    </a:lnTo>
                    <a:lnTo>
                      <a:pt x="119" y="699"/>
                    </a:lnTo>
                    <a:lnTo>
                      <a:pt x="123" y="691"/>
                    </a:lnTo>
                    <a:lnTo>
                      <a:pt x="123" y="691"/>
                    </a:lnTo>
                    <a:lnTo>
                      <a:pt x="130" y="688"/>
                    </a:lnTo>
                    <a:lnTo>
                      <a:pt x="133" y="684"/>
                    </a:lnTo>
                    <a:lnTo>
                      <a:pt x="137" y="680"/>
                    </a:lnTo>
                    <a:lnTo>
                      <a:pt x="140" y="680"/>
                    </a:lnTo>
                    <a:lnTo>
                      <a:pt x="143" y="677"/>
                    </a:lnTo>
                    <a:lnTo>
                      <a:pt x="147" y="673"/>
                    </a:lnTo>
                    <a:lnTo>
                      <a:pt x="150" y="669"/>
                    </a:lnTo>
                    <a:lnTo>
                      <a:pt x="154" y="666"/>
                    </a:lnTo>
                    <a:lnTo>
                      <a:pt x="157" y="662"/>
                    </a:lnTo>
                    <a:lnTo>
                      <a:pt x="164" y="658"/>
                    </a:lnTo>
                    <a:lnTo>
                      <a:pt x="164" y="658"/>
                    </a:lnTo>
                    <a:lnTo>
                      <a:pt x="167" y="655"/>
                    </a:lnTo>
                    <a:lnTo>
                      <a:pt x="174" y="651"/>
                    </a:lnTo>
                    <a:lnTo>
                      <a:pt x="178" y="648"/>
                    </a:lnTo>
                    <a:lnTo>
                      <a:pt x="178" y="644"/>
                    </a:lnTo>
                    <a:lnTo>
                      <a:pt x="184" y="640"/>
                    </a:lnTo>
                    <a:lnTo>
                      <a:pt x="188" y="637"/>
                    </a:lnTo>
                    <a:lnTo>
                      <a:pt x="191" y="637"/>
                    </a:lnTo>
                    <a:lnTo>
                      <a:pt x="195" y="633"/>
                    </a:lnTo>
                    <a:lnTo>
                      <a:pt x="198" y="629"/>
                    </a:lnTo>
                    <a:lnTo>
                      <a:pt x="205" y="626"/>
                    </a:lnTo>
                    <a:lnTo>
                      <a:pt x="205" y="622"/>
                    </a:lnTo>
                    <a:lnTo>
                      <a:pt x="208" y="618"/>
                    </a:lnTo>
                    <a:lnTo>
                      <a:pt x="215" y="615"/>
                    </a:lnTo>
                    <a:lnTo>
                      <a:pt x="219" y="615"/>
                    </a:lnTo>
                    <a:lnTo>
                      <a:pt x="219" y="611"/>
                    </a:lnTo>
                    <a:lnTo>
                      <a:pt x="226" y="607"/>
                    </a:lnTo>
                    <a:lnTo>
                      <a:pt x="229" y="604"/>
                    </a:lnTo>
                    <a:lnTo>
                      <a:pt x="232" y="600"/>
                    </a:lnTo>
                    <a:lnTo>
                      <a:pt x="236" y="596"/>
                    </a:lnTo>
                    <a:lnTo>
                      <a:pt x="239" y="593"/>
                    </a:lnTo>
                    <a:lnTo>
                      <a:pt x="243" y="593"/>
                    </a:lnTo>
                    <a:lnTo>
                      <a:pt x="246" y="589"/>
                    </a:lnTo>
                    <a:lnTo>
                      <a:pt x="249" y="585"/>
                    </a:lnTo>
                    <a:lnTo>
                      <a:pt x="253" y="582"/>
                    </a:lnTo>
                    <a:lnTo>
                      <a:pt x="260" y="578"/>
                    </a:lnTo>
                    <a:lnTo>
                      <a:pt x="260" y="574"/>
                    </a:lnTo>
                    <a:lnTo>
                      <a:pt x="263" y="571"/>
                    </a:lnTo>
                    <a:lnTo>
                      <a:pt x="270" y="571"/>
                    </a:lnTo>
                    <a:lnTo>
                      <a:pt x="273" y="567"/>
                    </a:lnTo>
                    <a:lnTo>
                      <a:pt x="273" y="563"/>
                    </a:lnTo>
                    <a:lnTo>
                      <a:pt x="280" y="560"/>
                    </a:lnTo>
                    <a:lnTo>
                      <a:pt x="284" y="556"/>
                    </a:lnTo>
                    <a:lnTo>
                      <a:pt x="287" y="552"/>
                    </a:lnTo>
                    <a:lnTo>
                      <a:pt x="291" y="549"/>
                    </a:lnTo>
                    <a:lnTo>
                      <a:pt x="294" y="549"/>
                    </a:lnTo>
                    <a:lnTo>
                      <a:pt x="297" y="545"/>
                    </a:lnTo>
                    <a:lnTo>
                      <a:pt x="301" y="541"/>
                    </a:lnTo>
                    <a:lnTo>
                      <a:pt x="304" y="538"/>
                    </a:lnTo>
                    <a:lnTo>
                      <a:pt x="308" y="538"/>
                    </a:lnTo>
                    <a:lnTo>
                      <a:pt x="314" y="530"/>
                    </a:lnTo>
                    <a:lnTo>
                      <a:pt x="314" y="527"/>
                    </a:lnTo>
                    <a:lnTo>
                      <a:pt x="321" y="527"/>
                    </a:lnTo>
                    <a:lnTo>
                      <a:pt x="325" y="523"/>
                    </a:lnTo>
                    <a:lnTo>
                      <a:pt x="328" y="520"/>
                    </a:lnTo>
                    <a:lnTo>
                      <a:pt x="332" y="516"/>
                    </a:lnTo>
                    <a:lnTo>
                      <a:pt x="335" y="516"/>
                    </a:lnTo>
                    <a:lnTo>
                      <a:pt x="338" y="509"/>
                    </a:lnTo>
                    <a:lnTo>
                      <a:pt x="342" y="505"/>
                    </a:lnTo>
                    <a:lnTo>
                      <a:pt x="345" y="505"/>
                    </a:lnTo>
                    <a:lnTo>
                      <a:pt x="349" y="501"/>
                    </a:lnTo>
                    <a:lnTo>
                      <a:pt x="356" y="498"/>
                    </a:lnTo>
                    <a:lnTo>
                      <a:pt x="356" y="494"/>
                    </a:lnTo>
                    <a:lnTo>
                      <a:pt x="359" y="494"/>
                    </a:lnTo>
                    <a:lnTo>
                      <a:pt x="366" y="487"/>
                    </a:lnTo>
                    <a:lnTo>
                      <a:pt x="369" y="483"/>
                    </a:lnTo>
                    <a:lnTo>
                      <a:pt x="369" y="483"/>
                    </a:lnTo>
                    <a:lnTo>
                      <a:pt x="376" y="479"/>
                    </a:lnTo>
                    <a:lnTo>
                      <a:pt x="379" y="476"/>
                    </a:lnTo>
                    <a:lnTo>
                      <a:pt x="383" y="472"/>
                    </a:lnTo>
                    <a:lnTo>
                      <a:pt x="386" y="472"/>
                    </a:lnTo>
                    <a:lnTo>
                      <a:pt x="390" y="468"/>
                    </a:lnTo>
                    <a:lnTo>
                      <a:pt x="393" y="461"/>
                    </a:lnTo>
                    <a:lnTo>
                      <a:pt x="397" y="461"/>
                    </a:lnTo>
                    <a:lnTo>
                      <a:pt x="400" y="457"/>
                    </a:lnTo>
                    <a:lnTo>
                      <a:pt x="403" y="454"/>
                    </a:lnTo>
                    <a:lnTo>
                      <a:pt x="410" y="450"/>
                    </a:lnTo>
                    <a:lnTo>
                      <a:pt x="410" y="450"/>
                    </a:lnTo>
                    <a:lnTo>
                      <a:pt x="414" y="446"/>
                    </a:lnTo>
                    <a:lnTo>
                      <a:pt x="421" y="439"/>
                    </a:lnTo>
                    <a:lnTo>
                      <a:pt x="424" y="439"/>
                    </a:lnTo>
                    <a:lnTo>
                      <a:pt x="424" y="435"/>
                    </a:lnTo>
                    <a:lnTo>
                      <a:pt x="431" y="432"/>
                    </a:lnTo>
                    <a:lnTo>
                      <a:pt x="434" y="428"/>
                    </a:lnTo>
                    <a:lnTo>
                      <a:pt x="438" y="428"/>
                    </a:lnTo>
                    <a:lnTo>
                      <a:pt x="441" y="424"/>
                    </a:lnTo>
                    <a:lnTo>
                      <a:pt x="445" y="417"/>
                    </a:lnTo>
                    <a:lnTo>
                      <a:pt x="451" y="417"/>
                    </a:lnTo>
                    <a:lnTo>
                      <a:pt x="451" y="413"/>
                    </a:lnTo>
                    <a:lnTo>
                      <a:pt x="455" y="410"/>
                    </a:lnTo>
                    <a:lnTo>
                      <a:pt x="462" y="406"/>
                    </a:lnTo>
                    <a:lnTo>
                      <a:pt x="465" y="406"/>
                    </a:lnTo>
                    <a:lnTo>
                      <a:pt x="465" y="402"/>
                    </a:lnTo>
                    <a:lnTo>
                      <a:pt x="472" y="399"/>
                    </a:lnTo>
                    <a:lnTo>
                      <a:pt x="475" y="395"/>
                    </a:lnTo>
                    <a:lnTo>
                      <a:pt x="479" y="392"/>
                    </a:lnTo>
                    <a:lnTo>
                      <a:pt x="482" y="388"/>
                    </a:lnTo>
                    <a:lnTo>
                      <a:pt x="486" y="384"/>
                    </a:lnTo>
                    <a:lnTo>
                      <a:pt x="489" y="384"/>
                    </a:lnTo>
                    <a:lnTo>
                      <a:pt x="492" y="381"/>
                    </a:lnTo>
                    <a:lnTo>
                      <a:pt x="496" y="377"/>
                    </a:lnTo>
                    <a:lnTo>
                      <a:pt x="499" y="373"/>
                    </a:lnTo>
                    <a:lnTo>
                      <a:pt x="506" y="370"/>
                    </a:lnTo>
                    <a:lnTo>
                      <a:pt x="506" y="366"/>
                    </a:lnTo>
                    <a:lnTo>
                      <a:pt x="510" y="362"/>
                    </a:lnTo>
                    <a:lnTo>
                      <a:pt x="516" y="362"/>
                    </a:lnTo>
                    <a:lnTo>
                      <a:pt x="520" y="359"/>
                    </a:lnTo>
                    <a:lnTo>
                      <a:pt x="520" y="355"/>
                    </a:lnTo>
                    <a:lnTo>
                      <a:pt x="527" y="351"/>
                    </a:lnTo>
                    <a:lnTo>
                      <a:pt x="530" y="348"/>
                    </a:lnTo>
                    <a:lnTo>
                      <a:pt x="533" y="344"/>
                    </a:lnTo>
                    <a:lnTo>
                      <a:pt x="537" y="340"/>
                    </a:lnTo>
                    <a:lnTo>
                      <a:pt x="540" y="340"/>
                    </a:lnTo>
                    <a:lnTo>
                      <a:pt x="544" y="337"/>
                    </a:lnTo>
                    <a:lnTo>
                      <a:pt x="547" y="333"/>
                    </a:lnTo>
                    <a:lnTo>
                      <a:pt x="551" y="329"/>
                    </a:lnTo>
                    <a:lnTo>
                      <a:pt x="554" y="326"/>
                    </a:lnTo>
                    <a:lnTo>
                      <a:pt x="561" y="322"/>
                    </a:lnTo>
                    <a:lnTo>
                      <a:pt x="561" y="318"/>
                    </a:lnTo>
                    <a:lnTo>
                      <a:pt x="564" y="318"/>
                    </a:lnTo>
                    <a:lnTo>
                      <a:pt x="571" y="315"/>
                    </a:lnTo>
                    <a:lnTo>
                      <a:pt x="575" y="311"/>
                    </a:lnTo>
                    <a:lnTo>
                      <a:pt x="578" y="307"/>
                    </a:lnTo>
                    <a:lnTo>
                      <a:pt x="581" y="304"/>
                    </a:lnTo>
                    <a:lnTo>
                      <a:pt x="585" y="300"/>
                    </a:lnTo>
                    <a:lnTo>
                      <a:pt x="588" y="296"/>
                    </a:lnTo>
                    <a:lnTo>
                      <a:pt x="592" y="296"/>
                    </a:lnTo>
                    <a:lnTo>
                      <a:pt x="595" y="293"/>
                    </a:lnTo>
                    <a:lnTo>
                      <a:pt x="602" y="289"/>
                    </a:lnTo>
                    <a:lnTo>
                      <a:pt x="602" y="285"/>
                    </a:lnTo>
                    <a:lnTo>
                      <a:pt x="605" y="282"/>
                    </a:lnTo>
                    <a:lnTo>
                      <a:pt x="612" y="278"/>
                    </a:lnTo>
                    <a:lnTo>
                      <a:pt x="616" y="274"/>
                    </a:lnTo>
                    <a:lnTo>
                      <a:pt x="616" y="274"/>
                    </a:lnTo>
                    <a:lnTo>
                      <a:pt x="622" y="271"/>
                    </a:lnTo>
                    <a:lnTo>
                      <a:pt x="626" y="267"/>
                    </a:lnTo>
                    <a:lnTo>
                      <a:pt x="629" y="264"/>
                    </a:lnTo>
                    <a:lnTo>
                      <a:pt x="633" y="260"/>
                    </a:lnTo>
                    <a:lnTo>
                      <a:pt x="636" y="256"/>
                    </a:lnTo>
                    <a:lnTo>
                      <a:pt x="640" y="253"/>
                    </a:lnTo>
                    <a:lnTo>
                      <a:pt x="643" y="253"/>
                    </a:lnTo>
                    <a:lnTo>
                      <a:pt x="646" y="249"/>
                    </a:lnTo>
                    <a:lnTo>
                      <a:pt x="650" y="245"/>
                    </a:lnTo>
                    <a:lnTo>
                      <a:pt x="657" y="242"/>
                    </a:lnTo>
                    <a:lnTo>
                      <a:pt x="657" y="242"/>
                    </a:lnTo>
                    <a:lnTo>
                      <a:pt x="660" y="234"/>
                    </a:lnTo>
                    <a:lnTo>
                      <a:pt x="667" y="231"/>
                    </a:lnTo>
                    <a:lnTo>
                      <a:pt x="670" y="231"/>
                    </a:lnTo>
                    <a:lnTo>
                      <a:pt x="670" y="227"/>
                    </a:lnTo>
                    <a:lnTo>
                      <a:pt x="677" y="223"/>
                    </a:lnTo>
                    <a:lnTo>
                      <a:pt x="681" y="220"/>
                    </a:lnTo>
                    <a:lnTo>
                      <a:pt x="684" y="220"/>
                    </a:lnTo>
                    <a:lnTo>
                      <a:pt x="687" y="212"/>
                    </a:lnTo>
                    <a:lnTo>
                      <a:pt x="691" y="209"/>
                    </a:lnTo>
                    <a:lnTo>
                      <a:pt x="694" y="209"/>
                    </a:lnTo>
                    <a:lnTo>
                      <a:pt x="698" y="205"/>
                    </a:lnTo>
                    <a:lnTo>
                      <a:pt x="701" y="201"/>
                    </a:lnTo>
                    <a:lnTo>
                      <a:pt x="708" y="198"/>
                    </a:lnTo>
                    <a:lnTo>
                      <a:pt x="711" y="198"/>
                    </a:lnTo>
                    <a:lnTo>
                      <a:pt x="711" y="190"/>
                    </a:lnTo>
                    <a:lnTo>
                      <a:pt x="718" y="187"/>
                    </a:lnTo>
                    <a:lnTo>
                      <a:pt x="722" y="187"/>
                    </a:lnTo>
                    <a:lnTo>
                      <a:pt x="725" y="183"/>
                    </a:lnTo>
                    <a:lnTo>
                      <a:pt x="729" y="179"/>
                    </a:lnTo>
                    <a:lnTo>
                      <a:pt x="732" y="176"/>
                    </a:lnTo>
                    <a:lnTo>
                      <a:pt x="735" y="176"/>
                    </a:lnTo>
                    <a:lnTo>
                      <a:pt x="739" y="172"/>
                    </a:lnTo>
                    <a:lnTo>
                      <a:pt x="742" y="165"/>
                    </a:lnTo>
                    <a:lnTo>
                      <a:pt x="746" y="165"/>
                    </a:lnTo>
                    <a:lnTo>
                      <a:pt x="752" y="161"/>
                    </a:lnTo>
                    <a:lnTo>
                      <a:pt x="752" y="157"/>
                    </a:lnTo>
                    <a:lnTo>
                      <a:pt x="756" y="154"/>
                    </a:lnTo>
                    <a:lnTo>
                      <a:pt x="763" y="154"/>
                    </a:lnTo>
                    <a:lnTo>
                      <a:pt x="766" y="150"/>
                    </a:lnTo>
                    <a:lnTo>
                      <a:pt x="766" y="143"/>
                    </a:lnTo>
                    <a:lnTo>
                      <a:pt x="773" y="143"/>
                    </a:lnTo>
                    <a:lnTo>
                      <a:pt x="776" y="139"/>
                    </a:lnTo>
                    <a:lnTo>
                      <a:pt x="780" y="136"/>
                    </a:lnTo>
                    <a:lnTo>
                      <a:pt x="783" y="132"/>
                    </a:lnTo>
                    <a:lnTo>
                      <a:pt x="787" y="132"/>
                    </a:lnTo>
                    <a:lnTo>
                      <a:pt x="790" y="128"/>
                    </a:lnTo>
                    <a:lnTo>
                      <a:pt x="794" y="121"/>
                    </a:lnTo>
                    <a:lnTo>
                      <a:pt x="797" y="121"/>
                    </a:lnTo>
                    <a:lnTo>
                      <a:pt x="800" y="117"/>
                    </a:lnTo>
                    <a:lnTo>
                      <a:pt x="807" y="114"/>
                    </a:lnTo>
                    <a:lnTo>
                      <a:pt x="807" y="110"/>
                    </a:lnTo>
                    <a:lnTo>
                      <a:pt x="811" y="110"/>
                    </a:lnTo>
                    <a:lnTo>
                      <a:pt x="817" y="106"/>
                    </a:lnTo>
                    <a:lnTo>
                      <a:pt x="821" y="103"/>
                    </a:lnTo>
                    <a:lnTo>
                      <a:pt x="821" y="99"/>
                    </a:lnTo>
                    <a:lnTo>
                      <a:pt x="828" y="95"/>
                    </a:lnTo>
                    <a:lnTo>
                      <a:pt x="831" y="92"/>
                    </a:lnTo>
                    <a:lnTo>
                      <a:pt x="835" y="88"/>
                    </a:lnTo>
                    <a:lnTo>
                      <a:pt x="838" y="88"/>
                    </a:lnTo>
                    <a:lnTo>
                      <a:pt x="841" y="84"/>
                    </a:lnTo>
                    <a:lnTo>
                      <a:pt x="848" y="81"/>
                    </a:lnTo>
                    <a:lnTo>
                      <a:pt x="848" y="77"/>
                    </a:lnTo>
                    <a:lnTo>
                      <a:pt x="852" y="73"/>
                    </a:lnTo>
                    <a:lnTo>
                      <a:pt x="859" y="70"/>
                    </a:lnTo>
                    <a:lnTo>
                      <a:pt x="862" y="66"/>
                    </a:lnTo>
                    <a:lnTo>
                      <a:pt x="862" y="66"/>
                    </a:lnTo>
                    <a:lnTo>
                      <a:pt x="869" y="62"/>
                    </a:lnTo>
                    <a:lnTo>
                      <a:pt x="872" y="59"/>
                    </a:lnTo>
                    <a:lnTo>
                      <a:pt x="876" y="55"/>
                    </a:lnTo>
                    <a:lnTo>
                      <a:pt x="879" y="51"/>
                    </a:lnTo>
                    <a:lnTo>
                      <a:pt x="883" y="48"/>
                    </a:lnTo>
                    <a:lnTo>
                      <a:pt x="886" y="44"/>
                    </a:lnTo>
                    <a:lnTo>
                      <a:pt x="889" y="44"/>
                    </a:lnTo>
                    <a:lnTo>
                      <a:pt x="893" y="40"/>
                    </a:lnTo>
                    <a:lnTo>
                      <a:pt x="896" y="37"/>
                    </a:lnTo>
                    <a:lnTo>
                      <a:pt x="903" y="33"/>
                    </a:lnTo>
                    <a:lnTo>
                      <a:pt x="903" y="29"/>
                    </a:lnTo>
                    <a:lnTo>
                      <a:pt x="906" y="26"/>
                    </a:lnTo>
                    <a:lnTo>
                      <a:pt x="913" y="22"/>
                    </a:lnTo>
                    <a:lnTo>
                      <a:pt x="917" y="22"/>
                    </a:lnTo>
                    <a:lnTo>
                      <a:pt x="917" y="18"/>
                    </a:lnTo>
                    <a:lnTo>
                      <a:pt x="924" y="15"/>
                    </a:lnTo>
                    <a:lnTo>
                      <a:pt x="927" y="11"/>
                    </a:lnTo>
                    <a:lnTo>
                      <a:pt x="930" y="8"/>
                    </a:lnTo>
                    <a:lnTo>
                      <a:pt x="934" y="4"/>
                    </a:lnTo>
                    <a:lnTo>
                      <a:pt x="937"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504" name="Freeform 280"/>
              <p:cNvSpPr>
                <a:spLocks/>
              </p:cNvSpPr>
              <p:nvPr/>
            </p:nvSpPr>
            <p:spPr bwMode="auto">
              <a:xfrm>
                <a:off x="1648" y="2244"/>
                <a:ext cx="720" cy="629"/>
              </a:xfrm>
              <a:custGeom>
                <a:avLst/>
                <a:gdLst>
                  <a:gd name="T0" fmla="*/ 13 w 937"/>
                  <a:gd name="T1" fmla="*/ 783 h 797"/>
                  <a:gd name="T2" fmla="*/ 34 w 937"/>
                  <a:gd name="T3" fmla="*/ 768 h 797"/>
                  <a:gd name="T4" fmla="*/ 47 w 937"/>
                  <a:gd name="T5" fmla="*/ 754 h 797"/>
                  <a:gd name="T6" fmla="*/ 68 w 937"/>
                  <a:gd name="T7" fmla="*/ 735 h 797"/>
                  <a:gd name="T8" fmla="*/ 88 w 937"/>
                  <a:gd name="T9" fmla="*/ 724 h 797"/>
                  <a:gd name="T10" fmla="*/ 102 w 937"/>
                  <a:gd name="T11" fmla="*/ 706 h 797"/>
                  <a:gd name="T12" fmla="*/ 123 w 937"/>
                  <a:gd name="T13" fmla="*/ 691 h 797"/>
                  <a:gd name="T14" fmla="*/ 143 w 937"/>
                  <a:gd name="T15" fmla="*/ 677 h 797"/>
                  <a:gd name="T16" fmla="*/ 157 w 937"/>
                  <a:gd name="T17" fmla="*/ 658 h 797"/>
                  <a:gd name="T18" fmla="*/ 177 w 937"/>
                  <a:gd name="T19" fmla="*/ 644 h 797"/>
                  <a:gd name="T20" fmla="*/ 198 w 937"/>
                  <a:gd name="T21" fmla="*/ 629 h 797"/>
                  <a:gd name="T22" fmla="*/ 215 w 937"/>
                  <a:gd name="T23" fmla="*/ 615 h 797"/>
                  <a:gd name="T24" fmla="*/ 232 w 937"/>
                  <a:gd name="T25" fmla="*/ 596 h 797"/>
                  <a:gd name="T26" fmla="*/ 253 w 937"/>
                  <a:gd name="T27" fmla="*/ 582 h 797"/>
                  <a:gd name="T28" fmla="*/ 270 w 937"/>
                  <a:gd name="T29" fmla="*/ 567 h 797"/>
                  <a:gd name="T30" fmla="*/ 287 w 937"/>
                  <a:gd name="T31" fmla="*/ 549 h 797"/>
                  <a:gd name="T32" fmla="*/ 307 w 937"/>
                  <a:gd name="T33" fmla="*/ 538 h 797"/>
                  <a:gd name="T34" fmla="*/ 325 w 937"/>
                  <a:gd name="T35" fmla="*/ 520 h 797"/>
                  <a:gd name="T36" fmla="*/ 345 w 937"/>
                  <a:gd name="T37" fmla="*/ 505 h 797"/>
                  <a:gd name="T38" fmla="*/ 362 w 937"/>
                  <a:gd name="T39" fmla="*/ 487 h 797"/>
                  <a:gd name="T40" fmla="*/ 379 w 937"/>
                  <a:gd name="T41" fmla="*/ 472 h 797"/>
                  <a:gd name="T42" fmla="*/ 400 w 937"/>
                  <a:gd name="T43" fmla="*/ 457 h 797"/>
                  <a:gd name="T44" fmla="*/ 417 w 937"/>
                  <a:gd name="T45" fmla="*/ 439 h 797"/>
                  <a:gd name="T46" fmla="*/ 434 w 937"/>
                  <a:gd name="T47" fmla="*/ 428 h 797"/>
                  <a:gd name="T48" fmla="*/ 455 w 937"/>
                  <a:gd name="T49" fmla="*/ 410 h 797"/>
                  <a:gd name="T50" fmla="*/ 472 w 937"/>
                  <a:gd name="T51" fmla="*/ 395 h 797"/>
                  <a:gd name="T52" fmla="*/ 489 w 937"/>
                  <a:gd name="T53" fmla="*/ 381 h 797"/>
                  <a:gd name="T54" fmla="*/ 509 w 937"/>
                  <a:gd name="T55" fmla="*/ 362 h 797"/>
                  <a:gd name="T56" fmla="*/ 526 w 937"/>
                  <a:gd name="T57" fmla="*/ 348 h 797"/>
                  <a:gd name="T58" fmla="*/ 547 w 937"/>
                  <a:gd name="T59" fmla="*/ 333 h 797"/>
                  <a:gd name="T60" fmla="*/ 564 w 937"/>
                  <a:gd name="T61" fmla="*/ 318 h 797"/>
                  <a:gd name="T62" fmla="*/ 581 w 937"/>
                  <a:gd name="T63" fmla="*/ 300 h 797"/>
                  <a:gd name="T64" fmla="*/ 602 w 937"/>
                  <a:gd name="T65" fmla="*/ 285 h 797"/>
                  <a:gd name="T66" fmla="*/ 619 w 937"/>
                  <a:gd name="T67" fmla="*/ 271 h 797"/>
                  <a:gd name="T68" fmla="*/ 636 w 937"/>
                  <a:gd name="T69" fmla="*/ 253 h 797"/>
                  <a:gd name="T70" fmla="*/ 657 w 937"/>
                  <a:gd name="T71" fmla="*/ 242 h 797"/>
                  <a:gd name="T72" fmla="*/ 677 w 937"/>
                  <a:gd name="T73" fmla="*/ 223 h 797"/>
                  <a:gd name="T74" fmla="*/ 691 w 937"/>
                  <a:gd name="T75" fmla="*/ 209 h 797"/>
                  <a:gd name="T76" fmla="*/ 711 w 937"/>
                  <a:gd name="T77" fmla="*/ 190 h 797"/>
                  <a:gd name="T78" fmla="*/ 732 w 937"/>
                  <a:gd name="T79" fmla="*/ 176 h 797"/>
                  <a:gd name="T80" fmla="*/ 749 w 937"/>
                  <a:gd name="T81" fmla="*/ 161 h 797"/>
                  <a:gd name="T82" fmla="*/ 766 w 937"/>
                  <a:gd name="T83" fmla="*/ 143 h 797"/>
                  <a:gd name="T84" fmla="*/ 787 w 937"/>
                  <a:gd name="T85" fmla="*/ 132 h 797"/>
                  <a:gd name="T86" fmla="*/ 804 w 937"/>
                  <a:gd name="T87" fmla="*/ 114 h 797"/>
                  <a:gd name="T88" fmla="*/ 824 w 937"/>
                  <a:gd name="T89" fmla="*/ 99 h 797"/>
                  <a:gd name="T90" fmla="*/ 841 w 937"/>
                  <a:gd name="T91" fmla="*/ 84 h 797"/>
                  <a:gd name="T92" fmla="*/ 858 w 937"/>
                  <a:gd name="T93" fmla="*/ 66 h 797"/>
                  <a:gd name="T94" fmla="*/ 879 w 937"/>
                  <a:gd name="T95" fmla="*/ 51 h 797"/>
                  <a:gd name="T96" fmla="*/ 896 w 937"/>
                  <a:gd name="T97" fmla="*/ 37 h 797"/>
                  <a:gd name="T98" fmla="*/ 913 w 937"/>
                  <a:gd name="T99" fmla="*/ 22 h 797"/>
                  <a:gd name="T100" fmla="*/ 934 w 937"/>
                  <a:gd name="T101" fmla="*/ 4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7" h="797">
                    <a:moveTo>
                      <a:pt x="0" y="797"/>
                    </a:moveTo>
                    <a:lnTo>
                      <a:pt x="3" y="794"/>
                    </a:lnTo>
                    <a:lnTo>
                      <a:pt x="6" y="790"/>
                    </a:lnTo>
                    <a:lnTo>
                      <a:pt x="10" y="790"/>
                    </a:lnTo>
                    <a:lnTo>
                      <a:pt x="13" y="783"/>
                    </a:lnTo>
                    <a:lnTo>
                      <a:pt x="17" y="779"/>
                    </a:lnTo>
                    <a:lnTo>
                      <a:pt x="20" y="779"/>
                    </a:lnTo>
                    <a:lnTo>
                      <a:pt x="23" y="776"/>
                    </a:lnTo>
                    <a:lnTo>
                      <a:pt x="27" y="772"/>
                    </a:lnTo>
                    <a:lnTo>
                      <a:pt x="34" y="768"/>
                    </a:lnTo>
                    <a:lnTo>
                      <a:pt x="34" y="768"/>
                    </a:lnTo>
                    <a:lnTo>
                      <a:pt x="37" y="761"/>
                    </a:lnTo>
                    <a:lnTo>
                      <a:pt x="44" y="757"/>
                    </a:lnTo>
                    <a:lnTo>
                      <a:pt x="47" y="757"/>
                    </a:lnTo>
                    <a:lnTo>
                      <a:pt x="47" y="754"/>
                    </a:lnTo>
                    <a:lnTo>
                      <a:pt x="54" y="750"/>
                    </a:lnTo>
                    <a:lnTo>
                      <a:pt x="58" y="746"/>
                    </a:lnTo>
                    <a:lnTo>
                      <a:pt x="61" y="746"/>
                    </a:lnTo>
                    <a:lnTo>
                      <a:pt x="65" y="743"/>
                    </a:lnTo>
                    <a:lnTo>
                      <a:pt x="68" y="735"/>
                    </a:lnTo>
                    <a:lnTo>
                      <a:pt x="71" y="735"/>
                    </a:lnTo>
                    <a:lnTo>
                      <a:pt x="75" y="732"/>
                    </a:lnTo>
                    <a:lnTo>
                      <a:pt x="78" y="728"/>
                    </a:lnTo>
                    <a:lnTo>
                      <a:pt x="82" y="724"/>
                    </a:lnTo>
                    <a:lnTo>
                      <a:pt x="88" y="724"/>
                    </a:lnTo>
                    <a:lnTo>
                      <a:pt x="88" y="721"/>
                    </a:lnTo>
                    <a:lnTo>
                      <a:pt x="92" y="713"/>
                    </a:lnTo>
                    <a:lnTo>
                      <a:pt x="99" y="713"/>
                    </a:lnTo>
                    <a:lnTo>
                      <a:pt x="102" y="710"/>
                    </a:lnTo>
                    <a:lnTo>
                      <a:pt x="102" y="706"/>
                    </a:lnTo>
                    <a:lnTo>
                      <a:pt x="109" y="702"/>
                    </a:lnTo>
                    <a:lnTo>
                      <a:pt x="112" y="702"/>
                    </a:lnTo>
                    <a:lnTo>
                      <a:pt x="116" y="699"/>
                    </a:lnTo>
                    <a:lnTo>
                      <a:pt x="119" y="691"/>
                    </a:lnTo>
                    <a:lnTo>
                      <a:pt x="123" y="691"/>
                    </a:lnTo>
                    <a:lnTo>
                      <a:pt x="126" y="688"/>
                    </a:lnTo>
                    <a:lnTo>
                      <a:pt x="130" y="684"/>
                    </a:lnTo>
                    <a:lnTo>
                      <a:pt x="133" y="680"/>
                    </a:lnTo>
                    <a:lnTo>
                      <a:pt x="136" y="680"/>
                    </a:lnTo>
                    <a:lnTo>
                      <a:pt x="143" y="677"/>
                    </a:lnTo>
                    <a:lnTo>
                      <a:pt x="143" y="673"/>
                    </a:lnTo>
                    <a:lnTo>
                      <a:pt x="147" y="669"/>
                    </a:lnTo>
                    <a:lnTo>
                      <a:pt x="153" y="666"/>
                    </a:lnTo>
                    <a:lnTo>
                      <a:pt x="157" y="662"/>
                    </a:lnTo>
                    <a:lnTo>
                      <a:pt x="157" y="658"/>
                    </a:lnTo>
                    <a:lnTo>
                      <a:pt x="164" y="658"/>
                    </a:lnTo>
                    <a:lnTo>
                      <a:pt x="167" y="655"/>
                    </a:lnTo>
                    <a:lnTo>
                      <a:pt x="171" y="651"/>
                    </a:lnTo>
                    <a:lnTo>
                      <a:pt x="174" y="648"/>
                    </a:lnTo>
                    <a:lnTo>
                      <a:pt x="177" y="644"/>
                    </a:lnTo>
                    <a:lnTo>
                      <a:pt x="181" y="640"/>
                    </a:lnTo>
                    <a:lnTo>
                      <a:pt x="184" y="637"/>
                    </a:lnTo>
                    <a:lnTo>
                      <a:pt x="188" y="637"/>
                    </a:lnTo>
                    <a:lnTo>
                      <a:pt x="191" y="633"/>
                    </a:lnTo>
                    <a:lnTo>
                      <a:pt x="198" y="629"/>
                    </a:lnTo>
                    <a:lnTo>
                      <a:pt x="198" y="626"/>
                    </a:lnTo>
                    <a:lnTo>
                      <a:pt x="201" y="622"/>
                    </a:lnTo>
                    <a:lnTo>
                      <a:pt x="208" y="618"/>
                    </a:lnTo>
                    <a:lnTo>
                      <a:pt x="212" y="615"/>
                    </a:lnTo>
                    <a:lnTo>
                      <a:pt x="215" y="615"/>
                    </a:lnTo>
                    <a:lnTo>
                      <a:pt x="219" y="611"/>
                    </a:lnTo>
                    <a:lnTo>
                      <a:pt x="222" y="607"/>
                    </a:lnTo>
                    <a:lnTo>
                      <a:pt x="225" y="604"/>
                    </a:lnTo>
                    <a:lnTo>
                      <a:pt x="229" y="600"/>
                    </a:lnTo>
                    <a:lnTo>
                      <a:pt x="232" y="596"/>
                    </a:lnTo>
                    <a:lnTo>
                      <a:pt x="239" y="593"/>
                    </a:lnTo>
                    <a:lnTo>
                      <a:pt x="239" y="593"/>
                    </a:lnTo>
                    <a:lnTo>
                      <a:pt x="242" y="589"/>
                    </a:lnTo>
                    <a:lnTo>
                      <a:pt x="249" y="585"/>
                    </a:lnTo>
                    <a:lnTo>
                      <a:pt x="253" y="582"/>
                    </a:lnTo>
                    <a:lnTo>
                      <a:pt x="253" y="578"/>
                    </a:lnTo>
                    <a:lnTo>
                      <a:pt x="260" y="574"/>
                    </a:lnTo>
                    <a:lnTo>
                      <a:pt x="263" y="571"/>
                    </a:lnTo>
                    <a:lnTo>
                      <a:pt x="266" y="571"/>
                    </a:lnTo>
                    <a:lnTo>
                      <a:pt x="270" y="567"/>
                    </a:lnTo>
                    <a:lnTo>
                      <a:pt x="273" y="563"/>
                    </a:lnTo>
                    <a:lnTo>
                      <a:pt x="277" y="560"/>
                    </a:lnTo>
                    <a:lnTo>
                      <a:pt x="280" y="556"/>
                    </a:lnTo>
                    <a:lnTo>
                      <a:pt x="284" y="552"/>
                    </a:lnTo>
                    <a:lnTo>
                      <a:pt x="287" y="549"/>
                    </a:lnTo>
                    <a:lnTo>
                      <a:pt x="294" y="549"/>
                    </a:lnTo>
                    <a:lnTo>
                      <a:pt x="294" y="545"/>
                    </a:lnTo>
                    <a:lnTo>
                      <a:pt x="297" y="541"/>
                    </a:lnTo>
                    <a:lnTo>
                      <a:pt x="304" y="538"/>
                    </a:lnTo>
                    <a:lnTo>
                      <a:pt x="307" y="538"/>
                    </a:lnTo>
                    <a:lnTo>
                      <a:pt x="307" y="530"/>
                    </a:lnTo>
                    <a:lnTo>
                      <a:pt x="314" y="527"/>
                    </a:lnTo>
                    <a:lnTo>
                      <a:pt x="318" y="527"/>
                    </a:lnTo>
                    <a:lnTo>
                      <a:pt x="321" y="523"/>
                    </a:lnTo>
                    <a:lnTo>
                      <a:pt x="325" y="520"/>
                    </a:lnTo>
                    <a:lnTo>
                      <a:pt x="328" y="516"/>
                    </a:lnTo>
                    <a:lnTo>
                      <a:pt x="331" y="516"/>
                    </a:lnTo>
                    <a:lnTo>
                      <a:pt x="335" y="509"/>
                    </a:lnTo>
                    <a:lnTo>
                      <a:pt x="338" y="505"/>
                    </a:lnTo>
                    <a:lnTo>
                      <a:pt x="345" y="505"/>
                    </a:lnTo>
                    <a:lnTo>
                      <a:pt x="349" y="501"/>
                    </a:lnTo>
                    <a:lnTo>
                      <a:pt x="349" y="498"/>
                    </a:lnTo>
                    <a:lnTo>
                      <a:pt x="355" y="494"/>
                    </a:lnTo>
                    <a:lnTo>
                      <a:pt x="359" y="494"/>
                    </a:lnTo>
                    <a:lnTo>
                      <a:pt x="362" y="487"/>
                    </a:lnTo>
                    <a:lnTo>
                      <a:pt x="366" y="483"/>
                    </a:lnTo>
                    <a:lnTo>
                      <a:pt x="369" y="483"/>
                    </a:lnTo>
                    <a:lnTo>
                      <a:pt x="372" y="479"/>
                    </a:lnTo>
                    <a:lnTo>
                      <a:pt x="376" y="476"/>
                    </a:lnTo>
                    <a:lnTo>
                      <a:pt x="379" y="472"/>
                    </a:lnTo>
                    <a:lnTo>
                      <a:pt x="383" y="472"/>
                    </a:lnTo>
                    <a:lnTo>
                      <a:pt x="390" y="468"/>
                    </a:lnTo>
                    <a:lnTo>
                      <a:pt x="390" y="461"/>
                    </a:lnTo>
                    <a:lnTo>
                      <a:pt x="393" y="461"/>
                    </a:lnTo>
                    <a:lnTo>
                      <a:pt x="400" y="457"/>
                    </a:lnTo>
                    <a:lnTo>
                      <a:pt x="403" y="454"/>
                    </a:lnTo>
                    <a:lnTo>
                      <a:pt x="403" y="450"/>
                    </a:lnTo>
                    <a:lnTo>
                      <a:pt x="410" y="450"/>
                    </a:lnTo>
                    <a:lnTo>
                      <a:pt x="414" y="446"/>
                    </a:lnTo>
                    <a:lnTo>
                      <a:pt x="417" y="439"/>
                    </a:lnTo>
                    <a:lnTo>
                      <a:pt x="420" y="439"/>
                    </a:lnTo>
                    <a:lnTo>
                      <a:pt x="424" y="435"/>
                    </a:lnTo>
                    <a:lnTo>
                      <a:pt x="427" y="432"/>
                    </a:lnTo>
                    <a:lnTo>
                      <a:pt x="431" y="428"/>
                    </a:lnTo>
                    <a:lnTo>
                      <a:pt x="434" y="428"/>
                    </a:lnTo>
                    <a:lnTo>
                      <a:pt x="438" y="424"/>
                    </a:lnTo>
                    <a:lnTo>
                      <a:pt x="444" y="417"/>
                    </a:lnTo>
                    <a:lnTo>
                      <a:pt x="444" y="417"/>
                    </a:lnTo>
                    <a:lnTo>
                      <a:pt x="448" y="413"/>
                    </a:lnTo>
                    <a:lnTo>
                      <a:pt x="455" y="410"/>
                    </a:lnTo>
                    <a:lnTo>
                      <a:pt x="458" y="406"/>
                    </a:lnTo>
                    <a:lnTo>
                      <a:pt x="461" y="406"/>
                    </a:lnTo>
                    <a:lnTo>
                      <a:pt x="465" y="402"/>
                    </a:lnTo>
                    <a:lnTo>
                      <a:pt x="468" y="399"/>
                    </a:lnTo>
                    <a:lnTo>
                      <a:pt x="472" y="395"/>
                    </a:lnTo>
                    <a:lnTo>
                      <a:pt x="475" y="392"/>
                    </a:lnTo>
                    <a:lnTo>
                      <a:pt x="479" y="388"/>
                    </a:lnTo>
                    <a:lnTo>
                      <a:pt x="485" y="384"/>
                    </a:lnTo>
                    <a:lnTo>
                      <a:pt x="485" y="384"/>
                    </a:lnTo>
                    <a:lnTo>
                      <a:pt x="489" y="381"/>
                    </a:lnTo>
                    <a:lnTo>
                      <a:pt x="496" y="377"/>
                    </a:lnTo>
                    <a:lnTo>
                      <a:pt x="499" y="373"/>
                    </a:lnTo>
                    <a:lnTo>
                      <a:pt x="499" y="370"/>
                    </a:lnTo>
                    <a:lnTo>
                      <a:pt x="506" y="366"/>
                    </a:lnTo>
                    <a:lnTo>
                      <a:pt x="509" y="362"/>
                    </a:lnTo>
                    <a:lnTo>
                      <a:pt x="513" y="362"/>
                    </a:lnTo>
                    <a:lnTo>
                      <a:pt x="516" y="359"/>
                    </a:lnTo>
                    <a:lnTo>
                      <a:pt x="520" y="355"/>
                    </a:lnTo>
                    <a:lnTo>
                      <a:pt x="523" y="351"/>
                    </a:lnTo>
                    <a:lnTo>
                      <a:pt x="526" y="348"/>
                    </a:lnTo>
                    <a:lnTo>
                      <a:pt x="530" y="344"/>
                    </a:lnTo>
                    <a:lnTo>
                      <a:pt x="533" y="340"/>
                    </a:lnTo>
                    <a:lnTo>
                      <a:pt x="540" y="340"/>
                    </a:lnTo>
                    <a:lnTo>
                      <a:pt x="540" y="337"/>
                    </a:lnTo>
                    <a:lnTo>
                      <a:pt x="547" y="333"/>
                    </a:lnTo>
                    <a:lnTo>
                      <a:pt x="550" y="329"/>
                    </a:lnTo>
                    <a:lnTo>
                      <a:pt x="554" y="326"/>
                    </a:lnTo>
                    <a:lnTo>
                      <a:pt x="557" y="322"/>
                    </a:lnTo>
                    <a:lnTo>
                      <a:pt x="561" y="318"/>
                    </a:lnTo>
                    <a:lnTo>
                      <a:pt x="564" y="318"/>
                    </a:lnTo>
                    <a:lnTo>
                      <a:pt x="568" y="315"/>
                    </a:lnTo>
                    <a:lnTo>
                      <a:pt x="571" y="311"/>
                    </a:lnTo>
                    <a:lnTo>
                      <a:pt x="574" y="307"/>
                    </a:lnTo>
                    <a:lnTo>
                      <a:pt x="581" y="304"/>
                    </a:lnTo>
                    <a:lnTo>
                      <a:pt x="581" y="300"/>
                    </a:lnTo>
                    <a:lnTo>
                      <a:pt x="585" y="296"/>
                    </a:lnTo>
                    <a:lnTo>
                      <a:pt x="591" y="296"/>
                    </a:lnTo>
                    <a:lnTo>
                      <a:pt x="595" y="293"/>
                    </a:lnTo>
                    <a:lnTo>
                      <a:pt x="595" y="289"/>
                    </a:lnTo>
                    <a:lnTo>
                      <a:pt x="602" y="285"/>
                    </a:lnTo>
                    <a:lnTo>
                      <a:pt x="605" y="282"/>
                    </a:lnTo>
                    <a:lnTo>
                      <a:pt x="609" y="278"/>
                    </a:lnTo>
                    <a:lnTo>
                      <a:pt x="612" y="274"/>
                    </a:lnTo>
                    <a:lnTo>
                      <a:pt x="615" y="274"/>
                    </a:lnTo>
                    <a:lnTo>
                      <a:pt x="619" y="271"/>
                    </a:lnTo>
                    <a:lnTo>
                      <a:pt x="622" y="267"/>
                    </a:lnTo>
                    <a:lnTo>
                      <a:pt x="626" y="264"/>
                    </a:lnTo>
                    <a:lnTo>
                      <a:pt x="633" y="260"/>
                    </a:lnTo>
                    <a:lnTo>
                      <a:pt x="636" y="256"/>
                    </a:lnTo>
                    <a:lnTo>
                      <a:pt x="636" y="253"/>
                    </a:lnTo>
                    <a:lnTo>
                      <a:pt x="643" y="253"/>
                    </a:lnTo>
                    <a:lnTo>
                      <a:pt x="646" y="249"/>
                    </a:lnTo>
                    <a:lnTo>
                      <a:pt x="650" y="245"/>
                    </a:lnTo>
                    <a:lnTo>
                      <a:pt x="653" y="242"/>
                    </a:lnTo>
                    <a:lnTo>
                      <a:pt x="657" y="242"/>
                    </a:lnTo>
                    <a:lnTo>
                      <a:pt x="660" y="234"/>
                    </a:lnTo>
                    <a:lnTo>
                      <a:pt x="663" y="231"/>
                    </a:lnTo>
                    <a:lnTo>
                      <a:pt x="667" y="231"/>
                    </a:lnTo>
                    <a:lnTo>
                      <a:pt x="670" y="227"/>
                    </a:lnTo>
                    <a:lnTo>
                      <a:pt x="677" y="223"/>
                    </a:lnTo>
                    <a:lnTo>
                      <a:pt x="677" y="220"/>
                    </a:lnTo>
                    <a:lnTo>
                      <a:pt x="680" y="220"/>
                    </a:lnTo>
                    <a:lnTo>
                      <a:pt x="687" y="212"/>
                    </a:lnTo>
                    <a:lnTo>
                      <a:pt x="691" y="209"/>
                    </a:lnTo>
                    <a:lnTo>
                      <a:pt x="691" y="209"/>
                    </a:lnTo>
                    <a:lnTo>
                      <a:pt x="698" y="205"/>
                    </a:lnTo>
                    <a:lnTo>
                      <a:pt x="701" y="201"/>
                    </a:lnTo>
                    <a:lnTo>
                      <a:pt x="704" y="198"/>
                    </a:lnTo>
                    <a:lnTo>
                      <a:pt x="708" y="198"/>
                    </a:lnTo>
                    <a:lnTo>
                      <a:pt x="711" y="190"/>
                    </a:lnTo>
                    <a:lnTo>
                      <a:pt x="718" y="187"/>
                    </a:lnTo>
                    <a:lnTo>
                      <a:pt x="718" y="187"/>
                    </a:lnTo>
                    <a:lnTo>
                      <a:pt x="722" y="183"/>
                    </a:lnTo>
                    <a:lnTo>
                      <a:pt x="728" y="179"/>
                    </a:lnTo>
                    <a:lnTo>
                      <a:pt x="732" y="176"/>
                    </a:lnTo>
                    <a:lnTo>
                      <a:pt x="732" y="176"/>
                    </a:lnTo>
                    <a:lnTo>
                      <a:pt x="739" y="172"/>
                    </a:lnTo>
                    <a:lnTo>
                      <a:pt x="742" y="165"/>
                    </a:lnTo>
                    <a:lnTo>
                      <a:pt x="745" y="165"/>
                    </a:lnTo>
                    <a:lnTo>
                      <a:pt x="749" y="161"/>
                    </a:lnTo>
                    <a:lnTo>
                      <a:pt x="752" y="157"/>
                    </a:lnTo>
                    <a:lnTo>
                      <a:pt x="756" y="154"/>
                    </a:lnTo>
                    <a:lnTo>
                      <a:pt x="759" y="154"/>
                    </a:lnTo>
                    <a:lnTo>
                      <a:pt x="763" y="150"/>
                    </a:lnTo>
                    <a:lnTo>
                      <a:pt x="766" y="143"/>
                    </a:lnTo>
                    <a:lnTo>
                      <a:pt x="773" y="143"/>
                    </a:lnTo>
                    <a:lnTo>
                      <a:pt x="773" y="139"/>
                    </a:lnTo>
                    <a:lnTo>
                      <a:pt x="776" y="136"/>
                    </a:lnTo>
                    <a:lnTo>
                      <a:pt x="783" y="132"/>
                    </a:lnTo>
                    <a:lnTo>
                      <a:pt x="787" y="132"/>
                    </a:lnTo>
                    <a:lnTo>
                      <a:pt x="790" y="128"/>
                    </a:lnTo>
                    <a:lnTo>
                      <a:pt x="793" y="121"/>
                    </a:lnTo>
                    <a:lnTo>
                      <a:pt x="797" y="121"/>
                    </a:lnTo>
                    <a:lnTo>
                      <a:pt x="800" y="117"/>
                    </a:lnTo>
                    <a:lnTo>
                      <a:pt x="804" y="114"/>
                    </a:lnTo>
                    <a:lnTo>
                      <a:pt x="807" y="110"/>
                    </a:lnTo>
                    <a:lnTo>
                      <a:pt x="814" y="110"/>
                    </a:lnTo>
                    <a:lnTo>
                      <a:pt x="814" y="106"/>
                    </a:lnTo>
                    <a:lnTo>
                      <a:pt x="817" y="103"/>
                    </a:lnTo>
                    <a:lnTo>
                      <a:pt x="824" y="99"/>
                    </a:lnTo>
                    <a:lnTo>
                      <a:pt x="828" y="95"/>
                    </a:lnTo>
                    <a:lnTo>
                      <a:pt x="828" y="92"/>
                    </a:lnTo>
                    <a:lnTo>
                      <a:pt x="834" y="88"/>
                    </a:lnTo>
                    <a:lnTo>
                      <a:pt x="838" y="88"/>
                    </a:lnTo>
                    <a:lnTo>
                      <a:pt x="841" y="84"/>
                    </a:lnTo>
                    <a:lnTo>
                      <a:pt x="845" y="81"/>
                    </a:lnTo>
                    <a:lnTo>
                      <a:pt x="848" y="77"/>
                    </a:lnTo>
                    <a:lnTo>
                      <a:pt x="852" y="73"/>
                    </a:lnTo>
                    <a:lnTo>
                      <a:pt x="855" y="70"/>
                    </a:lnTo>
                    <a:lnTo>
                      <a:pt x="858" y="66"/>
                    </a:lnTo>
                    <a:lnTo>
                      <a:pt x="865" y="66"/>
                    </a:lnTo>
                    <a:lnTo>
                      <a:pt x="869" y="62"/>
                    </a:lnTo>
                    <a:lnTo>
                      <a:pt x="869" y="59"/>
                    </a:lnTo>
                    <a:lnTo>
                      <a:pt x="876" y="55"/>
                    </a:lnTo>
                    <a:lnTo>
                      <a:pt x="879" y="51"/>
                    </a:lnTo>
                    <a:lnTo>
                      <a:pt x="882" y="48"/>
                    </a:lnTo>
                    <a:lnTo>
                      <a:pt x="886" y="44"/>
                    </a:lnTo>
                    <a:lnTo>
                      <a:pt x="889" y="44"/>
                    </a:lnTo>
                    <a:lnTo>
                      <a:pt x="893" y="40"/>
                    </a:lnTo>
                    <a:lnTo>
                      <a:pt x="896" y="37"/>
                    </a:lnTo>
                    <a:lnTo>
                      <a:pt x="899" y="33"/>
                    </a:lnTo>
                    <a:lnTo>
                      <a:pt x="903" y="29"/>
                    </a:lnTo>
                    <a:lnTo>
                      <a:pt x="910" y="26"/>
                    </a:lnTo>
                    <a:lnTo>
                      <a:pt x="910" y="22"/>
                    </a:lnTo>
                    <a:lnTo>
                      <a:pt x="913" y="22"/>
                    </a:lnTo>
                    <a:lnTo>
                      <a:pt x="920" y="18"/>
                    </a:lnTo>
                    <a:lnTo>
                      <a:pt x="923" y="15"/>
                    </a:lnTo>
                    <a:lnTo>
                      <a:pt x="923" y="11"/>
                    </a:lnTo>
                    <a:lnTo>
                      <a:pt x="930" y="8"/>
                    </a:lnTo>
                    <a:lnTo>
                      <a:pt x="934" y="4"/>
                    </a:lnTo>
                    <a:lnTo>
                      <a:pt x="937" y="0"/>
                    </a:lnTo>
                  </a:path>
                </a:pathLst>
              </a:custGeom>
              <a:noFill/>
              <a:ln w="0">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505" name="Freeform 281"/>
              <p:cNvSpPr>
                <a:spLocks/>
              </p:cNvSpPr>
              <p:nvPr/>
            </p:nvSpPr>
            <p:spPr bwMode="auto">
              <a:xfrm>
                <a:off x="1640" y="2244"/>
                <a:ext cx="717" cy="629"/>
              </a:xfrm>
              <a:custGeom>
                <a:avLst/>
                <a:gdLst>
                  <a:gd name="T0" fmla="*/ 14 w 934"/>
                  <a:gd name="T1" fmla="*/ 783 h 797"/>
                  <a:gd name="T2" fmla="*/ 31 w 934"/>
                  <a:gd name="T3" fmla="*/ 768 h 797"/>
                  <a:gd name="T4" fmla="*/ 52 w 934"/>
                  <a:gd name="T5" fmla="*/ 754 h 797"/>
                  <a:gd name="T6" fmla="*/ 69 w 934"/>
                  <a:gd name="T7" fmla="*/ 735 h 797"/>
                  <a:gd name="T8" fmla="*/ 86 w 934"/>
                  <a:gd name="T9" fmla="*/ 724 h 797"/>
                  <a:gd name="T10" fmla="*/ 106 w 934"/>
                  <a:gd name="T11" fmla="*/ 706 h 797"/>
                  <a:gd name="T12" fmla="*/ 127 w 934"/>
                  <a:gd name="T13" fmla="*/ 691 h 797"/>
                  <a:gd name="T14" fmla="*/ 141 w 934"/>
                  <a:gd name="T15" fmla="*/ 677 h 797"/>
                  <a:gd name="T16" fmla="*/ 161 w 934"/>
                  <a:gd name="T17" fmla="*/ 658 h 797"/>
                  <a:gd name="T18" fmla="*/ 182 w 934"/>
                  <a:gd name="T19" fmla="*/ 644 h 797"/>
                  <a:gd name="T20" fmla="*/ 199 w 934"/>
                  <a:gd name="T21" fmla="*/ 629 h 797"/>
                  <a:gd name="T22" fmla="*/ 216 w 934"/>
                  <a:gd name="T23" fmla="*/ 615 h 797"/>
                  <a:gd name="T24" fmla="*/ 236 w 934"/>
                  <a:gd name="T25" fmla="*/ 596 h 797"/>
                  <a:gd name="T26" fmla="*/ 253 w 934"/>
                  <a:gd name="T27" fmla="*/ 582 h 797"/>
                  <a:gd name="T28" fmla="*/ 271 w 934"/>
                  <a:gd name="T29" fmla="*/ 567 h 797"/>
                  <a:gd name="T30" fmla="*/ 291 w 934"/>
                  <a:gd name="T31" fmla="*/ 549 h 797"/>
                  <a:gd name="T32" fmla="*/ 308 w 934"/>
                  <a:gd name="T33" fmla="*/ 538 h 797"/>
                  <a:gd name="T34" fmla="*/ 329 w 934"/>
                  <a:gd name="T35" fmla="*/ 520 h 797"/>
                  <a:gd name="T36" fmla="*/ 346 w 934"/>
                  <a:gd name="T37" fmla="*/ 505 h 797"/>
                  <a:gd name="T38" fmla="*/ 363 w 934"/>
                  <a:gd name="T39" fmla="*/ 487 h 797"/>
                  <a:gd name="T40" fmla="*/ 383 w 934"/>
                  <a:gd name="T41" fmla="*/ 472 h 797"/>
                  <a:gd name="T42" fmla="*/ 401 w 934"/>
                  <a:gd name="T43" fmla="*/ 457 h 797"/>
                  <a:gd name="T44" fmla="*/ 418 w 934"/>
                  <a:gd name="T45" fmla="*/ 439 h 797"/>
                  <a:gd name="T46" fmla="*/ 438 w 934"/>
                  <a:gd name="T47" fmla="*/ 428 h 797"/>
                  <a:gd name="T48" fmla="*/ 455 w 934"/>
                  <a:gd name="T49" fmla="*/ 410 h 797"/>
                  <a:gd name="T50" fmla="*/ 472 w 934"/>
                  <a:gd name="T51" fmla="*/ 395 h 797"/>
                  <a:gd name="T52" fmla="*/ 493 w 934"/>
                  <a:gd name="T53" fmla="*/ 381 h 797"/>
                  <a:gd name="T54" fmla="*/ 510 w 934"/>
                  <a:gd name="T55" fmla="*/ 362 h 797"/>
                  <a:gd name="T56" fmla="*/ 527 w 934"/>
                  <a:gd name="T57" fmla="*/ 348 h 797"/>
                  <a:gd name="T58" fmla="*/ 548 w 934"/>
                  <a:gd name="T59" fmla="*/ 333 h 797"/>
                  <a:gd name="T60" fmla="*/ 565 w 934"/>
                  <a:gd name="T61" fmla="*/ 318 h 797"/>
                  <a:gd name="T62" fmla="*/ 582 w 934"/>
                  <a:gd name="T63" fmla="*/ 300 h 797"/>
                  <a:gd name="T64" fmla="*/ 602 w 934"/>
                  <a:gd name="T65" fmla="*/ 285 h 797"/>
                  <a:gd name="T66" fmla="*/ 620 w 934"/>
                  <a:gd name="T67" fmla="*/ 271 h 797"/>
                  <a:gd name="T68" fmla="*/ 637 w 934"/>
                  <a:gd name="T69" fmla="*/ 253 h 797"/>
                  <a:gd name="T70" fmla="*/ 657 w 934"/>
                  <a:gd name="T71" fmla="*/ 242 h 797"/>
                  <a:gd name="T72" fmla="*/ 674 w 934"/>
                  <a:gd name="T73" fmla="*/ 223 h 797"/>
                  <a:gd name="T74" fmla="*/ 695 w 934"/>
                  <a:gd name="T75" fmla="*/ 209 h 797"/>
                  <a:gd name="T76" fmla="*/ 712 w 934"/>
                  <a:gd name="T77" fmla="*/ 190 h 797"/>
                  <a:gd name="T78" fmla="*/ 729 w 934"/>
                  <a:gd name="T79" fmla="*/ 176 h 797"/>
                  <a:gd name="T80" fmla="*/ 750 w 934"/>
                  <a:gd name="T81" fmla="*/ 161 h 797"/>
                  <a:gd name="T82" fmla="*/ 767 w 934"/>
                  <a:gd name="T83" fmla="*/ 143 h 797"/>
                  <a:gd name="T84" fmla="*/ 784 w 934"/>
                  <a:gd name="T85" fmla="*/ 132 h 797"/>
                  <a:gd name="T86" fmla="*/ 804 w 934"/>
                  <a:gd name="T87" fmla="*/ 114 h 797"/>
                  <a:gd name="T88" fmla="*/ 821 w 934"/>
                  <a:gd name="T89" fmla="*/ 99 h 797"/>
                  <a:gd name="T90" fmla="*/ 839 w 934"/>
                  <a:gd name="T91" fmla="*/ 84 h 797"/>
                  <a:gd name="T92" fmla="*/ 859 w 934"/>
                  <a:gd name="T93" fmla="*/ 66 h 797"/>
                  <a:gd name="T94" fmla="*/ 876 w 934"/>
                  <a:gd name="T95" fmla="*/ 51 h 797"/>
                  <a:gd name="T96" fmla="*/ 893 w 934"/>
                  <a:gd name="T97" fmla="*/ 37 h 797"/>
                  <a:gd name="T98" fmla="*/ 914 w 934"/>
                  <a:gd name="T99" fmla="*/ 22 h 797"/>
                  <a:gd name="T100" fmla="*/ 931 w 934"/>
                  <a:gd name="T101" fmla="*/ 4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4" h="797">
                    <a:moveTo>
                      <a:pt x="0" y="797"/>
                    </a:moveTo>
                    <a:lnTo>
                      <a:pt x="4" y="794"/>
                    </a:lnTo>
                    <a:lnTo>
                      <a:pt x="7" y="790"/>
                    </a:lnTo>
                    <a:lnTo>
                      <a:pt x="11" y="790"/>
                    </a:lnTo>
                    <a:lnTo>
                      <a:pt x="14" y="783"/>
                    </a:lnTo>
                    <a:lnTo>
                      <a:pt x="17" y="779"/>
                    </a:lnTo>
                    <a:lnTo>
                      <a:pt x="21" y="779"/>
                    </a:lnTo>
                    <a:lnTo>
                      <a:pt x="24" y="776"/>
                    </a:lnTo>
                    <a:lnTo>
                      <a:pt x="31" y="772"/>
                    </a:lnTo>
                    <a:lnTo>
                      <a:pt x="31" y="768"/>
                    </a:lnTo>
                    <a:lnTo>
                      <a:pt x="34" y="768"/>
                    </a:lnTo>
                    <a:lnTo>
                      <a:pt x="41" y="761"/>
                    </a:lnTo>
                    <a:lnTo>
                      <a:pt x="45" y="757"/>
                    </a:lnTo>
                    <a:lnTo>
                      <a:pt x="45" y="757"/>
                    </a:lnTo>
                    <a:lnTo>
                      <a:pt x="52" y="754"/>
                    </a:lnTo>
                    <a:lnTo>
                      <a:pt x="55" y="750"/>
                    </a:lnTo>
                    <a:lnTo>
                      <a:pt x="58" y="746"/>
                    </a:lnTo>
                    <a:lnTo>
                      <a:pt x="62" y="746"/>
                    </a:lnTo>
                    <a:lnTo>
                      <a:pt x="65" y="743"/>
                    </a:lnTo>
                    <a:lnTo>
                      <a:pt x="69" y="735"/>
                    </a:lnTo>
                    <a:lnTo>
                      <a:pt x="72" y="735"/>
                    </a:lnTo>
                    <a:lnTo>
                      <a:pt x="76" y="732"/>
                    </a:lnTo>
                    <a:lnTo>
                      <a:pt x="82" y="728"/>
                    </a:lnTo>
                    <a:lnTo>
                      <a:pt x="86" y="724"/>
                    </a:lnTo>
                    <a:lnTo>
                      <a:pt x="86" y="724"/>
                    </a:lnTo>
                    <a:lnTo>
                      <a:pt x="93" y="721"/>
                    </a:lnTo>
                    <a:lnTo>
                      <a:pt x="96" y="713"/>
                    </a:lnTo>
                    <a:lnTo>
                      <a:pt x="99" y="713"/>
                    </a:lnTo>
                    <a:lnTo>
                      <a:pt x="103" y="710"/>
                    </a:lnTo>
                    <a:lnTo>
                      <a:pt x="106" y="706"/>
                    </a:lnTo>
                    <a:lnTo>
                      <a:pt x="110" y="702"/>
                    </a:lnTo>
                    <a:lnTo>
                      <a:pt x="113" y="702"/>
                    </a:lnTo>
                    <a:lnTo>
                      <a:pt x="117" y="699"/>
                    </a:lnTo>
                    <a:lnTo>
                      <a:pt x="120" y="691"/>
                    </a:lnTo>
                    <a:lnTo>
                      <a:pt x="127" y="691"/>
                    </a:lnTo>
                    <a:lnTo>
                      <a:pt x="127" y="688"/>
                    </a:lnTo>
                    <a:lnTo>
                      <a:pt x="130" y="684"/>
                    </a:lnTo>
                    <a:lnTo>
                      <a:pt x="137" y="680"/>
                    </a:lnTo>
                    <a:lnTo>
                      <a:pt x="141" y="680"/>
                    </a:lnTo>
                    <a:lnTo>
                      <a:pt x="141" y="677"/>
                    </a:lnTo>
                    <a:lnTo>
                      <a:pt x="147" y="673"/>
                    </a:lnTo>
                    <a:lnTo>
                      <a:pt x="151" y="669"/>
                    </a:lnTo>
                    <a:lnTo>
                      <a:pt x="154" y="666"/>
                    </a:lnTo>
                    <a:lnTo>
                      <a:pt x="158" y="662"/>
                    </a:lnTo>
                    <a:lnTo>
                      <a:pt x="161" y="658"/>
                    </a:lnTo>
                    <a:lnTo>
                      <a:pt x="164" y="658"/>
                    </a:lnTo>
                    <a:lnTo>
                      <a:pt x="168" y="655"/>
                    </a:lnTo>
                    <a:lnTo>
                      <a:pt x="171" y="651"/>
                    </a:lnTo>
                    <a:lnTo>
                      <a:pt x="178" y="648"/>
                    </a:lnTo>
                    <a:lnTo>
                      <a:pt x="182" y="644"/>
                    </a:lnTo>
                    <a:lnTo>
                      <a:pt x="182" y="640"/>
                    </a:lnTo>
                    <a:lnTo>
                      <a:pt x="188" y="637"/>
                    </a:lnTo>
                    <a:lnTo>
                      <a:pt x="192" y="637"/>
                    </a:lnTo>
                    <a:lnTo>
                      <a:pt x="195" y="633"/>
                    </a:lnTo>
                    <a:lnTo>
                      <a:pt x="199" y="629"/>
                    </a:lnTo>
                    <a:lnTo>
                      <a:pt x="202" y="626"/>
                    </a:lnTo>
                    <a:lnTo>
                      <a:pt x="206" y="622"/>
                    </a:lnTo>
                    <a:lnTo>
                      <a:pt x="209" y="618"/>
                    </a:lnTo>
                    <a:lnTo>
                      <a:pt x="212" y="615"/>
                    </a:lnTo>
                    <a:lnTo>
                      <a:pt x="216" y="615"/>
                    </a:lnTo>
                    <a:lnTo>
                      <a:pt x="223" y="611"/>
                    </a:lnTo>
                    <a:lnTo>
                      <a:pt x="223" y="607"/>
                    </a:lnTo>
                    <a:lnTo>
                      <a:pt x="226" y="604"/>
                    </a:lnTo>
                    <a:lnTo>
                      <a:pt x="233" y="600"/>
                    </a:lnTo>
                    <a:lnTo>
                      <a:pt x="236" y="596"/>
                    </a:lnTo>
                    <a:lnTo>
                      <a:pt x="236" y="593"/>
                    </a:lnTo>
                    <a:lnTo>
                      <a:pt x="243" y="593"/>
                    </a:lnTo>
                    <a:lnTo>
                      <a:pt x="247" y="589"/>
                    </a:lnTo>
                    <a:lnTo>
                      <a:pt x="250" y="585"/>
                    </a:lnTo>
                    <a:lnTo>
                      <a:pt x="253" y="582"/>
                    </a:lnTo>
                    <a:lnTo>
                      <a:pt x="257" y="578"/>
                    </a:lnTo>
                    <a:lnTo>
                      <a:pt x="260" y="574"/>
                    </a:lnTo>
                    <a:lnTo>
                      <a:pt x="264" y="571"/>
                    </a:lnTo>
                    <a:lnTo>
                      <a:pt x="267" y="571"/>
                    </a:lnTo>
                    <a:lnTo>
                      <a:pt x="271" y="567"/>
                    </a:lnTo>
                    <a:lnTo>
                      <a:pt x="277" y="563"/>
                    </a:lnTo>
                    <a:lnTo>
                      <a:pt x="277" y="560"/>
                    </a:lnTo>
                    <a:lnTo>
                      <a:pt x="281" y="556"/>
                    </a:lnTo>
                    <a:lnTo>
                      <a:pt x="288" y="552"/>
                    </a:lnTo>
                    <a:lnTo>
                      <a:pt x="291" y="549"/>
                    </a:lnTo>
                    <a:lnTo>
                      <a:pt x="295" y="549"/>
                    </a:lnTo>
                    <a:lnTo>
                      <a:pt x="298" y="545"/>
                    </a:lnTo>
                    <a:lnTo>
                      <a:pt x="301" y="541"/>
                    </a:lnTo>
                    <a:lnTo>
                      <a:pt x="305" y="538"/>
                    </a:lnTo>
                    <a:lnTo>
                      <a:pt x="308" y="538"/>
                    </a:lnTo>
                    <a:lnTo>
                      <a:pt x="312" y="530"/>
                    </a:lnTo>
                    <a:lnTo>
                      <a:pt x="318" y="527"/>
                    </a:lnTo>
                    <a:lnTo>
                      <a:pt x="318" y="527"/>
                    </a:lnTo>
                    <a:lnTo>
                      <a:pt x="322" y="523"/>
                    </a:lnTo>
                    <a:lnTo>
                      <a:pt x="329" y="520"/>
                    </a:lnTo>
                    <a:lnTo>
                      <a:pt x="332" y="516"/>
                    </a:lnTo>
                    <a:lnTo>
                      <a:pt x="332" y="516"/>
                    </a:lnTo>
                    <a:lnTo>
                      <a:pt x="339" y="509"/>
                    </a:lnTo>
                    <a:lnTo>
                      <a:pt x="342" y="505"/>
                    </a:lnTo>
                    <a:lnTo>
                      <a:pt x="346" y="505"/>
                    </a:lnTo>
                    <a:lnTo>
                      <a:pt x="349" y="501"/>
                    </a:lnTo>
                    <a:lnTo>
                      <a:pt x="353" y="498"/>
                    </a:lnTo>
                    <a:lnTo>
                      <a:pt x="356" y="494"/>
                    </a:lnTo>
                    <a:lnTo>
                      <a:pt x="360" y="494"/>
                    </a:lnTo>
                    <a:lnTo>
                      <a:pt x="363" y="487"/>
                    </a:lnTo>
                    <a:lnTo>
                      <a:pt x="366" y="483"/>
                    </a:lnTo>
                    <a:lnTo>
                      <a:pt x="373" y="483"/>
                    </a:lnTo>
                    <a:lnTo>
                      <a:pt x="373" y="479"/>
                    </a:lnTo>
                    <a:lnTo>
                      <a:pt x="377" y="476"/>
                    </a:lnTo>
                    <a:lnTo>
                      <a:pt x="383" y="472"/>
                    </a:lnTo>
                    <a:lnTo>
                      <a:pt x="387" y="472"/>
                    </a:lnTo>
                    <a:lnTo>
                      <a:pt x="387" y="468"/>
                    </a:lnTo>
                    <a:lnTo>
                      <a:pt x="394" y="461"/>
                    </a:lnTo>
                    <a:lnTo>
                      <a:pt x="397" y="461"/>
                    </a:lnTo>
                    <a:lnTo>
                      <a:pt x="401" y="457"/>
                    </a:lnTo>
                    <a:lnTo>
                      <a:pt x="404" y="454"/>
                    </a:lnTo>
                    <a:lnTo>
                      <a:pt x="407" y="450"/>
                    </a:lnTo>
                    <a:lnTo>
                      <a:pt x="411" y="450"/>
                    </a:lnTo>
                    <a:lnTo>
                      <a:pt x="414" y="446"/>
                    </a:lnTo>
                    <a:lnTo>
                      <a:pt x="418" y="439"/>
                    </a:lnTo>
                    <a:lnTo>
                      <a:pt x="421" y="439"/>
                    </a:lnTo>
                    <a:lnTo>
                      <a:pt x="428" y="435"/>
                    </a:lnTo>
                    <a:lnTo>
                      <a:pt x="428" y="432"/>
                    </a:lnTo>
                    <a:lnTo>
                      <a:pt x="435" y="428"/>
                    </a:lnTo>
                    <a:lnTo>
                      <a:pt x="438" y="428"/>
                    </a:lnTo>
                    <a:lnTo>
                      <a:pt x="442" y="424"/>
                    </a:lnTo>
                    <a:lnTo>
                      <a:pt x="445" y="417"/>
                    </a:lnTo>
                    <a:lnTo>
                      <a:pt x="449" y="417"/>
                    </a:lnTo>
                    <a:lnTo>
                      <a:pt x="452" y="413"/>
                    </a:lnTo>
                    <a:lnTo>
                      <a:pt x="455" y="410"/>
                    </a:lnTo>
                    <a:lnTo>
                      <a:pt x="459" y="406"/>
                    </a:lnTo>
                    <a:lnTo>
                      <a:pt x="462" y="406"/>
                    </a:lnTo>
                    <a:lnTo>
                      <a:pt x="469" y="402"/>
                    </a:lnTo>
                    <a:lnTo>
                      <a:pt x="469" y="399"/>
                    </a:lnTo>
                    <a:lnTo>
                      <a:pt x="472" y="395"/>
                    </a:lnTo>
                    <a:lnTo>
                      <a:pt x="479" y="392"/>
                    </a:lnTo>
                    <a:lnTo>
                      <a:pt x="483" y="388"/>
                    </a:lnTo>
                    <a:lnTo>
                      <a:pt x="483" y="384"/>
                    </a:lnTo>
                    <a:lnTo>
                      <a:pt x="490" y="384"/>
                    </a:lnTo>
                    <a:lnTo>
                      <a:pt x="493" y="381"/>
                    </a:lnTo>
                    <a:lnTo>
                      <a:pt x="496" y="377"/>
                    </a:lnTo>
                    <a:lnTo>
                      <a:pt x="500" y="373"/>
                    </a:lnTo>
                    <a:lnTo>
                      <a:pt x="503" y="370"/>
                    </a:lnTo>
                    <a:lnTo>
                      <a:pt x="507" y="366"/>
                    </a:lnTo>
                    <a:lnTo>
                      <a:pt x="510" y="362"/>
                    </a:lnTo>
                    <a:lnTo>
                      <a:pt x="514" y="362"/>
                    </a:lnTo>
                    <a:lnTo>
                      <a:pt x="517" y="359"/>
                    </a:lnTo>
                    <a:lnTo>
                      <a:pt x="524" y="355"/>
                    </a:lnTo>
                    <a:lnTo>
                      <a:pt x="524" y="351"/>
                    </a:lnTo>
                    <a:lnTo>
                      <a:pt x="527" y="348"/>
                    </a:lnTo>
                    <a:lnTo>
                      <a:pt x="534" y="344"/>
                    </a:lnTo>
                    <a:lnTo>
                      <a:pt x="537" y="340"/>
                    </a:lnTo>
                    <a:lnTo>
                      <a:pt x="537" y="340"/>
                    </a:lnTo>
                    <a:lnTo>
                      <a:pt x="544" y="337"/>
                    </a:lnTo>
                    <a:lnTo>
                      <a:pt x="548" y="333"/>
                    </a:lnTo>
                    <a:lnTo>
                      <a:pt x="551" y="329"/>
                    </a:lnTo>
                    <a:lnTo>
                      <a:pt x="555" y="326"/>
                    </a:lnTo>
                    <a:lnTo>
                      <a:pt x="558" y="322"/>
                    </a:lnTo>
                    <a:lnTo>
                      <a:pt x="561" y="318"/>
                    </a:lnTo>
                    <a:lnTo>
                      <a:pt x="565" y="318"/>
                    </a:lnTo>
                    <a:lnTo>
                      <a:pt x="568" y="315"/>
                    </a:lnTo>
                    <a:lnTo>
                      <a:pt x="572" y="311"/>
                    </a:lnTo>
                    <a:lnTo>
                      <a:pt x="579" y="307"/>
                    </a:lnTo>
                    <a:lnTo>
                      <a:pt x="579" y="304"/>
                    </a:lnTo>
                    <a:lnTo>
                      <a:pt x="582" y="300"/>
                    </a:lnTo>
                    <a:lnTo>
                      <a:pt x="589" y="296"/>
                    </a:lnTo>
                    <a:lnTo>
                      <a:pt x="592" y="296"/>
                    </a:lnTo>
                    <a:lnTo>
                      <a:pt x="592" y="293"/>
                    </a:lnTo>
                    <a:lnTo>
                      <a:pt x="599" y="289"/>
                    </a:lnTo>
                    <a:lnTo>
                      <a:pt x="602" y="285"/>
                    </a:lnTo>
                    <a:lnTo>
                      <a:pt x="606" y="282"/>
                    </a:lnTo>
                    <a:lnTo>
                      <a:pt x="609" y="278"/>
                    </a:lnTo>
                    <a:lnTo>
                      <a:pt x="613" y="274"/>
                    </a:lnTo>
                    <a:lnTo>
                      <a:pt x="616" y="274"/>
                    </a:lnTo>
                    <a:lnTo>
                      <a:pt x="620" y="271"/>
                    </a:lnTo>
                    <a:lnTo>
                      <a:pt x="623" y="267"/>
                    </a:lnTo>
                    <a:lnTo>
                      <a:pt x="626" y="264"/>
                    </a:lnTo>
                    <a:lnTo>
                      <a:pt x="633" y="260"/>
                    </a:lnTo>
                    <a:lnTo>
                      <a:pt x="633" y="256"/>
                    </a:lnTo>
                    <a:lnTo>
                      <a:pt x="637" y="253"/>
                    </a:lnTo>
                    <a:lnTo>
                      <a:pt x="644" y="253"/>
                    </a:lnTo>
                    <a:lnTo>
                      <a:pt x="647" y="249"/>
                    </a:lnTo>
                    <a:lnTo>
                      <a:pt x="647" y="245"/>
                    </a:lnTo>
                    <a:lnTo>
                      <a:pt x="654" y="242"/>
                    </a:lnTo>
                    <a:lnTo>
                      <a:pt x="657" y="242"/>
                    </a:lnTo>
                    <a:lnTo>
                      <a:pt x="661" y="234"/>
                    </a:lnTo>
                    <a:lnTo>
                      <a:pt x="664" y="231"/>
                    </a:lnTo>
                    <a:lnTo>
                      <a:pt x="668" y="231"/>
                    </a:lnTo>
                    <a:lnTo>
                      <a:pt x="671" y="227"/>
                    </a:lnTo>
                    <a:lnTo>
                      <a:pt x="674" y="223"/>
                    </a:lnTo>
                    <a:lnTo>
                      <a:pt x="678" y="220"/>
                    </a:lnTo>
                    <a:lnTo>
                      <a:pt x="685" y="220"/>
                    </a:lnTo>
                    <a:lnTo>
                      <a:pt x="688" y="212"/>
                    </a:lnTo>
                    <a:lnTo>
                      <a:pt x="688" y="209"/>
                    </a:lnTo>
                    <a:lnTo>
                      <a:pt x="695" y="209"/>
                    </a:lnTo>
                    <a:lnTo>
                      <a:pt x="698" y="205"/>
                    </a:lnTo>
                    <a:lnTo>
                      <a:pt x="702" y="201"/>
                    </a:lnTo>
                    <a:lnTo>
                      <a:pt x="705" y="198"/>
                    </a:lnTo>
                    <a:lnTo>
                      <a:pt x="709" y="198"/>
                    </a:lnTo>
                    <a:lnTo>
                      <a:pt x="712" y="190"/>
                    </a:lnTo>
                    <a:lnTo>
                      <a:pt x="715" y="187"/>
                    </a:lnTo>
                    <a:lnTo>
                      <a:pt x="719" y="187"/>
                    </a:lnTo>
                    <a:lnTo>
                      <a:pt x="722" y="183"/>
                    </a:lnTo>
                    <a:lnTo>
                      <a:pt x="729" y="179"/>
                    </a:lnTo>
                    <a:lnTo>
                      <a:pt x="729" y="176"/>
                    </a:lnTo>
                    <a:lnTo>
                      <a:pt x="733" y="176"/>
                    </a:lnTo>
                    <a:lnTo>
                      <a:pt x="739" y="172"/>
                    </a:lnTo>
                    <a:lnTo>
                      <a:pt x="743" y="165"/>
                    </a:lnTo>
                    <a:lnTo>
                      <a:pt x="743" y="165"/>
                    </a:lnTo>
                    <a:lnTo>
                      <a:pt x="750" y="161"/>
                    </a:lnTo>
                    <a:lnTo>
                      <a:pt x="753" y="157"/>
                    </a:lnTo>
                    <a:lnTo>
                      <a:pt x="756" y="154"/>
                    </a:lnTo>
                    <a:lnTo>
                      <a:pt x="760" y="154"/>
                    </a:lnTo>
                    <a:lnTo>
                      <a:pt x="763" y="150"/>
                    </a:lnTo>
                    <a:lnTo>
                      <a:pt x="767" y="143"/>
                    </a:lnTo>
                    <a:lnTo>
                      <a:pt x="770" y="143"/>
                    </a:lnTo>
                    <a:lnTo>
                      <a:pt x="774" y="139"/>
                    </a:lnTo>
                    <a:lnTo>
                      <a:pt x="777" y="136"/>
                    </a:lnTo>
                    <a:lnTo>
                      <a:pt x="784" y="132"/>
                    </a:lnTo>
                    <a:lnTo>
                      <a:pt x="784" y="132"/>
                    </a:lnTo>
                    <a:lnTo>
                      <a:pt x="787" y="128"/>
                    </a:lnTo>
                    <a:lnTo>
                      <a:pt x="794" y="121"/>
                    </a:lnTo>
                    <a:lnTo>
                      <a:pt x="798" y="121"/>
                    </a:lnTo>
                    <a:lnTo>
                      <a:pt x="798" y="117"/>
                    </a:lnTo>
                    <a:lnTo>
                      <a:pt x="804" y="114"/>
                    </a:lnTo>
                    <a:lnTo>
                      <a:pt x="808" y="110"/>
                    </a:lnTo>
                    <a:lnTo>
                      <a:pt x="811" y="110"/>
                    </a:lnTo>
                    <a:lnTo>
                      <a:pt x="815" y="106"/>
                    </a:lnTo>
                    <a:lnTo>
                      <a:pt x="818" y="103"/>
                    </a:lnTo>
                    <a:lnTo>
                      <a:pt x="821" y="99"/>
                    </a:lnTo>
                    <a:lnTo>
                      <a:pt x="825" y="95"/>
                    </a:lnTo>
                    <a:lnTo>
                      <a:pt x="828" y="92"/>
                    </a:lnTo>
                    <a:lnTo>
                      <a:pt x="832" y="88"/>
                    </a:lnTo>
                    <a:lnTo>
                      <a:pt x="839" y="88"/>
                    </a:lnTo>
                    <a:lnTo>
                      <a:pt x="839" y="84"/>
                    </a:lnTo>
                    <a:lnTo>
                      <a:pt x="842" y="81"/>
                    </a:lnTo>
                    <a:lnTo>
                      <a:pt x="849" y="77"/>
                    </a:lnTo>
                    <a:lnTo>
                      <a:pt x="852" y="73"/>
                    </a:lnTo>
                    <a:lnTo>
                      <a:pt x="852" y="70"/>
                    </a:lnTo>
                    <a:lnTo>
                      <a:pt x="859" y="66"/>
                    </a:lnTo>
                    <a:lnTo>
                      <a:pt x="863" y="66"/>
                    </a:lnTo>
                    <a:lnTo>
                      <a:pt x="866" y="62"/>
                    </a:lnTo>
                    <a:lnTo>
                      <a:pt x="869" y="59"/>
                    </a:lnTo>
                    <a:lnTo>
                      <a:pt x="873" y="55"/>
                    </a:lnTo>
                    <a:lnTo>
                      <a:pt x="876" y="51"/>
                    </a:lnTo>
                    <a:lnTo>
                      <a:pt x="880" y="48"/>
                    </a:lnTo>
                    <a:lnTo>
                      <a:pt x="883" y="44"/>
                    </a:lnTo>
                    <a:lnTo>
                      <a:pt x="887" y="44"/>
                    </a:lnTo>
                    <a:lnTo>
                      <a:pt x="893" y="40"/>
                    </a:lnTo>
                    <a:lnTo>
                      <a:pt x="893" y="37"/>
                    </a:lnTo>
                    <a:lnTo>
                      <a:pt x="897" y="33"/>
                    </a:lnTo>
                    <a:lnTo>
                      <a:pt x="904" y="29"/>
                    </a:lnTo>
                    <a:lnTo>
                      <a:pt x="907" y="26"/>
                    </a:lnTo>
                    <a:lnTo>
                      <a:pt x="907" y="22"/>
                    </a:lnTo>
                    <a:lnTo>
                      <a:pt x="914" y="22"/>
                    </a:lnTo>
                    <a:lnTo>
                      <a:pt x="917" y="18"/>
                    </a:lnTo>
                    <a:lnTo>
                      <a:pt x="921" y="15"/>
                    </a:lnTo>
                    <a:lnTo>
                      <a:pt x="924" y="11"/>
                    </a:lnTo>
                    <a:lnTo>
                      <a:pt x="928" y="8"/>
                    </a:lnTo>
                    <a:lnTo>
                      <a:pt x="931" y="4"/>
                    </a:lnTo>
                    <a:lnTo>
                      <a:pt x="934" y="0"/>
                    </a:lnTo>
                  </a:path>
                </a:pathLst>
              </a:custGeom>
              <a:noFill/>
              <a:ln w="0">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506" name="Rectangle 282"/>
              <p:cNvSpPr>
                <a:spLocks noChangeArrowheads="1"/>
              </p:cNvSpPr>
              <p:nvPr/>
            </p:nvSpPr>
            <p:spPr bwMode="auto">
              <a:xfrm>
                <a:off x="1919" y="2927"/>
                <a:ext cx="18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Radiance</a:t>
                </a:r>
                <a:endParaRPr lang="en-US" sz="2400">
                  <a:solidFill>
                    <a:schemeClr val="tx1"/>
                  </a:solidFill>
                </a:endParaRPr>
              </a:p>
            </p:txBody>
          </p:sp>
          <p:sp>
            <p:nvSpPr>
              <p:cNvPr id="308507" name="Rectangle 283"/>
              <p:cNvSpPr>
                <a:spLocks noChangeArrowheads="1"/>
              </p:cNvSpPr>
              <p:nvPr/>
            </p:nvSpPr>
            <p:spPr bwMode="auto">
              <a:xfrm rot="16200000">
                <a:off x="1381" y="2442"/>
                <a:ext cx="67"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500">
                    <a:latin typeface="Helvetica" pitchFamily="34" charset="0"/>
                  </a:rPr>
                  <a:t>DN</a:t>
                </a:r>
                <a:endParaRPr lang="en-US" sz="2400">
                  <a:solidFill>
                    <a:schemeClr val="tx1"/>
                  </a:solidFill>
                </a:endParaRPr>
              </a:p>
            </p:txBody>
          </p:sp>
        </p:grpSp>
      </p:grpSp>
      <p:sp>
        <p:nvSpPr>
          <p:cNvPr id="308508" name="AutoShape 284"/>
          <p:cNvSpPr>
            <a:spLocks noChangeArrowheads="1"/>
          </p:cNvSpPr>
          <p:nvPr/>
        </p:nvSpPr>
        <p:spPr bwMode="auto">
          <a:xfrm>
            <a:off x="4102100" y="4986338"/>
            <a:ext cx="1384300" cy="509587"/>
          </a:xfrm>
          <a:prstGeom prst="roundRect">
            <a:avLst>
              <a:gd name="adj" fmla="val 16667"/>
            </a:avLst>
          </a:prstGeom>
          <a:gradFill rotWithShape="1">
            <a:gsLst>
              <a:gs pos="0">
                <a:srgbClr val="D9D9FF"/>
              </a:gs>
              <a:gs pos="100000">
                <a:srgbClr val="D9D9FF">
                  <a:gamma/>
                  <a:tint val="31765"/>
                  <a:invGamma/>
                </a:srgbClr>
              </a:gs>
            </a:gsLst>
            <a:lin ang="2700000" scaled="1"/>
          </a:gradFill>
          <a:ln w="19050">
            <a:solidFill>
              <a:srgbClr val="00007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9144" rIns="27432" bIns="9144" anchor="ctr">
            <a:spAutoFit/>
          </a:bodyPr>
          <a:lstStyle/>
          <a:p>
            <a:pPr eaLnBrk="1" hangingPunct="1"/>
            <a:r>
              <a:rPr lang="en-US" sz="1400" i="1">
                <a:solidFill>
                  <a:srgbClr val="00007A"/>
                </a:solidFill>
                <a:latin typeface="Arial" pitchFamily="34" charset="0"/>
              </a:rPr>
              <a:t>Linearity</a:t>
            </a:r>
          </a:p>
          <a:p>
            <a:pPr eaLnBrk="1" hangingPunct="1"/>
            <a:r>
              <a:rPr lang="en-US" sz="1400" i="1">
                <a:solidFill>
                  <a:srgbClr val="00007A"/>
                </a:solidFill>
                <a:latin typeface="Arial" pitchFamily="34" charset="0"/>
              </a:rPr>
              <a:t>Measurements</a:t>
            </a:r>
          </a:p>
        </p:txBody>
      </p:sp>
      <p:grpSp>
        <p:nvGrpSpPr>
          <p:cNvPr id="308509" name="Group 285"/>
          <p:cNvGrpSpPr>
            <a:grpSpLocks/>
          </p:cNvGrpSpPr>
          <p:nvPr/>
        </p:nvGrpSpPr>
        <p:grpSpPr bwMode="auto">
          <a:xfrm>
            <a:off x="5346700" y="2282190"/>
            <a:ext cx="3492500" cy="2759075"/>
            <a:chOff x="3368" y="1056"/>
            <a:chExt cx="2200" cy="1738"/>
          </a:xfrm>
        </p:grpSpPr>
        <p:graphicFrame>
          <p:nvGraphicFramePr>
            <p:cNvPr id="308510" name="Object 286"/>
            <p:cNvGraphicFramePr>
              <a:graphicFrameLocks noChangeAspect="1"/>
            </p:cNvGraphicFramePr>
            <p:nvPr/>
          </p:nvGraphicFramePr>
          <p:xfrm>
            <a:off x="3368" y="1056"/>
            <a:ext cx="2200" cy="1548"/>
          </p:xfrm>
          <a:graphic>
            <a:graphicData uri="http://schemas.openxmlformats.org/presentationml/2006/ole">
              <mc:AlternateContent xmlns:mc="http://schemas.openxmlformats.org/markup-compatibility/2006">
                <mc:Choice xmlns:v="urn:schemas-microsoft-com:vml" Requires="v">
                  <p:oleObj spid="_x0000_s94212" name="Photo Editor Photo" r:id="rId3" imgW="12527124" imgH="7733333" progId="MSPhotoEd.3">
                    <p:embed/>
                  </p:oleObj>
                </mc:Choice>
                <mc:Fallback>
                  <p:oleObj name="Photo Editor Photo" r:id="rId3" imgW="12527124" imgH="773333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 y="1056"/>
                          <a:ext cx="2200"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08511" name="AutoShape 287"/>
            <p:cNvSpPr>
              <a:spLocks noChangeArrowheads="1"/>
            </p:cNvSpPr>
            <p:nvPr/>
          </p:nvSpPr>
          <p:spPr bwMode="auto">
            <a:xfrm>
              <a:off x="3368" y="2622"/>
              <a:ext cx="2193" cy="172"/>
            </a:xfrm>
            <a:prstGeom prst="roundRect">
              <a:avLst>
                <a:gd name="adj" fmla="val 16667"/>
              </a:avLst>
            </a:prstGeom>
            <a:gradFill rotWithShape="1">
              <a:gsLst>
                <a:gs pos="0">
                  <a:srgbClr val="D9D9FF"/>
                </a:gs>
                <a:gs pos="100000">
                  <a:srgbClr val="D9D9FF">
                    <a:gamma/>
                    <a:tint val="31765"/>
                    <a:invGamma/>
                  </a:srgbClr>
                </a:gs>
              </a:gsLst>
              <a:lin ang="2700000" scaled="1"/>
            </a:gradFill>
            <a:ln w="19050">
              <a:solidFill>
                <a:srgbClr val="00007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9144" rIns="27432" bIns="9144" anchor="ctr">
              <a:spAutoFit/>
            </a:bodyPr>
            <a:lstStyle/>
            <a:p>
              <a:pPr eaLnBrk="1" hangingPunct="1"/>
              <a:r>
                <a:rPr lang="en-US" sz="1400" i="1">
                  <a:solidFill>
                    <a:srgbClr val="00007A"/>
                  </a:solidFill>
                  <a:latin typeface="Arial" pitchFamily="34" charset="0"/>
                </a:rPr>
                <a:t>Characterization of Radiance Sources</a:t>
              </a:r>
            </a:p>
          </p:txBody>
        </p:sp>
      </p:grpSp>
      <p:grpSp>
        <p:nvGrpSpPr>
          <p:cNvPr id="308512" name="Group 288"/>
          <p:cNvGrpSpPr>
            <a:grpSpLocks/>
          </p:cNvGrpSpPr>
          <p:nvPr/>
        </p:nvGrpSpPr>
        <p:grpSpPr bwMode="auto">
          <a:xfrm>
            <a:off x="142875" y="1861185"/>
            <a:ext cx="4872038" cy="1812925"/>
            <a:chOff x="90" y="1014"/>
            <a:chExt cx="3069" cy="1142"/>
          </a:xfrm>
        </p:grpSpPr>
        <p:graphicFrame>
          <p:nvGraphicFramePr>
            <p:cNvPr id="308513" name="Object 289"/>
            <p:cNvGraphicFramePr>
              <a:graphicFrameLocks noChangeAspect="1"/>
            </p:cNvGraphicFramePr>
            <p:nvPr/>
          </p:nvGraphicFramePr>
          <p:xfrm>
            <a:off x="90" y="1014"/>
            <a:ext cx="3069" cy="1142"/>
          </p:xfrm>
          <a:graphic>
            <a:graphicData uri="http://schemas.openxmlformats.org/presentationml/2006/ole">
              <mc:AlternateContent xmlns:mc="http://schemas.openxmlformats.org/markup-compatibility/2006">
                <mc:Choice xmlns:v="urn:schemas-microsoft-com:vml" Requires="v">
                  <p:oleObj spid="_x0000_s94213" name="Photo Editor Photo" r:id="rId5" imgW="8523810" imgH="3172268" progId="MSPhotoEd.3">
                    <p:embed/>
                  </p:oleObj>
                </mc:Choice>
                <mc:Fallback>
                  <p:oleObj name="Photo Editor Photo" r:id="rId5" imgW="8523810" imgH="3172268"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 y="1014"/>
                          <a:ext cx="3069" cy="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514" name="AutoShape 290"/>
            <p:cNvSpPr>
              <a:spLocks noChangeArrowheads="1"/>
            </p:cNvSpPr>
            <p:nvPr/>
          </p:nvSpPr>
          <p:spPr bwMode="auto">
            <a:xfrm>
              <a:off x="816" y="1814"/>
              <a:ext cx="1200" cy="172"/>
            </a:xfrm>
            <a:prstGeom prst="roundRect">
              <a:avLst>
                <a:gd name="adj" fmla="val 16667"/>
              </a:avLst>
            </a:prstGeom>
            <a:gradFill rotWithShape="1">
              <a:gsLst>
                <a:gs pos="0">
                  <a:srgbClr val="D9D9FF"/>
                </a:gs>
                <a:gs pos="100000">
                  <a:srgbClr val="D9D9FF">
                    <a:gamma/>
                    <a:tint val="31765"/>
                    <a:invGamma/>
                  </a:srgbClr>
                </a:gs>
              </a:gsLst>
              <a:lin ang="2700000" scaled="1"/>
            </a:gradFill>
            <a:ln w="19050">
              <a:solidFill>
                <a:srgbClr val="00007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9144" rIns="27432" bIns="9144" anchor="ctr">
              <a:spAutoFit/>
            </a:bodyPr>
            <a:lstStyle/>
            <a:p>
              <a:pPr eaLnBrk="1" hangingPunct="1"/>
              <a:r>
                <a:rPr lang="en-US" sz="1400" i="1">
                  <a:solidFill>
                    <a:srgbClr val="00007A"/>
                  </a:solidFill>
                  <a:latin typeface="Arial" pitchFamily="34" charset="0"/>
                </a:rPr>
                <a:t>Radiance Setup</a:t>
              </a:r>
            </a:p>
          </p:txBody>
        </p:sp>
        <p:sp>
          <p:nvSpPr>
            <p:cNvPr id="308515" name="AutoShape 291"/>
            <p:cNvSpPr>
              <a:spLocks noChangeArrowheads="1"/>
            </p:cNvSpPr>
            <p:nvPr/>
          </p:nvSpPr>
          <p:spPr bwMode="auto">
            <a:xfrm>
              <a:off x="336" y="1329"/>
              <a:ext cx="806" cy="118"/>
            </a:xfrm>
            <a:prstGeom prst="roundRect">
              <a:avLst>
                <a:gd name="adj" fmla="val 16667"/>
              </a:avLst>
            </a:prstGeom>
            <a:noFill/>
            <a:ln>
              <a:noFill/>
            </a:ln>
            <a:effectLst/>
            <a:extLst>
              <a:ext uri="{909E8E84-426E-40DD-AFC4-6F175D3DCCD1}">
                <a14:hiddenFill xmlns:a14="http://schemas.microsoft.com/office/drawing/2010/main">
                  <a:gradFill rotWithShape="1">
                    <a:gsLst>
                      <a:gs pos="0">
                        <a:srgbClr val="D9D9FF"/>
                      </a:gs>
                      <a:gs pos="100000">
                        <a:srgbClr val="D9D9FF">
                          <a:gamma/>
                          <a:tint val="31765"/>
                          <a:invGamma/>
                        </a:srgbClr>
                      </a:gs>
                    </a:gsLst>
                    <a:lin ang="2700000" scaled="1"/>
                  </a:gradFill>
                </a14:hiddenFill>
              </a:ext>
              <a:ext uri="{91240B29-F687-4F45-9708-019B960494DF}">
                <a14:hiddenLine xmlns:a14="http://schemas.microsoft.com/office/drawing/2010/main" w="19050">
                  <a:solidFill>
                    <a:srgbClr val="00007A"/>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9144" rIns="27432" bIns="9144" anchor="ctr">
              <a:spAutoFit/>
            </a:bodyPr>
            <a:lstStyle/>
            <a:p>
              <a:pPr eaLnBrk="1" hangingPunct="1"/>
              <a:r>
                <a:rPr lang="en-US" b="1" i="1">
                  <a:solidFill>
                    <a:srgbClr val="FFFF00"/>
                  </a:solidFill>
                  <a:latin typeface="Arial" pitchFamily="34" charset="0"/>
                </a:rPr>
                <a:t>Integrating Sphere</a:t>
              </a:r>
            </a:p>
          </p:txBody>
        </p:sp>
        <p:sp>
          <p:nvSpPr>
            <p:cNvPr id="308516" name="AutoShape 292"/>
            <p:cNvSpPr>
              <a:spLocks noChangeArrowheads="1"/>
            </p:cNvSpPr>
            <p:nvPr/>
          </p:nvSpPr>
          <p:spPr bwMode="auto">
            <a:xfrm>
              <a:off x="1544" y="1474"/>
              <a:ext cx="623" cy="118"/>
            </a:xfrm>
            <a:prstGeom prst="roundRect">
              <a:avLst>
                <a:gd name="adj" fmla="val 16667"/>
              </a:avLst>
            </a:prstGeom>
            <a:noFill/>
            <a:ln>
              <a:noFill/>
            </a:ln>
            <a:effectLst/>
            <a:extLst>
              <a:ext uri="{909E8E84-426E-40DD-AFC4-6F175D3DCCD1}">
                <a14:hiddenFill xmlns:a14="http://schemas.microsoft.com/office/drawing/2010/main">
                  <a:gradFill rotWithShape="1">
                    <a:gsLst>
                      <a:gs pos="0">
                        <a:srgbClr val="D9D9FF"/>
                      </a:gs>
                      <a:gs pos="100000">
                        <a:srgbClr val="D9D9FF">
                          <a:gamma/>
                          <a:tint val="31765"/>
                          <a:invGamma/>
                        </a:srgbClr>
                      </a:gs>
                    </a:gsLst>
                    <a:lin ang="2700000" scaled="1"/>
                  </a:gradFill>
                </a14:hiddenFill>
              </a:ext>
              <a:ext uri="{91240B29-F687-4F45-9708-019B960494DF}">
                <a14:hiddenLine xmlns:a14="http://schemas.microsoft.com/office/drawing/2010/main" w="19050">
                  <a:solidFill>
                    <a:srgbClr val="00007A"/>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9144" rIns="27432" bIns="9144" anchor="ctr">
              <a:spAutoFit/>
            </a:bodyPr>
            <a:lstStyle/>
            <a:p>
              <a:pPr eaLnBrk="1" hangingPunct="1"/>
              <a:r>
                <a:rPr lang="en-US" b="1" i="1" dirty="0">
                  <a:solidFill>
                    <a:srgbClr val="FFFF00"/>
                  </a:solidFill>
                  <a:latin typeface="Arial" pitchFamily="34" charset="0"/>
                </a:rPr>
                <a:t>CCD Camera</a:t>
              </a:r>
            </a:p>
          </p:txBody>
        </p:sp>
      </p:grpSp>
    </p:spTree>
    <p:extLst>
      <p:ext uri="{BB962C8B-B14F-4D97-AF65-F5344CB8AC3E}">
        <p14:creationId xmlns:p14="http://schemas.microsoft.com/office/powerpoint/2010/main" val="245185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r>
              <a:rPr lang="en-US" sz="3600" dirty="0" smtClean="0"/>
              <a:t>Camera </a:t>
            </a:r>
            <a:r>
              <a:rPr lang="en-US" sz="3600" dirty="0"/>
              <a:t>Spectral Response</a:t>
            </a:r>
          </a:p>
        </p:txBody>
      </p:sp>
      <p:grpSp>
        <p:nvGrpSpPr>
          <p:cNvPr id="309252" name="Group 4"/>
          <p:cNvGrpSpPr>
            <a:grpSpLocks/>
          </p:cNvGrpSpPr>
          <p:nvPr/>
        </p:nvGrpSpPr>
        <p:grpSpPr bwMode="auto">
          <a:xfrm>
            <a:off x="307976" y="-970280"/>
            <a:ext cx="4505324" cy="5753099"/>
            <a:chOff x="-125" y="847"/>
            <a:chExt cx="2838" cy="3624"/>
          </a:xfrm>
        </p:grpSpPr>
        <p:graphicFrame>
          <p:nvGraphicFramePr>
            <p:cNvPr id="309253" name="Object 5"/>
            <p:cNvGraphicFramePr>
              <a:graphicFrameLocks noChangeAspect="1"/>
            </p:cNvGraphicFramePr>
            <p:nvPr>
              <p:extLst>
                <p:ext uri="{D42A27DB-BD31-4B8C-83A1-F6EECF244321}">
                  <p14:modId xmlns:p14="http://schemas.microsoft.com/office/powerpoint/2010/main" val="3050677192"/>
                </p:ext>
              </p:extLst>
            </p:nvPr>
          </p:nvGraphicFramePr>
          <p:xfrm>
            <a:off x="-125" y="2791"/>
            <a:ext cx="2509" cy="1680"/>
          </p:xfrm>
          <a:graphic>
            <a:graphicData uri="http://schemas.openxmlformats.org/presentationml/2006/ole">
              <mc:AlternateContent xmlns:mc="http://schemas.openxmlformats.org/markup-compatibility/2006">
                <mc:Choice xmlns:v="urn:schemas-microsoft-com:vml" Requires="v">
                  <p:oleObj spid="_x0000_s95236" name="Document" r:id="rId3" imgW="4003200" imgH="2680920" progId="Word.Document.8">
                    <p:embed/>
                  </p:oleObj>
                </mc:Choice>
                <mc:Fallback>
                  <p:oleObj name="Document" r:id="rId3" imgW="4003200" imgH="26809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 y="2791"/>
                          <a:ext cx="2509"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254" name="AutoShape 6"/>
            <p:cNvSpPr>
              <a:spLocks noChangeArrowheads="1"/>
            </p:cNvSpPr>
            <p:nvPr/>
          </p:nvSpPr>
          <p:spPr bwMode="auto">
            <a:xfrm>
              <a:off x="221" y="847"/>
              <a:ext cx="2492" cy="172"/>
            </a:xfrm>
            <a:prstGeom prst="roundRect">
              <a:avLst>
                <a:gd name="adj" fmla="val 16667"/>
              </a:avLst>
            </a:prstGeom>
            <a:gradFill rotWithShape="1">
              <a:gsLst>
                <a:gs pos="0">
                  <a:srgbClr val="D9D9FF"/>
                </a:gs>
                <a:gs pos="100000">
                  <a:srgbClr val="D9D9FF">
                    <a:gamma/>
                    <a:tint val="31765"/>
                    <a:invGamma/>
                  </a:srgbClr>
                </a:gs>
              </a:gsLst>
              <a:lin ang="2700000" scaled="1"/>
            </a:gradFill>
            <a:ln w="19050">
              <a:solidFill>
                <a:srgbClr val="00007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9144" rIns="27432" bIns="9144" anchor="ctr">
              <a:spAutoFit/>
            </a:bodyPr>
            <a:lstStyle/>
            <a:p>
              <a:pPr eaLnBrk="1" hangingPunct="1"/>
              <a:r>
                <a:rPr lang="en-US" sz="1400" i="1">
                  <a:solidFill>
                    <a:srgbClr val="00007A"/>
                  </a:solidFill>
                  <a:latin typeface="Arial" charset="0"/>
                </a:rPr>
                <a:t>Monochromatic Uniform Source</a:t>
              </a:r>
            </a:p>
          </p:txBody>
        </p:sp>
      </p:grpSp>
      <p:grpSp>
        <p:nvGrpSpPr>
          <p:cNvPr id="309255" name="Group 7"/>
          <p:cNvGrpSpPr>
            <a:grpSpLocks/>
          </p:cNvGrpSpPr>
          <p:nvPr/>
        </p:nvGrpSpPr>
        <p:grpSpPr bwMode="auto">
          <a:xfrm>
            <a:off x="4652010" y="2112010"/>
            <a:ext cx="3965575" cy="2976563"/>
            <a:chOff x="3024" y="848"/>
            <a:chExt cx="2498" cy="1875"/>
          </a:xfrm>
        </p:grpSpPr>
        <p:graphicFrame>
          <p:nvGraphicFramePr>
            <p:cNvPr id="309256" name="Object 8"/>
            <p:cNvGraphicFramePr>
              <a:graphicFrameLocks noChangeAspect="1"/>
            </p:cNvGraphicFramePr>
            <p:nvPr/>
          </p:nvGraphicFramePr>
          <p:xfrm>
            <a:off x="3024" y="1056"/>
            <a:ext cx="2498" cy="1667"/>
          </p:xfrm>
          <a:graphic>
            <a:graphicData uri="http://schemas.openxmlformats.org/presentationml/2006/ole">
              <mc:AlternateContent xmlns:mc="http://schemas.openxmlformats.org/markup-compatibility/2006">
                <mc:Choice xmlns:v="urn:schemas-microsoft-com:vml" Requires="v">
                  <p:oleObj spid="_x0000_s95237" name="Worksheet" r:id="rId5" imgW="8677656" imgH="5791505" progId="Excel.Sheet.8">
                    <p:embed/>
                  </p:oleObj>
                </mc:Choice>
                <mc:Fallback>
                  <p:oleObj name="Worksheet" r:id="rId5" imgW="8677656" imgH="5791505"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4" y="1056"/>
                          <a:ext cx="2498" cy="166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257" name="AutoShape 9"/>
            <p:cNvSpPr>
              <a:spLocks noChangeArrowheads="1"/>
            </p:cNvSpPr>
            <p:nvPr/>
          </p:nvSpPr>
          <p:spPr bwMode="auto">
            <a:xfrm>
              <a:off x="3032" y="848"/>
              <a:ext cx="2487" cy="172"/>
            </a:xfrm>
            <a:prstGeom prst="roundRect">
              <a:avLst>
                <a:gd name="adj" fmla="val 16667"/>
              </a:avLst>
            </a:prstGeom>
            <a:gradFill rotWithShape="1">
              <a:gsLst>
                <a:gs pos="0">
                  <a:srgbClr val="D9D9FF"/>
                </a:gs>
                <a:gs pos="100000">
                  <a:srgbClr val="D9D9FF">
                    <a:gamma/>
                    <a:tint val="31765"/>
                    <a:invGamma/>
                  </a:srgbClr>
                </a:gs>
              </a:gsLst>
              <a:lin ang="2700000" scaled="1"/>
            </a:gradFill>
            <a:ln w="19050">
              <a:solidFill>
                <a:srgbClr val="00007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432" tIns="9144" rIns="27432" bIns="9144" anchor="ctr">
              <a:spAutoFit/>
            </a:bodyPr>
            <a:lstStyle/>
            <a:p>
              <a:pPr eaLnBrk="1" hangingPunct="1"/>
              <a:r>
                <a:rPr lang="en-US" sz="1400" i="1">
                  <a:solidFill>
                    <a:srgbClr val="00007A"/>
                  </a:solidFill>
                  <a:latin typeface="Arial" charset="0"/>
                </a:rPr>
                <a:t>Multispectral CCD Camera Response</a:t>
              </a:r>
            </a:p>
          </p:txBody>
        </p:sp>
      </p:grpSp>
    </p:spTree>
    <p:extLst>
      <p:ext uri="{BB962C8B-B14F-4D97-AF65-F5344CB8AC3E}">
        <p14:creationId xmlns:p14="http://schemas.microsoft.com/office/powerpoint/2010/main" val="5898060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536575" y="274638"/>
            <a:ext cx="8229600" cy="1143000"/>
          </a:xfrm>
        </p:spPr>
        <p:txBody>
          <a:bodyPr>
            <a:normAutofit fontScale="90000"/>
          </a:bodyPr>
          <a:lstStyle/>
          <a:p>
            <a:pPr eaLnBrk="1" hangingPunct="1"/>
            <a:r>
              <a:rPr lang="en-US" dirty="0" smtClean="0"/>
              <a:t>Sample Integrating Sphere Raw Image and Corresponding Histogram</a:t>
            </a:r>
          </a:p>
        </p:txBody>
      </p:sp>
      <p:sp>
        <p:nvSpPr>
          <p:cNvPr id="5" name="Slide Number Placeholder 4"/>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1037D0F-F04C-4C6C-8266-E70C64A5C948}" type="slidenum">
              <a:rPr lang="en-US" sz="1200">
                <a:solidFill>
                  <a:schemeClr val="tx1">
                    <a:tint val="75000"/>
                  </a:schemeClr>
                </a:solidFill>
                <a:latin typeface="+mn-lt"/>
              </a:rPr>
              <a:pPr algn="r" fontAlgn="auto">
                <a:spcBef>
                  <a:spcPts val="0"/>
                </a:spcBef>
                <a:spcAft>
                  <a:spcPts val="0"/>
                </a:spcAft>
                <a:defRPr/>
              </a:pPr>
              <a:t>29</a:t>
            </a:fld>
            <a:endParaRPr lang="en-US" sz="1200" dirty="0">
              <a:solidFill>
                <a:schemeClr val="tx1">
                  <a:tint val="75000"/>
                </a:schemeClr>
              </a:solidFill>
              <a:latin typeface="+mn-lt"/>
            </a:endParaRPr>
          </a:p>
        </p:txBody>
      </p:sp>
      <p:sp>
        <p:nvSpPr>
          <p:cNvPr id="11268" name="TextBox 6"/>
          <p:cNvSpPr txBox="1">
            <a:spLocks noChangeArrowheads="1"/>
          </p:cNvSpPr>
          <p:nvPr/>
        </p:nvSpPr>
        <p:spPr bwMode="auto">
          <a:xfrm>
            <a:off x="1943100" y="6065838"/>
            <a:ext cx="5248275" cy="406400"/>
          </a:xfrm>
          <a:prstGeom prst="rect">
            <a:avLst/>
          </a:prstGeom>
          <a:solidFill>
            <a:srgbClr val="FFFF99">
              <a:alpha val="74901"/>
            </a:srgbClr>
          </a:solidFill>
          <a:ln w="9525">
            <a:solidFill>
              <a:srgbClr val="000066"/>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i="1" dirty="0">
                <a:solidFill>
                  <a:srgbClr val="000066"/>
                </a:solidFill>
                <a:latin typeface="Calibri" pitchFamily="34" charset="0"/>
              </a:rPr>
              <a:t>Signal changes by more than a factor of 2</a:t>
            </a:r>
          </a:p>
        </p:txBody>
      </p:sp>
      <p:sp>
        <p:nvSpPr>
          <p:cNvPr id="11269" name="Text Box 11"/>
          <p:cNvSpPr txBox="1">
            <a:spLocks noChangeArrowheads="1"/>
          </p:cNvSpPr>
          <p:nvPr/>
        </p:nvSpPr>
        <p:spPr bwMode="auto">
          <a:xfrm>
            <a:off x="3689350" y="1579563"/>
            <a:ext cx="2063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Calibri" pitchFamily="34" charset="0"/>
              </a:rPr>
              <a:t>560 nm Wavelength</a:t>
            </a:r>
            <a:endParaRPr lang="en-US" dirty="0">
              <a:latin typeface="Calibri" pitchFamily="34" charset="0"/>
            </a:endParaRPr>
          </a:p>
        </p:txBody>
      </p:sp>
      <p:sp>
        <p:nvSpPr>
          <p:cNvPr id="8" name="Rectangle 7"/>
          <p:cNvSpPr/>
          <p:nvPr/>
        </p:nvSpPr>
        <p:spPr>
          <a:xfrm>
            <a:off x="1404938" y="1903413"/>
            <a:ext cx="2044700" cy="257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6051550" y="1878013"/>
            <a:ext cx="1612900"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4337" name="Picture 1"/>
          <p:cNvPicPr>
            <a:picLocks noChangeAspect="1" noChangeArrowheads="1"/>
          </p:cNvPicPr>
          <p:nvPr/>
        </p:nvPicPr>
        <p:blipFill>
          <a:blip r:embed="rId3" cstate="print"/>
          <a:srcRect/>
          <a:stretch>
            <a:fillRect/>
          </a:stretch>
        </p:blipFill>
        <p:spPr bwMode="auto">
          <a:xfrm>
            <a:off x="0" y="2438400"/>
            <a:ext cx="4724400" cy="2735730"/>
          </a:xfrm>
          <a:prstGeom prst="rect">
            <a:avLst/>
          </a:prstGeom>
          <a:noFill/>
          <a:ln w="9525">
            <a:noFill/>
            <a:miter lim="800000"/>
            <a:headEnd/>
            <a:tailEnd/>
          </a:ln>
        </p:spPr>
      </p:pic>
      <p:pic>
        <p:nvPicPr>
          <p:cNvPr id="14338" name="Picture 2"/>
          <p:cNvPicPr>
            <a:picLocks noChangeAspect="1" noChangeArrowheads="1"/>
          </p:cNvPicPr>
          <p:nvPr/>
        </p:nvPicPr>
        <p:blipFill>
          <a:blip r:embed="rId4" cstate="print"/>
          <a:srcRect/>
          <a:stretch>
            <a:fillRect/>
          </a:stretch>
        </p:blipFill>
        <p:spPr bwMode="auto">
          <a:xfrm>
            <a:off x="4648200" y="1981200"/>
            <a:ext cx="4495800" cy="3671640"/>
          </a:xfrm>
          <a:prstGeom prst="rect">
            <a:avLst/>
          </a:prstGeom>
          <a:noFill/>
          <a:ln w="9525">
            <a:noFill/>
            <a:miter lim="800000"/>
            <a:headEnd/>
            <a:tailEnd/>
          </a:ln>
        </p:spPr>
      </p:pic>
    </p:spTree>
    <p:extLst>
      <p:ext uri="{BB962C8B-B14F-4D97-AF65-F5344CB8AC3E}">
        <p14:creationId xmlns:p14="http://schemas.microsoft.com/office/powerpoint/2010/main" val="3306890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(Continued) </a:t>
            </a:r>
            <a:endParaRPr lang="en-US" dirty="0"/>
          </a:p>
        </p:txBody>
      </p:sp>
      <p:sp>
        <p:nvSpPr>
          <p:cNvPr id="3" name="Content Placeholder 2"/>
          <p:cNvSpPr>
            <a:spLocks noGrp="1"/>
          </p:cNvSpPr>
          <p:nvPr>
            <p:ph idx="1"/>
          </p:nvPr>
        </p:nvSpPr>
        <p:spPr/>
        <p:txBody>
          <a:bodyPr/>
          <a:lstStyle/>
          <a:p>
            <a:r>
              <a:rPr lang="en-US" dirty="0" smtClean="0"/>
              <a:t>Aerial and satellite digital imaging systems are very similar with the following exceptions</a:t>
            </a:r>
          </a:p>
          <a:p>
            <a:pPr lvl="1"/>
            <a:r>
              <a:rPr lang="en-US" dirty="0" smtClean="0"/>
              <a:t>Differ in the amount of atmosphere and collection geometries</a:t>
            </a:r>
          </a:p>
          <a:p>
            <a:pPr lvl="1"/>
            <a:r>
              <a:rPr lang="en-US" dirty="0" smtClean="0"/>
              <a:t>Typically not as extensively characterized</a:t>
            </a:r>
          </a:p>
          <a:p>
            <a:pPr lvl="2"/>
            <a:r>
              <a:rPr lang="en-US" dirty="0" smtClean="0"/>
              <a:t>Radiometry and spatial resolution specifications not emphasized</a:t>
            </a:r>
          </a:p>
          <a:p>
            <a:pPr lvl="2"/>
            <a:r>
              <a:rPr lang="en-US" dirty="0" smtClean="0"/>
              <a:t>Spatial resolutions depends on altitude (satellites altitudes are </a:t>
            </a:r>
            <a:r>
              <a:rPr lang="en-US" dirty="0" smtClean="0"/>
              <a:t> </a:t>
            </a:r>
            <a:r>
              <a:rPr lang="en-US" dirty="0" smtClean="0"/>
              <a:t>typically </a:t>
            </a:r>
            <a:r>
              <a:rPr lang="en-US" dirty="0" smtClean="0"/>
              <a:t>fixed</a:t>
            </a:r>
            <a:r>
              <a:rPr lang="en-US" dirty="0" smtClean="0"/>
              <a:t>)</a:t>
            </a:r>
          </a:p>
          <a:p>
            <a:pPr lvl="2"/>
            <a:r>
              <a:rPr lang="en-US" dirty="0" smtClean="0"/>
              <a:t>Both </a:t>
            </a:r>
            <a:r>
              <a:rPr lang="en-US" dirty="0" smtClean="0"/>
              <a:t>radiometry and spatial resolution are </a:t>
            </a:r>
            <a:r>
              <a:rPr lang="en-US" dirty="0" smtClean="0"/>
              <a:t>not </a:t>
            </a:r>
            <a:r>
              <a:rPr lang="en-US" dirty="0" smtClean="0"/>
              <a:t>simple </a:t>
            </a:r>
            <a:r>
              <a:rPr lang="en-US" dirty="0" smtClean="0"/>
              <a:t>to validate (Part of the reason limited specification)</a:t>
            </a:r>
          </a:p>
        </p:txBody>
      </p:sp>
      <p:sp>
        <p:nvSpPr>
          <p:cNvPr id="4" name="Slide Number Placeholder 3"/>
          <p:cNvSpPr>
            <a:spLocks noGrp="1"/>
          </p:cNvSpPr>
          <p:nvPr>
            <p:ph type="sldNum" sz="quarter" idx="10"/>
          </p:nvPr>
        </p:nvSpPr>
        <p:spPr/>
        <p:txBody>
          <a:bodyPr/>
          <a:lstStyle/>
          <a:p>
            <a:pPr>
              <a:defRPr/>
            </a:pPr>
            <a:fld id="{9E32A46C-53B6-4E61-8876-78ADFE5DFCEC}" type="slidenum">
              <a:rPr lang="en-US" smtClean="0"/>
              <a:pPr>
                <a:defRPr/>
              </a:pPr>
              <a:t>3</a:t>
            </a:fld>
            <a:endParaRPr lang="en-US" dirty="0"/>
          </a:p>
        </p:txBody>
      </p:sp>
    </p:spTree>
    <p:extLst>
      <p:ext uri="{BB962C8B-B14F-4D97-AF65-F5344CB8AC3E}">
        <p14:creationId xmlns:p14="http://schemas.microsoft.com/office/powerpoint/2010/main" val="39052660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4EFDF80-9DBA-4C0A-9087-5D511ADD007C}" type="slidenum">
              <a:rPr lang="en-US" smtClean="0"/>
              <a:pPr/>
              <a:t>30</a:t>
            </a:fld>
            <a:endParaRPr lang="en-US" dirty="0"/>
          </a:p>
        </p:txBody>
      </p:sp>
      <p:sp>
        <p:nvSpPr>
          <p:cNvPr id="4" name="Title 1"/>
          <p:cNvSpPr txBox="1">
            <a:spLocks/>
          </p:cNvSpPr>
          <p:nvPr/>
        </p:nvSpPr>
        <p:spPr>
          <a:xfrm>
            <a:off x="469900" y="166688"/>
            <a:ext cx="8229600" cy="1143000"/>
          </a:xfrm>
          <a:prstGeom prst="rect">
            <a:avLst/>
          </a:prstGeom>
        </p:spPr>
        <p:txBody>
          <a:bodyPr/>
          <a:lstStyle/>
          <a:p>
            <a:pPr algn="ctr">
              <a:defRPr/>
            </a:pPr>
            <a:r>
              <a:rPr lang="en-US" sz="4000" dirty="0" smtClean="0">
                <a:latin typeface="+mj-lt"/>
                <a:ea typeface="+mj-ea"/>
                <a:cs typeface="+mj-cs"/>
              </a:rPr>
              <a:t>Vignetting Image of Integrating </a:t>
            </a:r>
            <a:r>
              <a:rPr lang="en-US" sz="4000" dirty="0">
                <a:latin typeface="+mj-lt"/>
                <a:ea typeface="+mj-ea"/>
                <a:cs typeface="+mj-cs"/>
              </a:rPr>
              <a:t>Sphere</a:t>
            </a:r>
          </a:p>
        </p:txBody>
      </p:sp>
      <p:pic>
        <p:nvPicPr>
          <p:cNvPr id="5" name="Picture 4" descr="vignette_shape.png"/>
          <p:cNvPicPr>
            <a:picLocks noChangeAspect="1"/>
          </p:cNvPicPr>
          <p:nvPr/>
        </p:nvPicPr>
        <p:blipFill>
          <a:blip r:embed="rId3" cstate="print"/>
          <a:stretch>
            <a:fillRect/>
          </a:stretch>
        </p:blipFill>
        <p:spPr>
          <a:xfrm>
            <a:off x="1447800" y="1447800"/>
            <a:ext cx="6243638" cy="5257800"/>
          </a:xfrm>
          <a:prstGeom prst="rect">
            <a:avLst/>
          </a:prstGeom>
        </p:spPr>
      </p:pic>
    </p:spTree>
    <p:extLst>
      <p:ext uri="{BB962C8B-B14F-4D97-AF65-F5344CB8AC3E}">
        <p14:creationId xmlns:p14="http://schemas.microsoft.com/office/powerpoint/2010/main" val="37371910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Before and After (430.1 nm)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295400"/>
            <a:ext cx="4000001" cy="300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4000001" cy="3000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52" y="4572000"/>
            <a:ext cx="3809524" cy="2023810"/>
          </a:xfrm>
          <a:prstGeom prst="rect">
            <a:avLst/>
          </a:prstGeom>
        </p:spPr>
      </p:pic>
      <p:pic>
        <p:nvPicPr>
          <p:cNvPr id="6" name="Content Placeholder 3" descr="cal_image_correction_431_5.png"/>
          <p:cNvPicPr>
            <a:picLocks noChangeAspect="1"/>
          </p:cNvPicPr>
          <p:nvPr/>
        </p:nvPicPr>
        <p:blipFill>
          <a:blip r:embed="rId5" cstate="print"/>
          <a:stretch>
            <a:fillRect/>
          </a:stretch>
        </p:blipFill>
        <p:spPr>
          <a:xfrm>
            <a:off x="4953000" y="4436623"/>
            <a:ext cx="4064353" cy="2159187"/>
          </a:xfrm>
          <a:prstGeom prst="rect">
            <a:avLst/>
          </a:prstGeom>
        </p:spPr>
      </p:pic>
    </p:spTree>
    <p:extLst>
      <p:ext uri="{BB962C8B-B14F-4D97-AF65-F5344CB8AC3E}">
        <p14:creationId xmlns:p14="http://schemas.microsoft.com/office/powerpoint/2010/main" val="28106653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6D75B325-3CBF-4A95-8346-555E2E186EE6}" type="slidenum">
              <a:rPr lang="en-US" smtClean="0"/>
              <a:pPr>
                <a:defRPr/>
              </a:pPr>
              <a:t>32</a:t>
            </a:fld>
            <a:endParaRPr lang="en-US" dirty="0"/>
          </a:p>
        </p:txBody>
      </p:sp>
      <p:sp>
        <p:nvSpPr>
          <p:cNvPr id="2" name="Title 1"/>
          <p:cNvSpPr>
            <a:spLocks noGrp="1"/>
          </p:cNvSpPr>
          <p:nvPr>
            <p:ph type="title"/>
          </p:nvPr>
        </p:nvSpPr>
        <p:spPr/>
        <p:txBody>
          <a:bodyPr/>
          <a:lstStyle/>
          <a:p>
            <a:r>
              <a:rPr lang="en-US" dirty="0" smtClean="0"/>
              <a:t>Integrating Sphere Image</a:t>
            </a:r>
            <a:endParaRPr lang="en-US" dirty="0"/>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79308"/>
            <a:ext cx="76200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93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6D75B325-3CBF-4A95-8346-555E2E186EE6}" type="slidenum">
              <a:rPr lang="en-US" smtClean="0"/>
              <a:pPr>
                <a:defRPr/>
              </a:pPr>
              <a:t>33</a:t>
            </a:fld>
            <a:endParaRPr lang="en-US" dirty="0"/>
          </a:p>
        </p:txBody>
      </p:sp>
      <p:sp>
        <p:nvSpPr>
          <p:cNvPr id="2" name="Title 1"/>
          <p:cNvSpPr>
            <a:spLocks noGrp="1"/>
          </p:cNvSpPr>
          <p:nvPr>
            <p:ph type="title"/>
          </p:nvPr>
        </p:nvSpPr>
        <p:spPr/>
        <p:txBody>
          <a:bodyPr>
            <a:normAutofit fontScale="90000"/>
          </a:bodyPr>
          <a:lstStyle/>
          <a:p>
            <a:r>
              <a:rPr lang="en-US" dirty="0" smtClean="0"/>
              <a:t>Corrected Integrating Sphere Image</a:t>
            </a:r>
            <a:endParaRPr lang="en-US" dirty="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10728"/>
            <a:ext cx="76200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87718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6D75B325-3CBF-4A95-8346-555E2E186EE6}" type="slidenum">
              <a:rPr lang="en-US" smtClean="0"/>
              <a:pPr>
                <a:defRPr/>
              </a:pPr>
              <a:t>34</a:t>
            </a:fld>
            <a:endParaRPr lang="en-US" dirty="0"/>
          </a:p>
        </p:txBody>
      </p:sp>
      <p:sp>
        <p:nvSpPr>
          <p:cNvPr id="2" name="Title 1"/>
          <p:cNvSpPr>
            <a:spLocks noGrp="1"/>
          </p:cNvSpPr>
          <p:nvPr>
            <p:ph type="title"/>
          </p:nvPr>
        </p:nvSpPr>
        <p:spPr/>
        <p:txBody>
          <a:bodyPr>
            <a:normAutofit fontScale="90000"/>
          </a:bodyPr>
          <a:lstStyle/>
          <a:p>
            <a:r>
              <a:rPr lang="en-US" dirty="0" smtClean="0"/>
              <a:t>Corrected </a:t>
            </a:r>
            <a:r>
              <a:rPr lang="en-US" dirty="0" err="1" smtClean="0"/>
              <a:t>vs</a:t>
            </a:r>
            <a:r>
              <a:rPr lang="en-US" dirty="0" smtClean="0"/>
              <a:t> Uncorrected (Water)</a:t>
            </a:r>
            <a:endParaRPr lang="en-US" dirty="0"/>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288983" y="-401955"/>
            <a:ext cx="2543175" cy="635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288982" y="2198370"/>
            <a:ext cx="2543175" cy="635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1924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Requires knowledge of</a:t>
            </a:r>
          </a:p>
          <a:p>
            <a:pPr lvl="1"/>
            <a:r>
              <a:rPr lang="en-US" smtClean="0"/>
              <a:t>System spectral response Illumination as a function of wavelength and viewing geometry</a:t>
            </a:r>
          </a:p>
          <a:p>
            <a:pPr lvl="1"/>
            <a:r>
              <a:rPr lang="en-US" smtClean="0"/>
              <a:t>Target properties (reflectance)</a:t>
            </a:r>
          </a:p>
          <a:p>
            <a:pPr lvl="1"/>
            <a:r>
              <a:rPr lang="en-US" smtClean="0"/>
              <a:t>Atmosphere (in-flight assessments)</a:t>
            </a:r>
          </a:p>
          <a:p>
            <a:r>
              <a:rPr lang="en-US" smtClean="0"/>
              <a:t>Outcome is a calibration coefficient</a:t>
            </a:r>
          </a:p>
          <a:p>
            <a:pPr lvl="1"/>
            <a:r>
              <a:rPr lang="en-US" smtClean="0"/>
              <a:t>Shown as a slope</a:t>
            </a:r>
          </a:p>
          <a:p>
            <a:pPr lvl="1"/>
            <a:endParaRPr lang="en-US" smtClean="0"/>
          </a:p>
          <a:p>
            <a:endParaRPr lang="en-US" smtClean="0"/>
          </a:p>
          <a:p>
            <a:endParaRPr lang="en-US" dirty="0"/>
          </a:p>
        </p:txBody>
      </p:sp>
      <p:sp>
        <p:nvSpPr>
          <p:cNvPr id="62" name="Slide Number Placeholder 3"/>
          <p:cNvSpPr>
            <a:spLocks noGrp="1"/>
          </p:cNvSpPr>
          <p:nvPr>
            <p:ph type="sldNum" sz="quarter" idx="11"/>
          </p:nvPr>
        </p:nvSpPr>
        <p:spPr/>
        <p:txBody>
          <a:bodyPr/>
          <a:lstStyle/>
          <a:p>
            <a:fld id="{6253227B-0ED7-4563-9A53-5565A2CB367F}" type="slidenum">
              <a:rPr lang="en-US" smtClean="0"/>
              <a:pPr/>
              <a:t>35</a:t>
            </a:fld>
            <a:endParaRPr lang="en-US" dirty="0" smtClean="0"/>
          </a:p>
        </p:txBody>
      </p:sp>
      <p:sp>
        <p:nvSpPr>
          <p:cNvPr id="3" name="Title 2"/>
          <p:cNvSpPr>
            <a:spLocks noGrp="1"/>
          </p:cNvSpPr>
          <p:nvPr>
            <p:ph type="title"/>
          </p:nvPr>
        </p:nvSpPr>
        <p:spPr/>
        <p:txBody>
          <a:bodyPr>
            <a:normAutofit fontScale="90000"/>
          </a:bodyPr>
          <a:lstStyle/>
          <a:p>
            <a:r>
              <a:rPr lang="en-US" smtClean="0"/>
              <a:t>In-Flight Absolute Radiometric Accuracy</a:t>
            </a:r>
            <a:endParaRPr lang="en-US" dirty="0"/>
          </a:p>
        </p:txBody>
      </p:sp>
      <p:grpSp>
        <p:nvGrpSpPr>
          <p:cNvPr id="61" name="Group 60"/>
          <p:cNvGrpSpPr/>
          <p:nvPr/>
        </p:nvGrpSpPr>
        <p:grpSpPr>
          <a:xfrm>
            <a:off x="4481507" y="4307453"/>
            <a:ext cx="4190999" cy="2464828"/>
            <a:chOff x="4195764" y="3929062"/>
            <a:chExt cx="4619000" cy="2807729"/>
          </a:xfrm>
        </p:grpSpPr>
        <p:pic>
          <p:nvPicPr>
            <p:cNvPr id="53" name="Picture 7" descr="2006_quickbird_input_NIR"/>
            <p:cNvPicPr>
              <a:picLocks noChangeAspect="1" noChangeArrowheads="1"/>
            </p:cNvPicPr>
            <p:nvPr/>
          </p:nvPicPr>
          <p:blipFill>
            <a:blip r:embed="rId3" cstate="print"/>
            <a:srcRect/>
            <a:stretch>
              <a:fillRect/>
            </a:stretch>
          </p:blipFill>
          <p:spPr bwMode="auto">
            <a:xfrm>
              <a:off x="4195764" y="3929062"/>
              <a:ext cx="4619000" cy="2730500"/>
            </a:xfrm>
            <a:prstGeom prst="rect">
              <a:avLst/>
            </a:prstGeom>
            <a:noFill/>
            <a:ln w="9525" algn="ctr">
              <a:solidFill>
                <a:schemeClr val="tx1"/>
              </a:solidFill>
              <a:miter lim="800000"/>
              <a:headEnd/>
              <a:tailEnd/>
            </a:ln>
            <a:effectLst/>
          </p:spPr>
        </p:pic>
        <p:sp>
          <p:nvSpPr>
            <p:cNvPr id="55" name="TextBox 54"/>
            <p:cNvSpPr txBox="1"/>
            <p:nvPr/>
          </p:nvSpPr>
          <p:spPr>
            <a:xfrm>
              <a:off x="5924550" y="6367459"/>
              <a:ext cx="527709" cy="369332"/>
            </a:xfrm>
            <a:prstGeom prst="rect">
              <a:avLst/>
            </a:prstGeom>
            <a:solidFill>
              <a:schemeClr val="bg1"/>
            </a:solidFill>
          </p:spPr>
          <p:txBody>
            <a:bodyPr wrap="none" rtlCol="0">
              <a:spAutoFit/>
            </a:bodyPr>
            <a:lstStyle/>
            <a:p>
              <a:r>
                <a:rPr lang="en-US" dirty="0" smtClean="0"/>
                <a:t>DN</a:t>
              </a:r>
              <a:endParaRPr lang="en-US" dirty="0"/>
            </a:p>
          </p:txBody>
        </p:sp>
        <p:cxnSp>
          <p:nvCxnSpPr>
            <p:cNvPr id="57" name="Straight Connector 56"/>
            <p:cNvCxnSpPr/>
            <p:nvPr/>
          </p:nvCxnSpPr>
          <p:spPr>
            <a:xfrm flipV="1">
              <a:off x="5910263" y="6678613"/>
              <a:ext cx="59500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6200000">
              <a:off x="3910014" y="5119688"/>
              <a:ext cx="1189749" cy="369332"/>
            </a:xfrm>
            <a:prstGeom prst="rect">
              <a:avLst/>
            </a:prstGeom>
            <a:solidFill>
              <a:schemeClr val="bg1"/>
            </a:solidFill>
          </p:spPr>
          <p:txBody>
            <a:bodyPr wrap="none" rtlCol="0">
              <a:spAutoFit/>
            </a:bodyPr>
            <a:lstStyle/>
            <a:p>
              <a:r>
                <a:rPr lang="en-US" dirty="0" smtClean="0"/>
                <a:t>Radiance</a:t>
              </a:r>
              <a:endParaRPr lang="en-US" dirty="0"/>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In addition to geopositional accuracy, image quality is determined by:</a:t>
            </a:r>
          </a:p>
          <a:p>
            <a:pPr lvl="1"/>
            <a:r>
              <a:rPr lang="en-US" dirty="0" smtClean="0"/>
              <a:t>Spatial resolution</a:t>
            </a:r>
          </a:p>
          <a:p>
            <a:pPr lvl="1"/>
            <a:r>
              <a:rPr lang="en-US" dirty="0" smtClean="0"/>
              <a:t>Radiometric accuracy</a:t>
            </a:r>
          </a:p>
          <a:p>
            <a:r>
              <a:rPr lang="en-US" dirty="0" smtClean="0"/>
              <a:t>Typical measures of merit are:</a:t>
            </a:r>
          </a:p>
          <a:p>
            <a:pPr lvl="1"/>
            <a:r>
              <a:rPr lang="en-US" dirty="0" smtClean="0"/>
              <a:t>Spatial resolution – GSD, MTF at </a:t>
            </a:r>
            <a:r>
              <a:rPr lang="en-US" dirty="0" err="1" smtClean="0"/>
              <a:t>Nyquist</a:t>
            </a:r>
            <a:r>
              <a:rPr lang="en-US" dirty="0" smtClean="0"/>
              <a:t> and RER, SNR</a:t>
            </a:r>
          </a:p>
          <a:p>
            <a:pPr lvl="1"/>
            <a:r>
              <a:rPr lang="en-US" dirty="0" smtClean="0"/>
              <a:t>Radiometric accuracy - Calibration coefficient</a:t>
            </a:r>
          </a:p>
          <a:p>
            <a:r>
              <a:rPr lang="en-US" dirty="0" smtClean="0"/>
              <a:t>Each of these must be determined in the laboratory prior to operation and then validated in-field</a:t>
            </a:r>
          </a:p>
          <a:p>
            <a:r>
              <a:rPr lang="en-US" dirty="0" smtClean="0"/>
              <a:t>Required values are highly dependant on application</a:t>
            </a:r>
          </a:p>
          <a:p>
            <a:endParaRPr lang="en-US" dirty="0"/>
          </a:p>
        </p:txBody>
      </p:sp>
      <p:sp>
        <p:nvSpPr>
          <p:cNvPr id="3" name="Title 2"/>
          <p:cNvSpPr>
            <a:spLocks noGrp="1"/>
          </p:cNvSpPr>
          <p:nvPr>
            <p:ph type="title"/>
          </p:nvPr>
        </p:nvSpPr>
        <p:spPr/>
        <p:txBody>
          <a:bodyPr/>
          <a:lstStyle/>
          <a:p>
            <a:r>
              <a:rPr lang="en-US" dirty="0" smtClean="0"/>
              <a:t>Summary</a:t>
            </a:r>
            <a:endParaRPr lang="en-US" dirty="0"/>
          </a:p>
        </p:txBody>
      </p:sp>
      <p:sp>
        <p:nvSpPr>
          <p:cNvPr id="4"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36</a:t>
            </a:fld>
            <a:endParaRPr 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682715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Product Specification Terms Recommendation</a:t>
            </a:r>
            <a:endParaRPr lang="en-US" dirty="0"/>
          </a:p>
        </p:txBody>
      </p:sp>
      <p:sp>
        <p:nvSpPr>
          <p:cNvPr id="3" name="Content Placeholder 2"/>
          <p:cNvSpPr>
            <a:spLocks noGrp="1"/>
          </p:cNvSpPr>
          <p:nvPr>
            <p:ph idx="1"/>
          </p:nvPr>
        </p:nvSpPr>
        <p:spPr/>
        <p:txBody>
          <a:bodyPr/>
          <a:lstStyle/>
          <a:p>
            <a:r>
              <a:rPr lang="en-US" dirty="0" smtClean="0"/>
              <a:t>Spatial Resolution</a:t>
            </a:r>
          </a:p>
          <a:p>
            <a:pPr lvl="1"/>
            <a:r>
              <a:rPr lang="en-US" dirty="0" smtClean="0"/>
              <a:t>GSD</a:t>
            </a:r>
          </a:p>
          <a:p>
            <a:pPr lvl="1"/>
            <a:r>
              <a:rPr lang="en-US" dirty="0" err="1" smtClean="0"/>
              <a:t>RERx</a:t>
            </a:r>
            <a:r>
              <a:rPr lang="en-US" dirty="0" smtClean="0"/>
              <a:t>, </a:t>
            </a:r>
            <a:r>
              <a:rPr lang="en-US" dirty="0" err="1" smtClean="0"/>
              <a:t>RERy</a:t>
            </a:r>
            <a:r>
              <a:rPr lang="en-US" dirty="0" smtClean="0"/>
              <a:t> (across the sensor</a:t>
            </a:r>
            <a:r>
              <a:rPr lang="en-US" dirty="0" smtClean="0"/>
              <a:t>) or </a:t>
            </a:r>
            <a:r>
              <a:rPr lang="en-US" dirty="0" err="1" smtClean="0"/>
              <a:t>MTF@Nyquist</a:t>
            </a:r>
            <a:endParaRPr lang="en-US" dirty="0" smtClean="0"/>
          </a:p>
          <a:p>
            <a:r>
              <a:rPr lang="en-US" dirty="0" smtClean="0"/>
              <a:t>Spectral</a:t>
            </a:r>
          </a:p>
          <a:p>
            <a:pPr lvl="1"/>
            <a:r>
              <a:rPr lang="en-US" dirty="0" smtClean="0"/>
              <a:t>Spectral response (Center Wavelength, FWHM)</a:t>
            </a:r>
          </a:p>
          <a:p>
            <a:r>
              <a:rPr lang="en-US" dirty="0" smtClean="0"/>
              <a:t>Radiometry</a:t>
            </a:r>
          </a:p>
          <a:p>
            <a:pPr lvl="1"/>
            <a:r>
              <a:rPr lang="en-US" dirty="0" smtClean="0"/>
              <a:t>Quantization</a:t>
            </a:r>
          </a:p>
          <a:p>
            <a:pPr lvl="1"/>
            <a:r>
              <a:rPr lang="en-US" dirty="0" smtClean="0"/>
              <a:t>SNR at different radiances or part of dynamic range</a:t>
            </a:r>
          </a:p>
          <a:p>
            <a:pPr lvl="1"/>
            <a:r>
              <a:rPr lang="en-US" dirty="0" smtClean="0"/>
              <a:t>Relative (Linearity, pixel-to-pixel, band-to-band)</a:t>
            </a:r>
          </a:p>
          <a:p>
            <a:pPr lvl="1"/>
            <a:r>
              <a:rPr lang="en-US" dirty="0" smtClean="0"/>
              <a:t>Absolute (Only for science projects)</a:t>
            </a:r>
          </a:p>
          <a:p>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9E32A46C-53B6-4E61-8876-78ADFE5DFCEC}" type="slidenum">
              <a:rPr lang="en-US" smtClean="0"/>
              <a:pPr>
                <a:defRPr/>
              </a:pPr>
              <a:t>38</a:t>
            </a:fld>
            <a:endParaRPr lang="en-US" dirty="0"/>
          </a:p>
        </p:txBody>
      </p:sp>
    </p:spTree>
    <p:extLst>
      <p:ext uri="{BB962C8B-B14F-4D97-AF65-F5344CB8AC3E}">
        <p14:creationId xmlns:p14="http://schemas.microsoft.com/office/powerpoint/2010/main" val="16340355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Product Specification Terms Recommendation</a:t>
            </a:r>
            <a:endParaRPr lang="en-US" dirty="0"/>
          </a:p>
        </p:txBody>
      </p:sp>
      <p:sp>
        <p:nvSpPr>
          <p:cNvPr id="3" name="Content Placeholder 2"/>
          <p:cNvSpPr>
            <a:spLocks noGrp="1"/>
          </p:cNvSpPr>
          <p:nvPr>
            <p:ph idx="1"/>
          </p:nvPr>
        </p:nvSpPr>
        <p:spPr/>
        <p:txBody>
          <a:bodyPr/>
          <a:lstStyle/>
          <a:p>
            <a:r>
              <a:rPr lang="en-US" dirty="0" err="1" smtClean="0"/>
              <a:t>Gepositional</a:t>
            </a:r>
            <a:endParaRPr lang="en-US" dirty="0" smtClean="0"/>
          </a:p>
          <a:p>
            <a:pPr lvl="1"/>
            <a:r>
              <a:rPr lang="en-US" dirty="0" smtClean="0"/>
              <a:t>CE90, LE90</a:t>
            </a:r>
          </a:p>
          <a:p>
            <a:pPr lvl="1"/>
            <a:endParaRPr lang="en-US" dirty="0" smtClean="0"/>
          </a:p>
        </p:txBody>
      </p:sp>
      <p:sp>
        <p:nvSpPr>
          <p:cNvPr id="4" name="Slide Number Placeholder 3"/>
          <p:cNvSpPr>
            <a:spLocks noGrp="1"/>
          </p:cNvSpPr>
          <p:nvPr>
            <p:ph type="sldNum" sz="quarter" idx="10"/>
          </p:nvPr>
        </p:nvSpPr>
        <p:spPr/>
        <p:txBody>
          <a:bodyPr/>
          <a:lstStyle/>
          <a:p>
            <a:pPr>
              <a:defRPr/>
            </a:pPr>
            <a:fld id="{9E32A46C-53B6-4E61-8876-78ADFE5DFCEC}" type="slidenum">
              <a:rPr lang="en-US" smtClean="0"/>
              <a:pPr>
                <a:defRPr/>
              </a:pPr>
              <a:t>39</a:t>
            </a:fld>
            <a:endParaRPr lang="en-US" dirty="0"/>
          </a:p>
        </p:txBody>
      </p:sp>
    </p:spTree>
    <p:extLst>
      <p:ext uri="{BB962C8B-B14F-4D97-AF65-F5344CB8AC3E}">
        <p14:creationId xmlns:p14="http://schemas.microsoft.com/office/powerpoint/2010/main" val="902381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(Continued) </a:t>
            </a:r>
            <a:endParaRPr lang="en-US" dirty="0"/>
          </a:p>
        </p:txBody>
      </p:sp>
      <p:sp>
        <p:nvSpPr>
          <p:cNvPr id="3" name="Content Placeholder 2"/>
          <p:cNvSpPr>
            <a:spLocks noGrp="1"/>
          </p:cNvSpPr>
          <p:nvPr>
            <p:ph idx="1"/>
          </p:nvPr>
        </p:nvSpPr>
        <p:spPr/>
        <p:txBody>
          <a:bodyPr/>
          <a:lstStyle/>
          <a:p>
            <a:r>
              <a:rPr lang="en-US" dirty="0" smtClean="0"/>
              <a:t>Aerial and satellite digital imaging systems are very similar with the following exceptions</a:t>
            </a:r>
          </a:p>
          <a:p>
            <a:pPr lvl="1"/>
            <a:r>
              <a:rPr lang="en-US" dirty="0" smtClean="0"/>
              <a:t>Differ in the amount of atmosphere and collection geometries</a:t>
            </a:r>
          </a:p>
          <a:p>
            <a:pPr lvl="1"/>
            <a:r>
              <a:rPr lang="en-US" dirty="0" smtClean="0"/>
              <a:t>Typically not as extensively characterized</a:t>
            </a:r>
          </a:p>
          <a:p>
            <a:pPr lvl="2"/>
            <a:r>
              <a:rPr lang="en-US" dirty="0" smtClean="0"/>
              <a:t>Radiometry and spatial resolution specifications not emphasized</a:t>
            </a:r>
          </a:p>
          <a:p>
            <a:pPr lvl="2"/>
            <a:r>
              <a:rPr lang="en-US" dirty="0" smtClean="0"/>
              <a:t>Spatial resolutions depends on altitude (satellites altitudes are fixed)</a:t>
            </a:r>
          </a:p>
          <a:p>
            <a:pPr lvl="2"/>
            <a:r>
              <a:rPr lang="en-US" dirty="0" smtClean="0"/>
              <a:t>Both are not the simple to validate (Part of the reason limited specification)</a:t>
            </a:r>
          </a:p>
        </p:txBody>
      </p:sp>
      <p:sp>
        <p:nvSpPr>
          <p:cNvPr id="4" name="Slide Number Placeholder 3"/>
          <p:cNvSpPr>
            <a:spLocks noGrp="1"/>
          </p:cNvSpPr>
          <p:nvPr>
            <p:ph type="sldNum" sz="quarter" idx="10"/>
          </p:nvPr>
        </p:nvSpPr>
        <p:spPr/>
        <p:txBody>
          <a:bodyPr/>
          <a:lstStyle/>
          <a:p>
            <a:pPr>
              <a:defRPr/>
            </a:pPr>
            <a:fld id="{9E32A46C-53B6-4E61-8876-78ADFE5DFCEC}" type="slidenum">
              <a:rPr lang="en-US" smtClean="0"/>
              <a:pPr>
                <a:defRPr/>
              </a:pPr>
              <a:t>4</a:t>
            </a:fld>
            <a:endParaRPr lang="en-US" dirty="0"/>
          </a:p>
        </p:txBody>
      </p:sp>
    </p:spTree>
    <p:extLst>
      <p:ext uri="{BB962C8B-B14F-4D97-AF65-F5344CB8AC3E}">
        <p14:creationId xmlns:p14="http://schemas.microsoft.com/office/powerpoint/2010/main" val="8320116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22910" y="1691640"/>
            <a:ext cx="8229600" cy="4525963"/>
          </a:xfrm>
        </p:spPr>
        <p:txBody>
          <a:bodyPr/>
          <a:lstStyle/>
          <a:p>
            <a:r>
              <a:rPr lang="en-US" dirty="0" smtClean="0"/>
              <a:t>Both the aerial and satellite MS remote sensing communities would benefit from common terms</a:t>
            </a:r>
          </a:p>
          <a:p>
            <a:endParaRPr lang="en-US" dirty="0"/>
          </a:p>
          <a:p>
            <a:r>
              <a:rPr lang="en-US" dirty="0" smtClean="0"/>
              <a:t>Interoperability will require much more extensively characterized systems</a:t>
            </a:r>
          </a:p>
          <a:p>
            <a:pPr lvl="1"/>
            <a:r>
              <a:rPr lang="en-US" dirty="0" smtClean="0"/>
              <a:t>Surface reflectance is highly desired for environmental studies</a:t>
            </a:r>
          </a:p>
          <a:p>
            <a:pPr lvl="1"/>
            <a:endParaRPr lang="en-US" dirty="0"/>
          </a:p>
          <a:p>
            <a:r>
              <a:rPr lang="en-US" dirty="0" smtClean="0"/>
              <a:t>Automated in-field techniques needed</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E32A46C-53B6-4E61-8876-78ADFE5DFCEC}" type="slidenum">
              <a:rPr lang="en-US" smtClean="0"/>
              <a:pPr>
                <a:defRPr/>
              </a:pPr>
              <a:t>40</a:t>
            </a:fld>
            <a:endParaRPr lang="en-US" dirty="0"/>
          </a:p>
        </p:txBody>
      </p:sp>
    </p:spTree>
    <p:extLst>
      <p:ext uri="{BB962C8B-B14F-4D97-AF65-F5344CB8AC3E}">
        <p14:creationId xmlns:p14="http://schemas.microsoft.com/office/powerpoint/2010/main" val="3178364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nSpc>
                <a:spcPct val="120000"/>
              </a:lnSpc>
            </a:pPr>
            <a:r>
              <a:rPr lang="en-US" dirty="0" smtClean="0">
                <a:latin typeface="Arial" pitchFamily="34" charset="0"/>
                <a:cs typeface="Arial" pitchFamily="34" charset="0"/>
              </a:rPr>
              <a:t>Sensor calibration and data product validation is more than just metric calibration…</a:t>
            </a:r>
          </a:p>
          <a:p>
            <a:pPr>
              <a:lnSpc>
                <a:spcPct val="120000"/>
              </a:lnSpc>
            </a:pPr>
            <a:r>
              <a:rPr lang="en-US" dirty="0" smtClean="0">
                <a:latin typeface="Arial" pitchFamily="34" charset="0"/>
                <a:cs typeface="Arial" pitchFamily="34" charset="0"/>
              </a:rPr>
              <a:t>Spatial Resolution</a:t>
            </a:r>
          </a:p>
          <a:p>
            <a:pPr lvl="1">
              <a:lnSpc>
                <a:spcPct val="120000"/>
              </a:lnSpc>
            </a:pPr>
            <a:r>
              <a:rPr lang="en-US" dirty="0" smtClean="0">
                <a:latin typeface="Arial" pitchFamily="34" charset="0"/>
                <a:cs typeface="Arial" pitchFamily="34" charset="0"/>
              </a:rPr>
              <a:t>A measure of the smallest feature that can be resolved or identified within an image </a:t>
            </a:r>
          </a:p>
          <a:p>
            <a:pPr>
              <a:lnSpc>
                <a:spcPct val="120000"/>
              </a:lnSpc>
            </a:pPr>
            <a:r>
              <a:rPr lang="en-US" dirty="0" smtClean="0">
                <a:latin typeface="Arial" pitchFamily="34" charset="0"/>
                <a:cs typeface="Arial" pitchFamily="34" charset="0"/>
              </a:rPr>
              <a:t>Radiometric Accuracy</a:t>
            </a:r>
          </a:p>
          <a:p>
            <a:pPr lvl="1">
              <a:lnSpc>
                <a:spcPct val="120000"/>
              </a:lnSpc>
            </a:pPr>
            <a:r>
              <a:rPr lang="en-US" dirty="0" smtClean="0">
                <a:latin typeface="Arial" pitchFamily="34" charset="0"/>
                <a:cs typeface="Arial" pitchFamily="34" charset="0"/>
              </a:rPr>
              <a:t>A measure of how well an image DN can be related to a physical engineering unit</a:t>
            </a:r>
          </a:p>
          <a:p>
            <a:pPr lvl="1">
              <a:lnSpc>
                <a:spcPct val="120000"/>
              </a:lnSpc>
            </a:pPr>
            <a:r>
              <a:rPr lang="en-US" dirty="0" smtClean="0">
                <a:latin typeface="Arial" pitchFamily="34" charset="0"/>
                <a:cs typeface="Arial" pitchFamily="34" charset="0"/>
              </a:rPr>
              <a:t>Engineering units are required to perform atmospheric correction to pull out surface reflectance or temperature values from within a scene.</a:t>
            </a:r>
          </a:p>
          <a:p>
            <a:pPr lvl="1">
              <a:lnSpc>
                <a:spcPct val="120000"/>
              </a:lnSpc>
            </a:pPr>
            <a:endParaRPr lang="en-US" dirty="0" smtClean="0">
              <a:latin typeface="Arial" pitchFamily="34" charset="0"/>
              <a:cs typeface="Arial" pitchFamily="34" charset="0"/>
            </a:endParaRPr>
          </a:p>
          <a:p>
            <a:pPr lvl="1">
              <a:lnSpc>
                <a:spcPct val="90000"/>
              </a:lnSpc>
            </a:pPr>
            <a:endParaRPr lang="en-US" sz="1000" dirty="0" smtClean="0"/>
          </a:p>
          <a:p>
            <a:pPr lvl="1">
              <a:lnSpc>
                <a:spcPct val="120000"/>
              </a:lnSpc>
            </a:pPr>
            <a:endParaRPr lang="en-US" dirty="0" smtClean="0">
              <a:latin typeface="Arial" pitchFamily="34" charset="0"/>
              <a:cs typeface="Arial" pitchFamily="34" charset="0"/>
            </a:endParaRPr>
          </a:p>
          <a:p>
            <a:pPr>
              <a:lnSpc>
                <a:spcPct val="120000"/>
              </a:lnSpc>
            </a:pPr>
            <a:endParaRPr lang="en-US" dirty="0">
              <a:latin typeface="Arial" pitchFamily="34" charset="0"/>
              <a:cs typeface="Arial" pitchFamily="34" charset="0"/>
            </a:endParaRPr>
          </a:p>
        </p:txBody>
      </p:sp>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Electro-Optical Image Quality</a:t>
            </a:r>
            <a:endParaRPr lang="en-US" dirty="0">
              <a:latin typeface="Arial" pitchFamily="34" charset="0"/>
              <a:cs typeface="Arial" pitchFamily="34" charset="0"/>
            </a:endParaRPr>
          </a:p>
        </p:txBody>
      </p:sp>
      <p:sp>
        <p:nvSpPr>
          <p:cNvPr id="6" name="Rectangle 5"/>
          <p:cNvSpPr/>
          <p:nvPr/>
        </p:nvSpPr>
        <p:spPr>
          <a:xfrm>
            <a:off x="4499438" y="5843733"/>
            <a:ext cx="1719614" cy="543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41</a:t>
            </a:fld>
            <a:endParaRPr lang="en-US" dirty="0" smtClean="0"/>
          </a:p>
        </p:txBody>
      </p:sp>
    </p:spTree>
    <p:extLst>
      <p:ext uri="{BB962C8B-B14F-4D97-AF65-F5344CB8AC3E}">
        <p14:creationId xmlns:p14="http://schemas.microsoft.com/office/powerpoint/2010/main" val="23171654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89987" y="1614065"/>
            <a:ext cx="3982065" cy="5052206"/>
          </a:xfrm>
        </p:spPr>
        <p:txBody>
          <a:bodyPr>
            <a:normAutofit/>
          </a:bodyPr>
          <a:lstStyle/>
          <a:p>
            <a:r>
              <a:rPr lang="en-US" sz="1800" dirty="0" smtClean="0"/>
              <a:t>Another measure of spatial resolution is a difference of normalized edge response values at points distanced from the edge by -0.5 and 0.5 GSD</a:t>
            </a:r>
          </a:p>
          <a:p>
            <a:r>
              <a:rPr lang="en-US" sz="1800" dirty="0" smtClean="0"/>
              <a:t>Relative Edge Response is one of the engineering parameters used in the General Image Quality Equation to provide predictions of imaging system performance expressed in terms of the National Imagery Interpretability Rating Scale</a:t>
            </a:r>
          </a:p>
          <a:p>
            <a:endParaRPr lang="en-US" sz="1800" dirty="0"/>
          </a:p>
        </p:txBody>
      </p:sp>
      <p:sp>
        <p:nvSpPr>
          <p:cNvPr id="3" name="Title 2"/>
          <p:cNvSpPr>
            <a:spLocks noGrp="1"/>
          </p:cNvSpPr>
          <p:nvPr>
            <p:ph type="title"/>
          </p:nvPr>
        </p:nvSpPr>
        <p:spPr/>
        <p:txBody>
          <a:bodyPr/>
          <a:lstStyle/>
          <a:p>
            <a:r>
              <a:rPr lang="en-US" dirty="0" smtClean="0"/>
              <a:t>Relative Edge Response-RER</a:t>
            </a:r>
            <a:endParaRPr lang="en-US" dirty="0"/>
          </a:p>
        </p:txBody>
      </p:sp>
      <p:grpSp>
        <p:nvGrpSpPr>
          <p:cNvPr id="5" name="Group 4"/>
          <p:cNvGrpSpPr/>
          <p:nvPr/>
        </p:nvGrpSpPr>
        <p:grpSpPr>
          <a:xfrm>
            <a:off x="409998" y="1765342"/>
            <a:ext cx="3877821" cy="3416494"/>
            <a:chOff x="4550001" y="2816630"/>
            <a:chExt cx="3877821" cy="3416494"/>
          </a:xfrm>
        </p:grpSpPr>
        <p:grpSp>
          <p:nvGrpSpPr>
            <p:cNvPr id="6" name="Group 166"/>
            <p:cNvGrpSpPr>
              <a:grpSpLocks noChangeAspect="1"/>
            </p:cNvGrpSpPr>
            <p:nvPr/>
          </p:nvGrpSpPr>
          <p:grpSpPr bwMode="auto">
            <a:xfrm>
              <a:off x="4550001" y="2816630"/>
              <a:ext cx="3877821" cy="3416494"/>
              <a:chOff x="1024" y="842"/>
              <a:chExt cx="3908" cy="3443"/>
            </a:xfrm>
          </p:grpSpPr>
          <p:grpSp>
            <p:nvGrpSpPr>
              <p:cNvPr id="8" name="Group 79"/>
              <p:cNvGrpSpPr>
                <a:grpSpLocks/>
              </p:cNvGrpSpPr>
              <p:nvPr/>
            </p:nvGrpSpPr>
            <p:grpSpPr bwMode="auto">
              <a:xfrm>
                <a:off x="1053" y="842"/>
                <a:ext cx="3879" cy="3034"/>
                <a:chOff x="957" y="932"/>
                <a:chExt cx="3879" cy="3034"/>
              </a:xfrm>
            </p:grpSpPr>
            <p:sp>
              <p:nvSpPr>
                <p:cNvPr id="19" name="Rectangle 80"/>
                <p:cNvSpPr>
                  <a:spLocks noChangeArrowheads="1"/>
                </p:cNvSpPr>
                <p:nvPr/>
              </p:nvSpPr>
              <p:spPr bwMode="auto">
                <a:xfrm>
                  <a:off x="1312" y="932"/>
                  <a:ext cx="3523" cy="277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0" name="Line 81"/>
                <p:cNvSpPr>
                  <a:spLocks noChangeShapeType="1"/>
                </p:cNvSpPr>
                <p:nvPr/>
              </p:nvSpPr>
              <p:spPr bwMode="auto">
                <a:xfrm>
                  <a:off x="1312" y="932"/>
                  <a:ext cx="35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Freeform 82"/>
                <p:cNvSpPr>
                  <a:spLocks/>
                </p:cNvSpPr>
                <p:nvPr/>
              </p:nvSpPr>
              <p:spPr bwMode="auto">
                <a:xfrm>
                  <a:off x="1312" y="932"/>
                  <a:ext cx="3523" cy="2775"/>
                </a:xfrm>
                <a:custGeom>
                  <a:avLst/>
                  <a:gdLst>
                    <a:gd name="T0" fmla="*/ 0 w 434"/>
                    <a:gd name="T1" fmla="*/ 97597689 h 342"/>
                    <a:gd name="T2" fmla="*/ 124173247 w 434"/>
                    <a:gd name="T3" fmla="*/ 97597689 h 342"/>
                    <a:gd name="T4" fmla="*/ 124173247 w 434"/>
                    <a:gd name="T5" fmla="*/ 0 h 342"/>
                    <a:gd name="T6" fmla="*/ 0 60000 65536"/>
                    <a:gd name="T7" fmla="*/ 0 60000 65536"/>
                    <a:gd name="T8" fmla="*/ 0 60000 65536"/>
                    <a:gd name="T9" fmla="*/ 0 w 434"/>
                    <a:gd name="T10" fmla="*/ 0 h 342"/>
                    <a:gd name="T11" fmla="*/ 434 w 434"/>
                    <a:gd name="T12" fmla="*/ 342 h 342"/>
                  </a:gdLst>
                  <a:ahLst/>
                  <a:cxnLst>
                    <a:cxn ang="T6">
                      <a:pos x="T0" y="T1"/>
                    </a:cxn>
                    <a:cxn ang="T7">
                      <a:pos x="T2" y="T3"/>
                    </a:cxn>
                    <a:cxn ang="T8">
                      <a:pos x="T4" y="T5"/>
                    </a:cxn>
                  </a:cxnLst>
                  <a:rect l="T9" t="T10" r="T11" b="T12"/>
                  <a:pathLst>
                    <a:path w="434" h="342">
                      <a:moveTo>
                        <a:pt x="0" y="342"/>
                      </a:moveTo>
                      <a:lnTo>
                        <a:pt x="434" y="342"/>
                      </a:lnTo>
                      <a:lnTo>
                        <a:pt x="43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Line 83"/>
                <p:cNvSpPr>
                  <a:spLocks noChangeShapeType="1"/>
                </p:cNvSpPr>
                <p:nvPr/>
              </p:nvSpPr>
              <p:spPr bwMode="auto">
                <a:xfrm flipV="1">
                  <a:off x="1312" y="932"/>
                  <a:ext cx="1" cy="27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84"/>
                <p:cNvSpPr>
                  <a:spLocks noChangeShapeType="1"/>
                </p:cNvSpPr>
                <p:nvPr/>
              </p:nvSpPr>
              <p:spPr bwMode="auto">
                <a:xfrm>
                  <a:off x="1312" y="3707"/>
                  <a:ext cx="35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85"/>
                <p:cNvSpPr>
                  <a:spLocks noChangeShapeType="1"/>
                </p:cNvSpPr>
                <p:nvPr/>
              </p:nvSpPr>
              <p:spPr bwMode="auto">
                <a:xfrm flipV="1">
                  <a:off x="1312" y="932"/>
                  <a:ext cx="1" cy="27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86"/>
                <p:cNvSpPr>
                  <a:spLocks noChangeShapeType="1"/>
                </p:cNvSpPr>
                <p:nvPr/>
              </p:nvSpPr>
              <p:spPr bwMode="auto">
                <a:xfrm flipV="1">
                  <a:off x="1312"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87"/>
                <p:cNvSpPr>
                  <a:spLocks noChangeShapeType="1"/>
                </p:cNvSpPr>
                <p:nvPr/>
              </p:nvSpPr>
              <p:spPr bwMode="auto">
                <a:xfrm>
                  <a:off x="1312"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89"/>
                <p:cNvSpPr>
                  <a:spLocks noChangeShapeType="1"/>
                </p:cNvSpPr>
                <p:nvPr/>
              </p:nvSpPr>
              <p:spPr bwMode="auto">
                <a:xfrm flipV="1">
                  <a:off x="1661"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90"/>
                <p:cNvSpPr>
                  <a:spLocks noChangeShapeType="1"/>
                </p:cNvSpPr>
                <p:nvPr/>
              </p:nvSpPr>
              <p:spPr bwMode="auto">
                <a:xfrm>
                  <a:off x="1661"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Rectangle 91"/>
                <p:cNvSpPr>
                  <a:spLocks noChangeArrowheads="1"/>
                </p:cNvSpPr>
                <p:nvPr/>
              </p:nvSpPr>
              <p:spPr bwMode="auto">
                <a:xfrm>
                  <a:off x="1529" y="3749"/>
                  <a:ext cx="391"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-2.0</a:t>
                  </a:r>
                  <a:endParaRPr lang="en-US" sz="1400" dirty="0">
                    <a:solidFill>
                      <a:srgbClr val="FFFF00"/>
                    </a:solidFill>
                  </a:endParaRPr>
                </a:p>
              </p:txBody>
            </p:sp>
            <p:sp>
              <p:nvSpPr>
                <p:cNvPr id="30" name="Line 92"/>
                <p:cNvSpPr>
                  <a:spLocks noChangeShapeType="1"/>
                </p:cNvSpPr>
                <p:nvPr/>
              </p:nvSpPr>
              <p:spPr bwMode="auto">
                <a:xfrm flipV="1">
                  <a:off x="2010"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93"/>
                <p:cNvSpPr>
                  <a:spLocks noChangeShapeType="1"/>
                </p:cNvSpPr>
                <p:nvPr/>
              </p:nvSpPr>
              <p:spPr bwMode="auto">
                <a:xfrm>
                  <a:off x="2010"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95"/>
                <p:cNvSpPr>
                  <a:spLocks noChangeShapeType="1"/>
                </p:cNvSpPr>
                <p:nvPr/>
              </p:nvSpPr>
              <p:spPr bwMode="auto">
                <a:xfrm flipV="1">
                  <a:off x="2368"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96"/>
                <p:cNvSpPr>
                  <a:spLocks noChangeShapeType="1"/>
                </p:cNvSpPr>
                <p:nvPr/>
              </p:nvSpPr>
              <p:spPr bwMode="auto">
                <a:xfrm>
                  <a:off x="2368"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Rectangle 97"/>
                <p:cNvSpPr>
                  <a:spLocks noChangeArrowheads="1"/>
                </p:cNvSpPr>
                <p:nvPr/>
              </p:nvSpPr>
              <p:spPr bwMode="auto">
                <a:xfrm>
                  <a:off x="2235" y="3749"/>
                  <a:ext cx="391"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-1.0</a:t>
                  </a:r>
                  <a:endParaRPr lang="en-US" sz="1400">
                    <a:solidFill>
                      <a:srgbClr val="FFFF00"/>
                    </a:solidFill>
                  </a:endParaRPr>
                </a:p>
              </p:txBody>
            </p:sp>
            <p:sp>
              <p:nvSpPr>
                <p:cNvPr id="35" name="Line 98"/>
                <p:cNvSpPr>
                  <a:spLocks noChangeShapeType="1"/>
                </p:cNvSpPr>
                <p:nvPr/>
              </p:nvSpPr>
              <p:spPr bwMode="auto">
                <a:xfrm flipV="1">
                  <a:off x="2717"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99"/>
                <p:cNvSpPr>
                  <a:spLocks noChangeShapeType="1"/>
                </p:cNvSpPr>
                <p:nvPr/>
              </p:nvSpPr>
              <p:spPr bwMode="auto">
                <a:xfrm>
                  <a:off x="2717"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101"/>
                <p:cNvSpPr>
                  <a:spLocks noChangeShapeType="1"/>
                </p:cNvSpPr>
                <p:nvPr/>
              </p:nvSpPr>
              <p:spPr bwMode="auto">
                <a:xfrm flipV="1">
                  <a:off x="3074"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102"/>
                <p:cNvSpPr>
                  <a:spLocks noChangeShapeType="1"/>
                </p:cNvSpPr>
                <p:nvPr/>
              </p:nvSpPr>
              <p:spPr bwMode="auto">
                <a:xfrm>
                  <a:off x="3074"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104"/>
                <p:cNvSpPr>
                  <a:spLocks noChangeShapeType="1"/>
                </p:cNvSpPr>
                <p:nvPr/>
              </p:nvSpPr>
              <p:spPr bwMode="auto">
                <a:xfrm flipV="1">
                  <a:off x="3423"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105"/>
                <p:cNvSpPr>
                  <a:spLocks noChangeShapeType="1"/>
                </p:cNvSpPr>
                <p:nvPr/>
              </p:nvSpPr>
              <p:spPr bwMode="auto">
                <a:xfrm>
                  <a:off x="3423"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107"/>
                <p:cNvSpPr>
                  <a:spLocks noChangeShapeType="1"/>
                </p:cNvSpPr>
                <p:nvPr/>
              </p:nvSpPr>
              <p:spPr bwMode="auto">
                <a:xfrm flipV="1">
                  <a:off x="3772"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108"/>
                <p:cNvSpPr>
                  <a:spLocks noChangeShapeType="1"/>
                </p:cNvSpPr>
                <p:nvPr/>
              </p:nvSpPr>
              <p:spPr bwMode="auto">
                <a:xfrm>
                  <a:off x="3772"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Rectangle 109"/>
                <p:cNvSpPr>
                  <a:spLocks noChangeArrowheads="1"/>
                </p:cNvSpPr>
                <p:nvPr/>
              </p:nvSpPr>
              <p:spPr bwMode="auto">
                <a:xfrm>
                  <a:off x="3672" y="3749"/>
                  <a:ext cx="28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1.0</a:t>
                  </a:r>
                  <a:endParaRPr lang="en-US" sz="1400" dirty="0">
                    <a:solidFill>
                      <a:srgbClr val="FFFF00"/>
                    </a:solidFill>
                  </a:endParaRPr>
                </a:p>
              </p:txBody>
            </p:sp>
            <p:sp>
              <p:nvSpPr>
                <p:cNvPr id="44" name="Line 110"/>
                <p:cNvSpPr>
                  <a:spLocks noChangeShapeType="1"/>
                </p:cNvSpPr>
                <p:nvPr/>
              </p:nvSpPr>
              <p:spPr bwMode="auto">
                <a:xfrm flipV="1">
                  <a:off x="4129"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111"/>
                <p:cNvSpPr>
                  <a:spLocks noChangeShapeType="1"/>
                </p:cNvSpPr>
                <p:nvPr/>
              </p:nvSpPr>
              <p:spPr bwMode="auto">
                <a:xfrm>
                  <a:off x="4129"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13"/>
                <p:cNvSpPr>
                  <a:spLocks noChangeShapeType="1"/>
                </p:cNvSpPr>
                <p:nvPr/>
              </p:nvSpPr>
              <p:spPr bwMode="auto">
                <a:xfrm flipV="1">
                  <a:off x="4478"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14"/>
                <p:cNvSpPr>
                  <a:spLocks noChangeShapeType="1"/>
                </p:cNvSpPr>
                <p:nvPr/>
              </p:nvSpPr>
              <p:spPr bwMode="auto">
                <a:xfrm>
                  <a:off x="4478"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Rectangle 115"/>
                <p:cNvSpPr>
                  <a:spLocks noChangeArrowheads="1"/>
                </p:cNvSpPr>
                <p:nvPr/>
              </p:nvSpPr>
              <p:spPr bwMode="auto">
                <a:xfrm>
                  <a:off x="4378" y="3749"/>
                  <a:ext cx="28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a:t>
                  </a:r>
                  <a:endParaRPr lang="en-US" sz="1400">
                    <a:solidFill>
                      <a:srgbClr val="FFFF00"/>
                    </a:solidFill>
                  </a:endParaRPr>
                </a:p>
              </p:txBody>
            </p:sp>
            <p:sp>
              <p:nvSpPr>
                <p:cNvPr id="49" name="Line 116"/>
                <p:cNvSpPr>
                  <a:spLocks noChangeShapeType="1"/>
                </p:cNvSpPr>
                <p:nvPr/>
              </p:nvSpPr>
              <p:spPr bwMode="auto">
                <a:xfrm flipV="1">
                  <a:off x="4835"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117"/>
                <p:cNvSpPr>
                  <a:spLocks noChangeShapeType="1"/>
                </p:cNvSpPr>
                <p:nvPr/>
              </p:nvSpPr>
              <p:spPr bwMode="auto">
                <a:xfrm>
                  <a:off x="4835"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119"/>
                <p:cNvSpPr>
                  <a:spLocks noChangeShapeType="1"/>
                </p:cNvSpPr>
                <p:nvPr/>
              </p:nvSpPr>
              <p:spPr bwMode="auto">
                <a:xfrm>
                  <a:off x="1312" y="3707"/>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120"/>
                <p:cNvSpPr>
                  <a:spLocks noChangeShapeType="1"/>
                </p:cNvSpPr>
                <p:nvPr/>
              </p:nvSpPr>
              <p:spPr bwMode="auto">
                <a:xfrm flipH="1">
                  <a:off x="4794" y="3707"/>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122"/>
                <p:cNvSpPr>
                  <a:spLocks noChangeShapeType="1"/>
                </p:cNvSpPr>
                <p:nvPr/>
              </p:nvSpPr>
              <p:spPr bwMode="auto">
                <a:xfrm>
                  <a:off x="1312" y="3309"/>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23"/>
                <p:cNvSpPr>
                  <a:spLocks noChangeShapeType="1"/>
                </p:cNvSpPr>
                <p:nvPr/>
              </p:nvSpPr>
              <p:spPr bwMode="auto">
                <a:xfrm flipH="1">
                  <a:off x="4794" y="3309"/>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Rectangle 124"/>
                <p:cNvSpPr>
                  <a:spLocks noChangeArrowheads="1"/>
                </p:cNvSpPr>
                <p:nvPr/>
              </p:nvSpPr>
              <p:spPr bwMode="auto">
                <a:xfrm>
                  <a:off x="1178" y="3235"/>
                  <a:ext cx="92"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000000"/>
                      </a:solidFill>
                    </a:rPr>
                    <a:t>0</a:t>
                  </a:r>
                  <a:endParaRPr lang="en-US" sz="1400" b="1">
                    <a:solidFill>
                      <a:srgbClr val="FFFF00"/>
                    </a:solidFill>
                  </a:endParaRPr>
                </a:p>
              </p:txBody>
            </p:sp>
            <p:sp>
              <p:nvSpPr>
                <p:cNvPr id="56" name="Line 125"/>
                <p:cNvSpPr>
                  <a:spLocks noChangeShapeType="1"/>
                </p:cNvSpPr>
                <p:nvPr/>
              </p:nvSpPr>
              <p:spPr bwMode="auto">
                <a:xfrm>
                  <a:off x="1312" y="2912"/>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26"/>
                <p:cNvSpPr>
                  <a:spLocks noChangeShapeType="1"/>
                </p:cNvSpPr>
                <p:nvPr/>
              </p:nvSpPr>
              <p:spPr bwMode="auto">
                <a:xfrm flipH="1">
                  <a:off x="4794" y="2912"/>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128"/>
                <p:cNvSpPr>
                  <a:spLocks noChangeShapeType="1"/>
                </p:cNvSpPr>
                <p:nvPr/>
              </p:nvSpPr>
              <p:spPr bwMode="auto">
                <a:xfrm>
                  <a:off x="1312" y="2514"/>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29"/>
                <p:cNvSpPr>
                  <a:spLocks noChangeShapeType="1"/>
                </p:cNvSpPr>
                <p:nvPr/>
              </p:nvSpPr>
              <p:spPr bwMode="auto">
                <a:xfrm flipH="1">
                  <a:off x="4794" y="2514"/>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31"/>
                <p:cNvSpPr>
                  <a:spLocks noChangeShapeType="1"/>
                </p:cNvSpPr>
                <p:nvPr/>
              </p:nvSpPr>
              <p:spPr bwMode="auto">
                <a:xfrm>
                  <a:off x="1312" y="2116"/>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132"/>
                <p:cNvSpPr>
                  <a:spLocks noChangeShapeType="1"/>
                </p:cNvSpPr>
                <p:nvPr/>
              </p:nvSpPr>
              <p:spPr bwMode="auto">
                <a:xfrm flipH="1">
                  <a:off x="4794" y="2116"/>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134"/>
                <p:cNvSpPr>
                  <a:spLocks noChangeShapeType="1"/>
                </p:cNvSpPr>
                <p:nvPr/>
              </p:nvSpPr>
              <p:spPr bwMode="auto">
                <a:xfrm>
                  <a:off x="1312" y="1719"/>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135"/>
                <p:cNvSpPr>
                  <a:spLocks noChangeShapeType="1"/>
                </p:cNvSpPr>
                <p:nvPr/>
              </p:nvSpPr>
              <p:spPr bwMode="auto">
                <a:xfrm flipH="1">
                  <a:off x="4794" y="1719"/>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137"/>
                <p:cNvSpPr>
                  <a:spLocks noChangeShapeType="1"/>
                </p:cNvSpPr>
                <p:nvPr/>
              </p:nvSpPr>
              <p:spPr bwMode="auto">
                <a:xfrm>
                  <a:off x="1312" y="1321"/>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138"/>
                <p:cNvSpPr>
                  <a:spLocks noChangeShapeType="1"/>
                </p:cNvSpPr>
                <p:nvPr/>
              </p:nvSpPr>
              <p:spPr bwMode="auto">
                <a:xfrm flipH="1">
                  <a:off x="4794" y="1321"/>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Rectangle 139"/>
                <p:cNvSpPr>
                  <a:spLocks noChangeArrowheads="1"/>
                </p:cNvSpPr>
                <p:nvPr/>
              </p:nvSpPr>
              <p:spPr bwMode="auto">
                <a:xfrm>
                  <a:off x="957" y="1247"/>
                  <a:ext cx="28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smtClean="0">
                      <a:solidFill>
                        <a:srgbClr val="000000"/>
                      </a:solidFill>
                    </a:rPr>
                    <a:t>1.0</a:t>
                  </a:r>
                  <a:endParaRPr lang="en-US" sz="1400" dirty="0">
                    <a:solidFill>
                      <a:srgbClr val="FFFF00"/>
                    </a:solidFill>
                  </a:endParaRPr>
                </a:p>
              </p:txBody>
            </p:sp>
            <p:sp>
              <p:nvSpPr>
                <p:cNvPr id="67" name="Line 140"/>
                <p:cNvSpPr>
                  <a:spLocks noChangeShapeType="1"/>
                </p:cNvSpPr>
                <p:nvPr/>
              </p:nvSpPr>
              <p:spPr bwMode="auto">
                <a:xfrm>
                  <a:off x="1312" y="932"/>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141"/>
                <p:cNvSpPr>
                  <a:spLocks noChangeShapeType="1"/>
                </p:cNvSpPr>
                <p:nvPr/>
              </p:nvSpPr>
              <p:spPr bwMode="auto">
                <a:xfrm flipH="1">
                  <a:off x="4794" y="932"/>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143"/>
                <p:cNvSpPr>
                  <a:spLocks noChangeShapeType="1"/>
                </p:cNvSpPr>
                <p:nvPr/>
              </p:nvSpPr>
              <p:spPr bwMode="auto">
                <a:xfrm>
                  <a:off x="1312" y="932"/>
                  <a:ext cx="35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Freeform 144"/>
                <p:cNvSpPr>
                  <a:spLocks/>
                </p:cNvSpPr>
                <p:nvPr/>
              </p:nvSpPr>
              <p:spPr bwMode="auto">
                <a:xfrm>
                  <a:off x="1312" y="932"/>
                  <a:ext cx="3523" cy="2775"/>
                </a:xfrm>
                <a:custGeom>
                  <a:avLst/>
                  <a:gdLst>
                    <a:gd name="T0" fmla="*/ 0 w 434"/>
                    <a:gd name="T1" fmla="*/ 97597689 h 342"/>
                    <a:gd name="T2" fmla="*/ 124173247 w 434"/>
                    <a:gd name="T3" fmla="*/ 97597689 h 342"/>
                    <a:gd name="T4" fmla="*/ 124173247 w 434"/>
                    <a:gd name="T5" fmla="*/ 0 h 342"/>
                    <a:gd name="T6" fmla="*/ 0 60000 65536"/>
                    <a:gd name="T7" fmla="*/ 0 60000 65536"/>
                    <a:gd name="T8" fmla="*/ 0 60000 65536"/>
                    <a:gd name="T9" fmla="*/ 0 w 434"/>
                    <a:gd name="T10" fmla="*/ 0 h 342"/>
                    <a:gd name="T11" fmla="*/ 434 w 434"/>
                    <a:gd name="T12" fmla="*/ 342 h 342"/>
                  </a:gdLst>
                  <a:ahLst/>
                  <a:cxnLst>
                    <a:cxn ang="T6">
                      <a:pos x="T0" y="T1"/>
                    </a:cxn>
                    <a:cxn ang="T7">
                      <a:pos x="T2" y="T3"/>
                    </a:cxn>
                    <a:cxn ang="T8">
                      <a:pos x="T4" y="T5"/>
                    </a:cxn>
                  </a:cxnLst>
                  <a:rect l="T9" t="T10" r="T11" b="T12"/>
                  <a:pathLst>
                    <a:path w="434" h="342">
                      <a:moveTo>
                        <a:pt x="0" y="342"/>
                      </a:moveTo>
                      <a:lnTo>
                        <a:pt x="434" y="342"/>
                      </a:lnTo>
                      <a:lnTo>
                        <a:pt x="43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Line 145"/>
                <p:cNvSpPr>
                  <a:spLocks noChangeShapeType="1"/>
                </p:cNvSpPr>
                <p:nvPr/>
              </p:nvSpPr>
              <p:spPr bwMode="auto">
                <a:xfrm flipV="1">
                  <a:off x="1312" y="932"/>
                  <a:ext cx="1" cy="27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Freeform 146"/>
                <p:cNvSpPr>
                  <a:spLocks/>
                </p:cNvSpPr>
                <p:nvPr/>
              </p:nvSpPr>
              <p:spPr bwMode="auto">
                <a:xfrm>
                  <a:off x="1312" y="3204"/>
                  <a:ext cx="1031" cy="194"/>
                </a:xfrm>
                <a:custGeom>
                  <a:avLst/>
                  <a:gdLst>
                    <a:gd name="T0" fmla="*/ 17 w 1031"/>
                    <a:gd name="T1" fmla="*/ 56 h 194"/>
                    <a:gd name="T2" fmla="*/ 41 w 1031"/>
                    <a:gd name="T3" fmla="*/ 56 h 194"/>
                    <a:gd name="T4" fmla="*/ 65 w 1031"/>
                    <a:gd name="T5" fmla="*/ 56 h 194"/>
                    <a:gd name="T6" fmla="*/ 90 w 1031"/>
                    <a:gd name="T7" fmla="*/ 65 h 194"/>
                    <a:gd name="T8" fmla="*/ 114 w 1031"/>
                    <a:gd name="T9" fmla="*/ 65 h 194"/>
                    <a:gd name="T10" fmla="*/ 138 w 1031"/>
                    <a:gd name="T11" fmla="*/ 73 h 194"/>
                    <a:gd name="T12" fmla="*/ 163 w 1031"/>
                    <a:gd name="T13" fmla="*/ 81 h 194"/>
                    <a:gd name="T14" fmla="*/ 187 w 1031"/>
                    <a:gd name="T15" fmla="*/ 89 h 194"/>
                    <a:gd name="T16" fmla="*/ 211 w 1031"/>
                    <a:gd name="T17" fmla="*/ 105 h 194"/>
                    <a:gd name="T18" fmla="*/ 236 w 1031"/>
                    <a:gd name="T19" fmla="*/ 113 h 194"/>
                    <a:gd name="T20" fmla="*/ 260 w 1031"/>
                    <a:gd name="T21" fmla="*/ 129 h 194"/>
                    <a:gd name="T22" fmla="*/ 285 w 1031"/>
                    <a:gd name="T23" fmla="*/ 138 h 194"/>
                    <a:gd name="T24" fmla="*/ 309 w 1031"/>
                    <a:gd name="T25" fmla="*/ 154 h 194"/>
                    <a:gd name="T26" fmla="*/ 333 w 1031"/>
                    <a:gd name="T27" fmla="*/ 162 h 194"/>
                    <a:gd name="T28" fmla="*/ 358 w 1031"/>
                    <a:gd name="T29" fmla="*/ 170 h 194"/>
                    <a:gd name="T30" fmla="*/ 382 w 1031"/>
                    <a:gd name="T31" fmla="*/ 170 h 194"/>
                    <a:gd name="T32" fmla="*/ 406 w 1031"/>
                    <a:gd name="T33" fmla="*/ 170 h 194"/>
                    <a:gd name="T34" fmla="*/ 431 w 1031"/>
                    <a:gd name="T35" fmla="*/ 170 h 194"/>
                    <a:gd name="T36" fmla="*/ 455 w 1031"/>
                    <a:gd name="T37" fmla="*/ 170 h 194"/>
                    <a:gd name="T38" fmla="*/ 479 w 1031"/>
                    <a:gd name="T39" fmla="*/ 162 h 194"/>
                    <a:gd name="T40" fmla="*/ 504 w 1031"/>
                    <a:gd name="T41" fmla="*/ 146 h 194"/>
                    <a:gd name="T42" fmla="*/ 528 w 1031"/>
                    <a:gd name="T43" fmla="*/ 138 h 194"/>
                    <a:gd name="T44" fmla="*/ 552 w 1031"/>
                    <a:gd name="T45" fmla="*/ 121 h 194"/>
                    <a:gd name="T46" fmla="*/ 577 w 1031"/>
                    <a:gd name="T47" fmla="*/ 105 h 194"/>
                    <a:gd name="T48" fmla="*/ 601 w 1031"/>
                    <a:gd name="T49" fmla="*/ 81 h 194"/>
                    <a:gd name="T50" fmla="*/ 625 w 1031"/>
                    <a:gd name="T51" fmla="*/ 65 h 194"/>
                    <a:gd name="T52" fmla="*/ 650 w 1031"/>
                    <a:gd name="T53" fmla="*/ 48 h 194"/>
                    <a:gd name="T54" fmla="*/ 674 w 1031"/>
                    <a:gd name="T55" fmla="*/ 32 h 194"/>
                    <a:gd name="T56" fmla="*/ 698 w 1031"/>
                    <a:gd name="T57" fmla="*/ 16 h 194"/>
                    <a:gd name="T58" fmla="*/ 723 w 1031"/>
                    <a:gd name="T59" fmla="*/ 8 h 194"/>
                    <a:gd name="T60" fmla="*/ 747 w 1031"/>
                    <a:gd name="T61" fmla="*/ 0 h 194"/>
                    <a:gd name="T62" fmla="*/ 772 w 1031"/>
                    <a:gd name="T63" fmla="*/ 0 h 194"/>
                    <a:gd name="T64" fmla="*/ 796 w 1031"/>
                    <a:gd name="T65" fmla="*/ 0 h 194"/>
                    <a:gd name="T66" fmla="*/ 820 w 1031"/>
                    <a:gd name="T67" fmla="*/ 0 h 194"/>
                    <a:gd name="T68" fmla="*/ 845 w 1031"/>
                    <a:gd name="T69" fmla="*/ 16 h 194"/>
                    <a:gd name="T70" fmla="*/ 869 w 1031"/>
                    <a:gd name="T71" fmla="*/ 32 h 194"/>
                    <a:gd name="T72" fmla="*/ 893 w 1031"/>
                    <a:gd name="T73" fmla="*/ 48 h 194"/>
                    <a:gd name="T74" fmla="*/ 918 w 1031"/>
                    <a:gd name="T75" fmla="*/ 73 h 194"/>
                    <a:gd name="T76" fmla="*/ 942 w 1031"/>
                    <a:gd name="T77" fmla="*/ 97 h 194"/>
                    <a:gd name="T78" fmla="*/ 966 w 1031"/>
                    <a:gd name="T79" fmla="*/ 121 h 194"/>
                    <a:gd name="T80" fmla="*/ 991 w 1031"/>
                    <a:gd name="T81" fmla="*/ 154 h 194"/>
                    <a:gd name="T82" fmla="*/ 1015 w 1031"/>
                    <a:gd name="T83" fmla="*/ 178 h 1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1"/>
                    <a:gd name="T127" fmla="*/ 0 h 194"/>
                    <a:gd name="T128" fmla="*/ 1031 w 1031"/>
                    <a:gd name="T129" fmla="*/ 194 h 1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1" h="194">
                      <a:moveTo>
                        <a:pt x="0" y="56"/>
                      </a:moveTo>
                      <a:lnTo>
                        <a:pt x="9" y="56"/>
                      </a:lnTo>
                      <a:lnTo>
                        <a:pt x="17" y="56"/>
                      </a:lnTo>
                      <a:lnTo>
                        <a:pt x="25" y="56"/>
                      </a:lnTo>
                      <a:lnTo>
                        <a:pt x="33" y="56"/>
                      </a:lnTo>
                      <a:lnTo>
                        <a:pt x="41" y="56"/>
                      </a:lnTo>
                      <a:lnTo>
                        <a:pt x="49" y="56"/>
                      </a:lnTo>
                      <a:lnTo>
                        <a:pt x="57" y="56"/>
                      </a:lnTo>
                      <a:lnTo>
                        <a:pt x="65" y="56"/>
                      </a:lnTo>
                      <a:lnTo>
                        <a:pt x="74" y="56"/>
                      </a:lnTo>
                      <a:lnTo>
                        <a:pt x="82" y="56"/>
                      </a:lnTo>
                      <a:lnTo>
                        <a:pt x="90" y="65"/>
                      </a:lnTo>
                      <a:lnTo>
                        <a:pt x="98" y="65"/>
                      </a:lnTo>
                      <a:lnTo>
                        <a:pt x="106" y="65"/>
                      </a:lnTo>
                      <a:lnTo>
                        <a:pt x="114" y="65"/>
                      </a:lnTo>
                      <a:lnTo>
                        <a:pt x="122" y="65"/>
                      </a:lnTo>
                      <a:lnTo>
                        <a:pt x="130" y="73"/>
                      </a:lnTo>
                      <a:lnTo>
                        <a:pt x="138" y="73"/>
                      </a:lnTo>
                      <a:lnTo>
                        <a:pt x="147" y="73"/>
                      </a:lnTo>
                      <a:lnTo>
                        <a:pt x="155" y="81"/>
                      </a:lnTo>
                      <a:lnTo>
                        <a:pt x="163" y="81"/>
                      </a:lnTo>
                      <a:lnTo>
                        <a:pt x="171" y="89"/>
                      </a:lnTo>
                      <a:lnTo>
                        <a:pt x="179" y="89"/>
                      </a:lnTo>
                      <a:lnTo>
                        <a:pt x="187" y="89"/>
                      </a:lnTo>
                      <a:lnTo>
                        <a:pt x="195" y="97"/>
                      </a:lnTo>
                      <a:lnTo>
                        <a:pt x="203" y="97"/>
                      </a:lnTo>
                      <a:lnTo>
                        <a:pt x="211" y="105"/>
                      </a:lnTo>
                      <a:lnTo>
                        <a:pt x="220" y="105"/>
                      </a:lnTo>
                      <a:lnTo>
                        <a:pt x="228" y="113"/>
                      </a:lnTo>
                      <a:lnTo>
                        <a:pt x="236" y="113"/>
                      </a:lnTo>
                      <a:lnTo>
                        <a:pt x="244" y="121"/>
                      </a:lnTo>
                      <a:lnTo>
                        <a:pt x="252" y="121"/>
                      </a:lnTo>
                      <a:lnTo>
                        <a:pt x="260" y="129"/>
                      </a:lnTo>
                      <a:lnTo>
                        <a:pt x="268" y="129"/>
                      </a:lnTo>
                      <a:lnTo>
                        <a:pt x="276" y="138"/>
                      </a:lnTo>
                      <a:lnTo>
                        <a:pt x="285" y="138"/>
                      </a:lnTo>
                      <a:lnTo>
                        <a:pt x="293" y="146"/>
                      </a:lnTo>
                      <a:lnTo>
                        <a:pt x="301" y="146"/>
                      </a:lnTo>
                      <a:lnTo>
                        <a:pt x="309" y="154"/>
                      </a:lnTo>
                      <a:lnTo>
                        <a:pt x="317" y="154"/>
                      </a:lnTo>
                      <a:lnTo>
                        <a:pt x="325" y="154"/>
                      </a:lnTo>
                      <a:lnTo>
                        <a:pt x="333" y="162"/>
                      </a:lnTo>
                      <a:lnTo>
                        <a:pt x="341" y="162"/>
                      </a:lnTo>
                      <a:lnTo>
                        <a:pt x="349" y="162"/>
                      </a:lnTo>
                      <a:lnTo>
                        <a:pt x="358" y="170"/>
                      </a:lnTo>
                      <a:lnTo>
                        <a:pt x="366" y="170"/>
                      </a:lnTo>
                      <a:lnTo>
                        <a:pt x="374" y="170"/>
                      </a:lnTo>
                      <a:lnTo>
                        <a:pt x="382" y="170"/>
                      </a:lnTo>
                      <a:lnTo>
                        <a:pt x="390" y="170"/>
                      </a:lnTo>
                      <a:lnTo>
                        <a:pt x="398" y="170"/>
                      </a:lnTo>
                      <a:lnTo>
                        <a:pt x="406" y="170"/>
                      </a:lnTo>
                      <a:lnTo>
                        <a:pt x="414" y="170"/>
                      </a:lnTo>
                      <a:lnTo>
                        <a:pt x="423" y="170"/>
                      </a:lnTo>
                      <a:lnTo>
                        <a:pt x="431" y="170"/>
                      </a:lnTo>
                      <a:lnTo>
                        <a:pt x="439" y="170"/>
                      </a:lnTo>
                      <a:lnTo>
                        <a:pt x="447" y="170"/>
                      </a:lnTo>
                      <a:lnTo>
                        <a:pt x="455" y="170"/>
                      </a:lnTo>
                      <a:lnTo>
                        <a:pt x="463" y="162"/>
                      </a:lnTo>
                      <a:lnTo>
                        <a:pt x="471" y="162"/>
                      </a:lnTo>
                      <a:lnTo>
                        <a:pt x="479" y="162"/>
                      </a:lnTo>
                      <a:lnTo>
                        <a:pt x="487" y="154"/>
                      </a:lnTo>
                      <a:lnTo>
                        <a:pt x="496" y="154"/>
                      </a:lnTo>
                      <a:lnTo>
                        <a:pt x="504" y="146"/>
                      </a:lnTo>
                      <a:lnTo>
                        <a:pt x="512" y="146"/>
                      </a:lnTo>
                      <a:lnTo>
                        <a:pt x="520" y="138"/>
                      </a:lnTo>
                      <a:lnTo>
                        <a:pt x="528" y="138"/>
                      </a:lnTo>
                      <a:lnTo>
                        <a:pt x="536" y="129"/>
                      </a:lnTo>
                      <a:lnTo>
                        <a:pt x="544" y="121"/>
                      </a:lnTo>
                      <a:lnTo>
                        <a:pt x="552" y="121"/>
                      </a:lnTo>
                      <a:lnTo>
                        <a:pt x="560" y="113"/>
                      </a:lnTo>
                      <a:lnTo>
                        <a:pt x="569" y="105"/>
                      </a:lnTo>
                      <a:lnTo>
                        <a:pt x="577" y="105"/>
                      </a:lnTo>
                      <a:lnTo>
                        <a:pt x="585" y="97"/>
                      </a:lnTo>
                      <a:lnTo>
                        <a:pt x="593" y="89"/>
                      </a:lnTo>
                      <a:lnTo>
                        <a:pt x="601" y="81"/>
                      </a:lnTo>
                      <a:lnTo>
                        <a:pt x="609" y="81"/>
                      </a:lnTo>
                      <a:lnTo>
                        <a:pt x="617" y="73"/>
                      </a:lnTo>
                      <a:lnTo>
                        <a:pt x="625" y="65"/>
                      </a:lnTo>
                      <a:lnTo>
                        <a:pt x="634" y="56"/>
                      </a:lnTo>
                      <a:lnTo>
                        <a:pt x="642" y="56"/>
                      </a:lnTo>
                      <a:lnTo>
                        <a:pt x="650" y="48"/>
                      </a:lnTo>
                      <a:lnTo>
                        <a:pt x="658" y="40"/>
                      </a:lnTo>
                      <a:lnTo>
                        <a:pt x="666" y="40"/>
                      </a:lnTo>
                      <a:lnTo>
                        <a:pt x="674" y="32"/>
                      </a:lnTo>
                      <a:lnTo>
                        <a:pt x="682" y="24"/>
                      </a:lnTo>
                      <a:lnTo>
                        <a:pt x="690" y="24"/>
                      </a:lnTo>
                      <a:lnTo>
                        <a:pt x="698" y="16"/>
                      </a:lnTo>
                      <a:lnTo>
                        <a:pt x="707" y="16"/>
                      </a:lnTo>
                      <a:lnTo>
                        <a:pt x="715" y="8"/>
                      </a:lnTo>
                      <a:lnTo>
                        <a:pt x="723" y="8"/>
                      </a:lnTo>
                      <a:lnTo>
                        <a:pt x="731" y="0"/>
                      </a:lnTo>
                      <a:lnTo>
                        <a:pt x="739" y="0"/>
                      </a:lnTo>
                      <a:lnTo>
                        <a:pt x="747" y="0"/>
                      </a:lnTo>
                      <a:lnTo>
                        <a:pt x="755" y="0"/>
                      </a:lnTo>
                      <a:lnTo>
                        <a:pt x="763" y="0"/>
                      </a:lnTo>
                      <a:lnTo>
                        <a:pt x="772" y="0"/>
                      </a:lnTo>
                      <a:lnTo>
                        <a:pt x="780" y="0"/>
                      </a:lnTo>
                      <a:lnTo>
                        <a:pt x="788" y="0"/>
                      </a:lnTo>
                      <a:lnTo>
                        <a:pt x="796" y="0"/>
                      </a:lnTo>
                      <a:lnTo>
                        <a:pt x="804" y="0"/>
                      </a:lnTo>
                      <a:lnTo>
                        <a:pt x="812" y="0"/>
                      </a:lnTo>
                      <a:lnTo>
                        <a:pt x="820" y="0"/>
                      </a:lnTo>
                      <a:lnTo>
                        <a:pt x="828" y="8"/>
                      </a:lnTo>
                      <a:lnTo>
                        <a:pt x="836" y="8"/>
                      </a:lnTo>
                      <a:lnTo>
                        <a:pt x="845" y="16"/>
                      </a:lnTo>
                      <a:lnTo>
                        <a:pt x="853" y="16"/>
                      </a:lnTo>
                      <a:lnTo>
                        <a:pt x="861" y="24"/>
                      </a:lnTo>
                      <a:lnTo>
                        <a:pt x="869" y="32"/>
                      </a:lnTo>
                      <a:lnTo>
                        <a:pt x="877" y="40"/>
                      </a:lnTo>
                      <a:lnTo>
                        <a:pt x="885" y="40"/>
                      </a:lnTo>
                      <a:lnTo>
                        <a:pt x="893" y="48"/>
                      </a:lnTo>
                      <a:lnTo>
                        <a:pt x="901" y="56"/>
                      </a:lnTo>
                      <a:lnTo>
                        <a:pt x="909" y="65"/>
                      </a:lnTo>
                      <a:lnTo>
                        <a:pt x="918" y="73"/>
                      </a:lnTo>
                      <a:lnTo>
                        <a:pt x="926" y="81"/>
                      </a:lnTo>
                      <a:lnTo>
                        <a:pt x="934" y="89"/>
                      </a:lnTo>
                      <a:lnTo>
                        <a:pt x="942" y="97"/>
                      </a:lnTo>
                      <a:lnTo>
                        <a:pt x="950" y="105"/>
                      </a:lnTo>
                      <a:lnTo>
                        <a:pt x="958" y="113"/>
                      </a:lnTo>
                      <a:lnTo>
                        <a:pt x="966" y="121"/>
                      </a:lnTo>
                      <a:lnTo>
                        <a:pt x="983" y="138"/>
                      </a:lnTo>
                      <a:lnTo>
                        <a:pt x="983" y="146"/>
                      </a:lnTo>
                      <a:lnTo>
                        <a:pt x="991" y="154"/>
                      </a:lnTo>
                      <a:lnTo>
                        <a:pt x="999" y="162"/>
                      </a:lnTo>
                      <a:lnTo>
                        <a:pt x="1007" y="170"/>
                      </a:lnTo>
                      <a:lnTo>
                        <a:pt x="1015" y="178"/>
                      </a:lnTo>
                      <a:lnTo>
                        <a:pt x="1031" y="194"/>
                      </a:lnTo>
                      <a:lnTo>
                        <a:pt x="1023" y="194"/>
                      </a:lnTo>
                    </a:path>
                  </a:pathLst>
                </a:custGeom>
                <a:noFill/>
                <a:ln w="254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147"/>
                <p:cNvSpPr>
                  <a:spLocks/>
                </p:cNvSpPr>
                <p:nvPr/>
              </p:nvSpPr>
              <p:spPr bwMode="auto">
                <a:xfrm>
                  <a:off x="2335" y="2222"/>
                  <a:ext cx="771" cy="1249"/>
                </a:xfrm>
                <a:custGeom>
                  <a:avLst/>
                  <a:gdLst>
                    <a:gd name="T0" fmla="*/ 16 w 771"/>
                    <a:gd name="T1" fmla="*/ 1185 h 1249"/>
                    <a:gd name="T2" fmla="*/ 33 w 771"/>
                    <a:gd name="T3" fmla="*/ 1201 h 1249"/>
                    <a:gd name="T4" fmla="*/ 57 w 771"/>
                    <a:gd name="T5" fmla="*/ 1225 h 1249"/>
                    <a:gd name="T6" fmla="*/ 81 w 771"/>
                    <a:gd name="T7" fmla="*/ 1233 h 1249"/>
                    <a:gd name="T8" fmla="*/ 106 w 771"/>
                    <a:gd name="T9" fmla="*/ 1241 h 1249"/>
                    <a:gd name="T10" fmla="*/ 130 w 771"/>
                    <a:gd name="T11" fmla="*/ 1249 h 1249"/>
                    <a:gd name="T12" fmla="*/ 154 w 771"/>
                    <a:gd name="T13" fmla="*/ 1241 h 1249"/>
                    <a:gd name="T14" fmla="*/ 179 w 771"/>
                    <a:gd name="T15" fmla="*/ 1225 h 1249"/>
                    <a:gd name="T16" fmla="*/ 203 w 771"/>
                    <a:gd name="T17" fmla="*/ 1209 h 1249"/>
                    <a:gd name="T18" fmla="*/ 235 w 771"/>
                    <a:gd name="T19" fmla="*/ 1176 h 1249"/>
                    <a:gd name="T20" fmla="*/ 260 w 771"/>
                    <a:gd name="T21" fmla="*/ 1144 h 1249"/>
                    <a:gd name="T22" fmla="*/ 276 w 771"/>
                    <a:gd name="T23" fmla="*/ 1111 h 1249"/>
                    <a:gd name="T24" fmla="*/ 309 w 771"/>
                    <a:gd name="T25" fmla="*/ 1063 h 1249"/>
                    <a:gd name="T26" fmla="*/ 317 w 771"/>
                    <a:gd name="T27" fmla="*/ 1030 h 1249"/>
                    <a:gd name="T28" fmla="*/ 333 w 771"/>
                    <a:gd name="T29" fmla="*/ 998 h 1249"/>
                    <a:gd name="T30" fmla="*/ 341 w 771"/>
                    <a:gd name="T31" fmla="*/ 974 h 1249"/>
                    <a:gd name="T32" fmla="*/ 357 w 771"/>
                    <a:gd name="T33" fmla="*/ 949 h 1249"/>
                    <a:gd name="T34" fmla="*/ 373 w 771"/>
                    <a:gd name="T35" fmla="*/ 901 h 1249"/>
                    <a:gd name="T36" fmla="*/ 390 w 771"/>
                    <a:gd name="T37" fmla="*/ 876 h 1249"/>
                    <a:gd name="T38" fmla="*/ 398 w 771"/>
                    <a:gd name="T39" fmla="*/ 844 h 1249"/>
                    <a:gd name="T40" fmla="*/ 414 w 771"/>
                    <a:gd name="T41" fmla="*/ 819 h 1249"/>
                    <a:gd name="T42" fmla="*/ 430 w 771"/>
                    <a:gd name="T43" fmla="*/ 771 h 1249"/>
                    <a:gd name="T44" fmla="*/ 446 w 771"/>
                    <a:gd name="T45" fmla="*/ 746 h 1249"/>
                    <a:gd name="T46" fmla="*/ 455 w 771"/>
                    <a:gd name="T47" fmla="*/ 714 h 1249"/>
                    <a:gd name="T48" fmla="*/ 479 w 771"/>
                    <a:gd name="T49" fmla="*/ 673 h 1249"/>
                    <a:gd name="T50" fmla="*/ 495 w 771"/>
                    <a:gd name="T51" fmla="*/ 625 h 1249"/>
                    <a:gd name="T52" fmla="*/ 520 w 771"/>
                    <a:gd name="T53" fmla="*/ 584 h 1249"/>
                    <a:gd name="T54" fmla="*/ 536 w 771"/>
                    <a:gd name="T55" fmla="*/ 535 h 1249"/>
                    <a:gd name="T56" fmla="*/ 560 w 771"/>
                    <a:gd name="T57" fmla="*/ 495 h 1249"/>
                    <a:gd name="T58" fmla="*/ 568 w 771"/>
                    <a:gd name="T59" fmla="*/ 462 h 1249"/>
                    <a:gd name="T60" fmla="*/ 593 w 771"/>
                    <a:gd name="T61" fmla="*/ 422 h 1249"/>
                    <a:gd name="T62" fmla="*/ 601 w 771"/>
                    <a:gd name="T63" fmla="*/ 389 h 1249"/>
                    <a:gd name="T64" fmla="*/ 617 w 771"/>
                    <a:gd name="T65" fmla="*/ 365 h 1249"/>
                    <a:gd name="T66" fmla="*/ 625 w 771"/>
                    <a:gd name="T67" fmla="*/ 333 h 1249"/>
                    <a:gd name="T68" fmla="*/ 641 w 771"/>
                    <a:gd name="T69" fmla="*/ 308 h 1249"/>
                    <a:gd name="T70" fmla="*/ 658 w 771"/>
                    <a:gd name="T71" fmla="*/ 259 h 1249"/>
                    <a:gd name="T72" fmla="*/ 674 w 771"/>
                    <a:gd name="T73" fmla="*/ 235 h 1249"/>
                    <a:gd name="T74" fmla="*/ 682 w 771"/>
                    <a:gd name="T75" fmla="*/ 203 h 1249"/>
                    <a:gd name="T76" fmla="*/ 706 w 771"/>
                    <a:gd name="T77" fmla="*/ 162 h 1249"/>
                    <a:gd name="T78" fmla="*/ 722 w 771"/>
                    <a:gd name="T79" fmla="*/ 113 h 1249"/>
                    <a:gd name="T80" fmla="*/ 747 w 771"/>
                    <a:gd name="T81" fmla="*/ 73 h 1249"/>
                    <a:gd name="T82" fmla="*/ 763 w 771"/>
                    <a:gd name="T83" fmla="*/ 24 h 12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1"/>
                    <a:gd name="T127" fmla="*/ 0 h 1249"/>
                    <a:gd name="T128" fmla="*/ 771 w 771"/>
                    <a:gd name="T129" fmla="*/ 1249 h 12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1" h="1249">
                      <a:moveTo>
                        <a:pt x="0" y="1176"/>
                      </a:moveTo>
                      <a:lnTo>
                        <a:pt x="8" y="1176"/>
                      </a:lnTo>
                      <a:lnTo>
                        <a:pt x="16" y="1185"/>
                      </a:lnTo>
                      <a:lnTo>
                        <a:pt x="33" y="1201"/>
                      </a:lnTo>
                      <a:lnTo>
                        <a:pt x="24" y="1201"/>
                      </a:lnTo>
                      <a:lnTo>
                        <a:pt x="33" y="1201"/>
                      </a:lnTo>
                      <a:lnTo>
                        <a:pt x="41" y="1209"/>
                      </a:lnTo>
                      <a:lnTo>
                        <a:pt x="49" y="1217"/>
                      </a:lnTo>
                      <a:lnTo>
                        <a:pt x="57" y="1225"/>
                      </a:lnTo>
                      <a:lnTo>
                        <a:pt x="65" y="1225"/>
                      </a:lnTo>
                      <a:lnTo>
                        <a:pt x="73" y="1233"/>
                      </a:lnTo>
                      <a:lnTo>
                        <a:pt x="81" y="1233"/>
                      </a:lnTo>
                      <a:lnTo>
                        <a:pt x="89" y="1241"/>
                      </a:lnTo>
                      <a:lnTo>
                        <a:pt x="97" y="1241"/>
                      </a:lnTo>
                      <a:lnTo>
                        <a:pt x="106" y="1241"/>
                      </a:lnTo>
                      <a:lnTo>
                        <a:pt x="114" y="1249"/>
                      </a:lnTo>
                      <a:lnTo>
                        <a:pt x="122" y="1249"/>
                      </a:lnTo>
                      <a:lnTo>
                        <a:pt x="130" y="1249"/>
                      </a:lnTo>
                      <a:lnTo>
                        <a:pt x="138" y="1241"/>
                      </a:lnTo>
                      <a:lnTo>
                        <a:pt x="146" y="1241"/>
                      </a:lnTo>
                      <a:lnTo>
                        <a:pt x="154" y="1241"/>
                      </a:lnTo>
                      <a:lnTo>
                        <a:pt x="162" y="1233"/>
                      </a:lnTo>
                      <a:lnTo>
                        <a:pt x="171" y="1233"/>
                      </a:lnTo>
                      <a:lnTo>
                        <a:pt x="179" y="1225"/>
                      </a:lnTo>
                      <a:lnTo>
                        <a:pt x="187" y="1217"/>
                      </a:lnTo>
                      <a:lnTo>
                        <a:pt x="195" y="1217"/>
                      </a:lnTo>
                      <a:lnTo>
                        <a:pt x="203" y="1209"/>
                      </a:lnTo>
                      <a:lnTo>
                        <a:pt x="211" y="1201"/>
                      </a:lnTo>
                      <a:lnTo>
                        <a:pt x="219" y="1193"/>
                      </a:lnTo>
                      <a:lnTo>
                        <a:pt x="235" y="1176"/>
                      </a:lnTo>
                      <a:lnTo>
                        <a:pt x="235" y="1168"/>
                      </a:lnTo>
                      <a:lnTo>
                        <a:pt x="244" y="1160"/>
                      </a:lnTo>
                      <a:lnTo>
                        <a:pt x="260" y="1144"/>
                      </a:lnTo>
                      <a:lnTo>
                        <a:pt x="260" y="1136"/>
                      </a:lnTo>
                      <a:lnTo>
                        <a:pt x="276" y="1120"/>
                      </a:lnTo>
                      <a:lnTo>
                        <a:pt x="276" y="1111"/>
                      </a:lnTo>
                      <a:lnTo>
                        <a:pt x="292" y="1095"/>
                      </a:lnTo>
                      <a:lnTo>
                        <a:pt x="292" y="1079"/>
                      </a:lnTo>
                      <a:lnTo>
                        <a:pt x="309" y="1063"/>
                      </a:lnTo>
                      <a:lnTo>
                        <a:pt x="309" y="1047"/>
                      </a:lnTo>
                      <a:lnTo>
                        <a:pt x="317" y="1038"/>
                      </a:lnTo>
                      <a:lnTo>
                        <a:pt x="317" y="1030"/>
                      </a:lnTo>
                      <a:lnTo>
                        <a:pt x="325" y="1022"/>
                      </a:lnTo>
                      <a:lnTo>
                        <a:pt x="325" y="1006"/>
                      </a:lnTo>
                      <a:lnTo>
                        <a:pt x="333" y="998"/>
                      </a:lnTo>
                      <a:lnTo>
                        <a:pt x="333" y="990"/>
                      </a:lnTo>
                      <a:lnTo>
                        <a:pt x="341" y="982"/>
                      </a:lnTo>
                      <a:lnTo>
                        <a:pt x="341" y="974"/>
                      </a:lnTo>
                      <a:lnTo>
                        <a:pt x="349" y="965"/>
                      </a:lnTo>
                      <a:lnTo>
                        <a:pt x="349" y="957"/>
                      </a:lnTo>
                      <a:lnTo>
                        <a:pt x="357" y="949"/>
                      </a:lnTo>
                      <a:lnTo>
                        <a:pt x="357" y="933"/>
                      </a:lnTo>
                      <a:lnTo>
                        <a:pt x="373" y="917"/>
                      </a:lnTo>
                      <a:lnTo>
                        <a:pt x="373" y="901"/>
                      </a:lnTo>
                      <a:lnTo>
                        <a:pt x="382" y="892"/>
                      </a:lnTo>
                      <a:lnTo>
                        <a:pt x="382" y="884"/>
                      </a:lnTo>
                      <a:lnTo>
                        <a:pt x="390" y="876"/>
                      </a:lnTo>
                      <a:lnTo>
                        <a:pt x="390" y="860"/>
                      </a:lnTo>
                      <a:lnTo>
                        <a:pt x="398" y="852"/>
                      </a:lnTo>
                      <a:lnTo>
                        <a:pt x="398" y="844"/>
                      </a:lnTo>
                      <a:lnTo>
                        <a:pt x="406" y="836"/>
                      </a:lnTo>
                      <a:lnTo>
                        <a:pt x="406" y="827"/>
                      </a:lnTo>
                      <a:lnTo>
                        <a:pt x="414" y="819"/>
                      </a:lnTo>
                      <a:lnTo>
                        <a:pt x="414" y="803"/>
                      </a:lnTo>
                      <a:lnTo>
                        <a:pt x="430" y="787"/>
                      </a:lnTo>
                      <a:lnTo>
                        <a:pt x="430" y="771"/>
                      </a:lnTo>
                      <a:lnTo>
                        <a:pt x="438" y="763"/>
                      </a:lnTo>
                      <a:lnTo>
                        <a:pt x="438" y="754"/>
                      </a:lnTo>
                      <a:lnTo>
                        <a:pt x="446" y="746"/>
                      </a:lnTo>
                      <a:lnTo>
                        <a:pt x="446" y="738"/>
                      </a:lnTo>
                      <a:lnTo>
                        <a:pt x="455" y="730"/>
                      </a:lnTo>
                      <a:lnTo>
                        <a:pt x="455" y="714"/>
                      </a:lnTo>
                      <a:lnTo>
                        <a:pt x="471" y="698"/>
                      </a:lnTo>
                      <a:lnTo>
                        <a:pt x="471" y="681"/>
                      </a:lnTo>
                      <a:lnTo>
                        <a:pt x="479" y="673"/>
                      </a:lnTo>
                      <a:lnTo>
                        <a:pt x="479" y="657"/>
                      </a:lnTo>
                      <a:lnTo>
                        <a:pt x="495" y="641"/>
                      </a:lnTo>
                      <a:lnTo>
                        <a:pt x="495" y="625"/>
                      </a:lnTo>
                      <a:lnTo>
                        <a:pt x="511" y="608"/>
                      </a:lnTo>
                      <a:lnTo>
                        <a:pt x="511" y="592"/>
                      </a:lnTo>
                      <a:lnTo>
                        <a:pt x="520" y="584"/>
                      </a:lnTo>
                      <a:lnTo>
                        <a:pt x="520" y="568"/>
                      </a:lnTo>
                      <a:lnTo>
                        <a:pt x="536" y="552"/>
                      </a:lnTo>
                      <a:lnTo>
                        <a:pt x="536" y="535"/>
                      </a:lnTo>
                      <a:lnTo>
                        <a:pt x="544" y="527"/>
                      </a:lnTo>
                      <a:lnTo>
                        <a:pt x="544" y="511"/>
                      </a:lnTo>
                      <a:lnTo>
                        <a:pt x="560" y="495"/>
                      </a:lnTo>
                      <a:lnTo>
                        <a:pt x="560" y="479"/>
                      </a:lnTo>
                      <a:lnTo>
                        <a:pt x="568" y="470"/>
                      </a:lnTo>
                      <a:lnTo>
                        <a:pt x="568" y="462"/>
                      </a:lnTo>
                      <a:lnTo>
                        <a:pt x="576" y="454"/>
                      </a:lnTo>
                      <a:lnTo>
                        <a:pt x="576" y="438"/>
                      </a:lnTo>
                      <a:lnTo>
                        <a:pt x="593" y="422"/>
                      </a:lnTo>
                      <a:lnTo>
                        <a:pt x="593" y="406"/>
                      </a:lnTo>
                      <a:lnTo>
                        <a:pt x="601" y="397"/>
                      </a:lnTo>
                      <a:lnTo>
                        <a:pt x="601" y="389"/>
                      </a:lnTo>
                      <a:lnTo>
                        <a:pt x="609" y="381"/>
                      </a:lnTo>
                      <a:lnTo>
                        <a:pt x="609" y="373"/>
                      </a:lnTo>
                      <a:lnTo>
                        <a:pt x="617" y="365"/>
                      </a:lnTo>
                      <a:lnTo>
                        <a:pt x="617" y="349"/>
                      </a:lnTo>
                      <a:lnTo>
                        <a:pt x="625" y="341"/>
                      </a:lnTo>
                      <a:lnTo>
                        <a:pt x="625" y="333"/>
                      </a:lnTo>
                      <a:lnTo>
                        <a:pt x="633" y="324"/>
                      </a:lnTo>
                      <a:lnTo>
                        <a:pt x="633" y="316"/>
                      </a:lnTo>
                      <a:lnTo>
                        <a:pt x="641" y="308"/>
                      </a:lnTo>
                      <a:lnTo>
                        <a:pt x="641" y="292"/>
                      </a:lnTo>
                      <a:lnTo>
                        <a:pt x="658" y="276"/>
                      </a:lnTo>
                      <a:lnTo>
                        <a:pt x="658" y="259"/>
                      </a:lnTo>
                      <a:lnTo>
                        <a:pt x="666" y="251"/>
                      </a:lnTo>
                      <a:lnTo>
                        <a:pt x="666" y="243"/>
                      </a:lnTo>
                      <a:lnTo>
                        <a:pt x="674" y="235"/>
                      </a:lnTo>
                      <a:lnTo>
                        <a:pt x="674" y="227"/>
                      </a:lnTo>
                      <a:lnTo>
                        <a:pt x="682" y="219"/>
                      </a:lnTo>
                      <a:lnTo>
                        <a:pt x="682" y="203"/>
                      </a:lnTo>
                      <a:lnTo>
                        <a:pt x="698" y="186"/>
                      </a:lnTo>
                      <a:lnTo>
                        <a:pt x="698" y="170"/>
                      </a:lnTo>
                      <a:lnTo>
                        <a:pt x="706" y="162"/>
                      </a:lnTo>
                      <a:lnTo>
                        <a:pt x="706" y="146"/>
                      </a:lnTo>
                      <a:lnTo>
                        <a:pt x="722" y="130"/>
                      </a:lnTo>
                      <a:lnTo>
                        <a:pt x="722" y="113"/>
                      </a:lnTo>
                      <a:lnTo>
                        <a:pt x="739" y="97"/>
                      </a:lnTo>
                      <a:lnTo>
                        <a:pt x="739" y="81"/>
                      </a:lnTo>
                      <a:lnTo>
                        <a:pt x="747" y="73"/>
                      </a:lnTo>
                      <a:lnTo>
                        <a:pt x="747" y="57"/>
                      </a:lnTo>
                      <a:lnTo>
                        <a:pt x="763" y="40"/>
                      </a:lnTo>
                      <a:lnTo>
                        <a:pt x="763" y="24"/>
                      </a:lnTo>
                      <a:lnTo>
                        <a:pt x="771" y="16"/>
                      </a:lnTo>
                      <a:lnTo>
                        <a:pt x="771" y="0"/>
                      </a:lnTo>
                    </a:path>
                  </a:pathLst>
                </a:custGeom>
                <a:noFill/>
                <a:ln w="254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148"/>
                <p:cNvSpPr>
                  <a:spLocks/>
                </p:cNvSpPr>
                <p:nvPr/>
              </p:nvSpPr>
              <p:spPr bwMode="auto">
                <a:xfrm>
                  <a:off x="3106" y="1159"/>
                  <a:ext cx="787" cy="1063"/>
                </a:xfrm>
                <a:custGeom>
                  <a:avLst/>
                  <a:gdLst>
                    <a:gd name="T0" fmla="*/ 16 w 787"/>
                    <a:gd name="T1" fmla="*/ 1030 h 1063"/>
                    <a:gd name="T2" fmla="*/ 33 w 787"/>
                    <a:gd name="T3" fmla="*/ 1006 h 1063"/>
                    <a:gd name="T4" fmla="*/ 49 w 787"/>
                    <a:gd name="T5" fmla="*/ 957 h 1063"/>
                    <a:gd name="T6" fmla="*/ 65 w 787"/>
                    <a:gd name="T7" fmla="*/ 933 h 1063"/>
                    <a:gd name="T8" fmla="*/ 73 w 787"/>
                    <a:gd name="T9" fmla="*/ 901 h 1063"/>
                    <a:gd name="T10" fmla="*/ 89 w 787"/>
                    <a:gd name="T11" fmla="*/ 876 h 1063"/>
                    <a:gd name="T12" fmla="*/ 98 w 787"/>
                    <a:gd name="T13" fmla="*/ 844 h 1063"/>
                    <a:gd name="T14" fmla="*/ 122 w 787"/>
                    <a:gd name="T15" fmla="*/ 803 h 1063"/>
                    <a:gd name="T16" fmla="*/ 130 w 787"/>
                    <a:gd name="T17" fmla="*/ 779 h 1063"/>
                    <a:gd name="T18" fmla="*/ 154 w 787"/>
                    <a:gd name="T19" fmla="*/ 738 h 1063"/>
                    <a:gd name="T20" fmla="*/ 162 w 787"/>
                    <a:gd name="T21" fmla="*/ 698 h 1063"/>
                    <a:gd name="T22" fmla="*/ 187 w 787"/>
                    <a:gd name="T23" fmla="*/ 657 h 1063"/>
                    <a:gd name="T24" fmla="*/ 203 w 787"/>
                    <a:gd name="T25" fmla="*/ 625 h 1063"/>
                    <a:gd name="T26" fmla="*/ 219 w 787"/>
                    <a:gd name="T27" fmla="*/ 576 h 1063"/>
                    <a:gd name="T28" fmla="*/ 244 w 787"/>
                    <a:gd name="T29" fmla="*/ 535 h 1063"/>
                    <a:gd name="T30" fmla="*/ 252 w 787"/>
                    <a:gd name="T31" fmla="*/ 503 h 1063"/>
                    <a:gd name="T32" fmla="*/ 276 w 787"/>
                    <a:gd name="T33" fmla="*/ 462 h 1063"/>
                    <a:gd name="T34" fmla="*/ 284 w 787"/>
                    <a:gd name="T35" fmla="*/ 430 h 1063"/>
                    <a:gd name="T36" fmla="*/ 300 w 787"/>
                    <a:gd name="T37" fmla="*/ 406 h 1063"/>
                    <a:gd name="T38" fmla="*/ 309 w 787"/>
                    <a:gd name="T39" fmla="*/ 373 h 1063"/>
                    <a:gd name="T40" fmla="*/ 325 w 787"/>
                    <a:gd name="T41" fmla="*/ 349 h 1063"/>
                    <a:gd name="T42" fmla="*/ 341 w 787"/>
                    <a:gd name="T43" fmla="*/ 300 h 1063"/>
                    <a:gd name="T44" fmla="*/ 357 w 787"/>
                    <a:gd name="T45" fmla="*/ 276 h 1063"/>
                    <a:gd name="T46" fmla="*/ 365 w 787"/>
                    <a:gd name="T47" fmla="*/ 243 h 1063"/>
                    <a:gd name="T48" fmla="*/ 382 w 787"/>
                    <a:gd name="T49" fmla="*/ 219 h 1063"/>
                    <a:gd name="T50" fmla="*/ 390 w 787"/>
                    <a:gd name="T51" fmla="*/ 186 h 1063"/>
                    <a:gd name="T52" fmla="*/ 422 w 787"/>
                    <a:gd name="T53" fmla="*/ 138 h 1063"/>
                    <a:gd name="T54" fmla="*/ 438 w 787"/>
                    <a:gd name="T55" fmla="*/ 105 h 1063"/>
                    <a:gd name="T56" fmla="*/ 463 w 787"/>
                    <a:gd name="T57" fmla="*/ 73 h 1063"/>
                    <a:gd name="T58" fmla="*/ 487 w 787"/>
                    <a:gd name="T59" fmla="*/ 49 h 1063"/>
                    <a:gd name="T60" fmla="*/ 503 w 787"/>
                    <a:gd name="T61" fmla="*/ 32 h 1063"/>
                    <a:gd name="T62" fmla="*/ 528 w 787"/>
                    <a:gd name="T63" fmla="*/ 16 h 1063"/>
                    <a:gd name="T64" fmla="*/ 552 w 787"/>
                    <a:gd name="T65" fmla="*/ 8 h 1063"/>
                    <a:gd name="T66" fmla="*/ 576 w 787"/>
                    <a:gd name="T67" fmla="*/ 0 h 1063"/>
                    <a:gd name="T68" fmla="*/ 601 w 787"/>
                    <a:gd name="T69" fmla="*/ 8 h 1063"/>
                    <a:gd name="T70" fmla="*/ 625 w 787"/>
                    <a:gd name="T71" fmla="*/ 16 h 1063"/>
                    <a:gd name="T72" fmla="*/ 649 w 787"/>
                    <a:gd name="T73" fmla="*/ 40 h 1063"/>
                    <a:gd name="T74" fmla="*/ 674 w 787"/>
                    <a:gd name="T75" fmla="*/ 57 h 1063"/>
                    <a:gd name="T76" fmla="*/ 698 w 787"/>
                    <a:gd name="T77" fmla="*/ 81 h 1063"/>
                    <a:gd name="T78" fmla="*/ 722 w 787"/>
                    <a:gd name="T79" fmla="*/ 113 h 1063"/>
                    <a:gd name="T80" fmla="*/ 747 w 787"/>
                    <a:gd name="T81" fmla="*/ 138 h 1063"/>
                    <a:gd name="T82" fmla="*/ 763 w 787"/>
                    <a:gd name="T83" fmla="*/ 162 h 10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7"/>
                    <a:gd name="T127" fmla="*/ 0 h 1063"/>
                    <a:gd name="T128" fmla="*/ 787 w 787"/>
                    <a:gd name="T129" fmla="*/ 1063 h 10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7" h="1063">
                      <a:moveTo>
                        <a:pt x="0" y="1063"/>
                      </a:moveTo>
                      <a:lnTo>
                        <a:pt x="16" y="1047"/>
                      </a:lnTo>
                      <a:lnTo>
                        <a:pt x="16" y="1030"/>
                      </a:lnTo>
                      <a:lnTo>
                        <a:pt x="24" y="1022"/>
                      </a:lnTo>
                      <a:lnTo>
                        <a:pt x="24" y="1014"/>
                      </a:lnTo>
                      <a:lnTo>
                        <a:pt x="33" y="1006"/>
                      </a:lnTo>
                      <a:lnTo>
                        <a:pt x="33" y="990"/>
                      </a:lnTo>
                      <a:lnTo>
                        <a:pt x="49" y="974"/>
                      </a:lnTo>
                      <a:lnTo>
                        <a:pt x="49" y="957"/>
                      </a:lnTo>
                      <a:lnTo>
                        <a:pt x="57" y="949"/>
                      </a:lnTo>
                      <a:lnTo>
                        <a:pt x="57" y="941"/>
                      </a:lnTo>
                      <a:lnTo>
                        <a:pt x="65" y="933"/>
                      </a:lnTo>
                      <a:lnTo>
                        <a:pt x="65" y="925"/>
                      </a:lnTo>
                      <a:lnTo>
                        <a:pt x="73" y="917"/>
                      </a:lnTo>
                      <a:lnTo>
                        <a:pt x="73" y="901"/>
                      </a:lnTo>
                      <a:lnTo>
                        <a:pt x="81" y="892"/>
                      </a:lnTo>
                      <a:lnTo>
                        <a:pt x="81" y="884"/>
                      </a:lnTo>
                      <a:lnTo>
                        <a:pt x="89" y="876"/>
                      </a:lnTo>
                      <a:lnTo>
                        <a:pt x="89" y="868"/>
                      </a:lnTo>
                      <a:lnTo>
                        <a:pt x="98" y="860"/>
                      </a:lnTo>
                      <a:lnTo>
                        <a:pt x="98" y="844"/>
                      </a:lnTo>
                      <a:lnTo>
                        <a:pt x="114" y="828"/>
                      </a:lnTo>
                      <a:lnTo>
                        <a:pt x="114" y="811"/>
                      </a:lnTo>
                      <a:lnTo>
                        <a:pt x="122" y="803"/>
                      </a:lnTo>
                      <a:lnTo>
                        <a:pt x="122" y="795"/>
                      </a:lnTo>
                      <a:lnTo>
                        <a:pt x="130" y="787"/>
                      </a:lnTo>
                      <a:lnTo>
                        <a:pt x="130" y="779"/>
                      </a:lnTo>
                      <a:lnTo>
                        <a:pt x="138" y="771"/>
                      </a:lnTo>
                      <a:lnTo>
                        <a:pt x="138" y="754"/>
                      </a:lnTo>
                      <a:lnTo>
                        <a:pt x="154" y="738"/>
                      </a:lnTo>
                      <a:lnTo>
                        <a:pt x="154" y="722"/>
                      </a:lnTo>
                      <a:lnTo>
                        <a:pt x="162" y="714"/>
                      </a:lnTo>
                      <a:lnTo>
                        <a:pt x="162" y="698"/>
                      </a:lnTo>
                      <a:lnTo>
                        <a:pt x="179" y="681"/>
                      </a:lnTo>
                      <a:lnTo>
                        <a:pt x="179" y="665"/>
                      </a:lnTo>
                      <a:lnTo>
                        <a:pt x="187" y="657"/>
                      </a:lnTo>
                      <a:lnTo>
                        <a:pt x="187" y="641"/>
                      </a:lnTo>
                      <a:lnTo>
                        <a:pt x="195" y="633"/>
                      </a:lnTo>
                      <a:lnTo>
                        <a:pt x="203" y="625"/>
                      </a:lnTo>
                      <a:lnTo>
                        <a:pt x="203" y="608"/>
                      </a:lnTo>
                      <a:lnTo>
                        <a:pt x="219" y="592"/>
                      </a:lnTo>
                      <a:lnTo>
                        <a:pt x="219" y="576"/>
                      </a:lnTo>
                      <a:lnTo>
                        <a:pt x="227" y="568"/>
                      </a:lnTo>
                      <a:lnTo>
                        <a:pt x="227" y="552"/>
                      </a:lnTo>
                      <a:lnTo>
                        <a:pt x="244" y="535"/>
                      </a:lnTo>
                      <a:lnTo>
                        <a:pt x="244" y="519"/>
                      </a:lnTo>
                      <a:lnTo>
                        <a:pt x="252" y="511"/>
                      </a:lnTo>
                      <a:lnTo>
                        <a:pt x="252" y="503"/>
                      </a:lnTo>
                      <a:lnTo>
                        <a:pt x="260" y="495"/>
                      </a:lnTo>
                      <a:lnTo>
                        <a:pt x="260" y="479"/>
                      </a:lnTo>
                      <a:lnTo>
                        <a:pt x="276" y="462"/>
                      </a:lnTo>
                      <a:lnTo>
                        <a:pt x="276" y="446"/>
                      </a:lnTo>
                      <a:lnTo>
                        <a:pt x="284" y="438"/>
                      </a:lnTo>
                      <a:lnTo>
                        <a:pt x="284" y="430"/>
                      </a:lnTo>
                      <a:lnTo>
                        <a:pt x="292" y="422"/>
                      </a:lnTo>
                      <a:lnTo>
                        <a:pt x="292" y="414"/>
                      </a:lnTo>
                      <a:lnTo>
                        <a:pt x="300" y="406"/>
                      </a:lnTo>
                      <a:lnTo>
                        <a:pt x="300" y="389"/>
                      </a:lnTo>
                      <a:lnTo>
                        <a:pt x="309" y="381"/>
                      </a:lnTo>
                      <a:lnTo>
                        <a:pt x="309" y="373"/>
                      </a:lnTo>
                      <a:lnTo>
                        <a:pt x="317" y="365"/>
                      </a:lnTo>
                      <a:lnTo>
                        <a:pt x="317" y="357"/>
                      </a:lnTo>
                      <a:lnTo>
                        <a:pt x="325" y="349"/>
                      </a:lnTo>
                      <a:lnTo>
                        <a:pt x="325" y="333"/>
                      </a:lnTo>
                      <a:lnTo>
                        <a:pt x="341" y="316"/>
                      </a:lnTo>
                      <a:lnTo>
                        <a:pt x="341" y="300"/>
                      </a:lnTo>
                      <a:lnTo>
                        <a:pt x="349" y="292"/>
                      </a:lnTo>
                      <a:lnTo>
                        <a:pt x="349" y="284"/>
                      </a:lnTo>
                      <a:lnTo>
                        <a:pt x="357" y="276"/>
                      </a:lnTo>
                      <a:lnTo>
                        <a:pt x="357" y="268"/>
                      </a:lnTo>
                      <a:lnTo>
                        <a:pt x="365" y="260"/>
                      </a:lnTo>
                      <a:lnTo>
                        <a:pt x="365" y="243"/>
                      </a:lnTo>
                      <a:lnTo>
                        <a:pt x="373" y="235"/>
                      </a:lnTo>
                      <a:lnTo>
                        <a:pt x="373" y="227"/>
                      </a:lnTo>
                      <a:lnTo>
                        <a:pt x="382" y="219"/>
                      </a:lnTo>
                      <a:lnTo>
                        <a:pt x="382" y="211"/>
                      </a:lnTo>
                      <a:lnTo>
                        <a:pt x="390" y="203"/>
                      </a:lnTo>
                      <a:lnTo>
                        <a:pt x="390" y="186"/>
                      </a:lnTo>
                      <a:lnTo>
                        <a:pt x="406" y="170"/>
                      </a:lnTo>
                      <a:lnTo>
                        <a:pt x="406" y="154"/>
                      </a:lnTo>
                      <a:lnTo>
                        <a:pt x="422" y="138"/>
                      </a:lnTo>
                      <a:lnTo>
                        <a:pt x="422" y="130"/>
                      </a:lnTo>
                      <a:lnTo>
                        <a:pt x="438" y="113"/>
                      </a:lnTo>
                      <a:lnTo>
                        <a:pt x="438" y="105"/>
                      </a:lnTo>
                      <a:lnTo>
                        <a:pt x="447" y="97"/>
                      </a:lnTo>
                      <a:lnTo>
                        <a:pt x="463" y="81"/>
                      </a:lnTo>
                      <a:lnTo>
                        <a:pt x="463" y="73"/>
                      </a:lnTo>
                      <a:lnTo>
                        <a:pt x="471" y="65"/>
                      </a:lnTo>
                      <a:lnTo>
                        <a:pt x="479" y="57"/>
                      </a:lnTo>
                      <a:lnTo>
                        <a:pt x="487" y="49"/>
                      </a:lnTo>
                      <a:lnTo>
                        <a:pt x="503" y="32"/>
                      </a:lnTo>
                      <a:lnTo>
                        <a:pt x="495" y="32"/>
                      </a:lnTo>
                      <a:lnTo>
                        <a:pt x="503" y="32"/>
                      </a:lnTo>
                      <a:lnTo>
                        <a:pt x="511" y="24"/>
                      </a:lnTo>
                      <a:lnTo>
                        <a:pt x="520" y="16"/>
                      </a:lnTo>
                      <a:lnTo>
                        <a:pt x="528" y="16"/>
                      </a:lnTo>
                      <a:lnTo>
                        <a:pt x="536" y="8"/>
                      </a:lnTo>
                      <a:lnTo>
                        <a:pt x="544" y="8"/>
                      </a:lnTo>
                      <a:lnTo>
                        <a:pt x="552" y="8"/>
                      </a:lnTo>
                      <a:lnTo>
                        <a:pt x="560" y="0"/>
                      </a:lnTo>
                      <a:lnTo>
                        <a:pt x="568" y="0"/>
                      </a:lnTo>
                      <a:lnTo>
                        <a:pt x="576" y="0"/>
                      </a:lnTo>
                      <a:lnTo>
                        <a:pt x="584" y="8"/>
                      </a:lnTo>
                      <a:lnTo>
                        <a:pt x="593" y="8"/>
                      </a:lnTo>
                      <a:lnTo>
                        <a:pt x="601" y="8"/>
                      </a:lnTo>
                      <a:lnTo>
                        <a:pt x="609" y="8"/>
                      </a:lnTo>
                      <a:lnTo>
                        <a:pt x="617" y="16"/>
                      </a:lnTo>
                      <a:lnTo>
                        <a:pt x="625" y="16"/>
                      </a:lnTo>
                      <a:lnTo>
                        <a:pt x="633" y="24"/>
                      </a:lnTo>
                      <a:lnTo>
                        <a:pt x="641" y="32"/>
                      </a:lnTo>
                      <a:lnTo>
                        <a:pt x="649" y="40"/>
                      </a:lnTo>
                      <a:lnTo>
                        <a:pt x="658" y="49"/>
                      </a:lnTo>
                      <a:lnTo>
                        <a:pt x="666" y="49"/>
                      </a:lnTo>
                      <a:lnTo>
                        <a:pt x="674" y="57"/>
                      </a:lnTo>
                      <a:lnTo>
                        <a:pt x="682" y="65"/>
                      </a:lnTo>
                      <a:lnTo>
                        <a:pt x="690" y="73"/>
                      </a:lnTo>
                      <a:lnTo>
                        <a:pt x="698" y="81"/>
                      </a:lnTo>
                      <a:lnTo>
                        <a:pt x="706" y="89"/>
                      </a:lnTo>
                      <a:lnTo>
                        <a:pt x="722" y="105"/>
                      </a:lnTo>
                      <a:lnTo>
                        <a:pt x="722" y="113"/>
                      </a:lnTo>
                      <a:lnTo>
                        <a:pt x="731" y="122"/>
                      </a:lnTo>
                      <a:lnTo>
                        <a:pt x="739" y="130"/>
                      </a:lnTo>
                      <a:lnTo>
                        <a:pt x="747" y="138"/>
                      </a:lnTo>
                      <a:lnTo>
                        <a:pt x="755" y="146"/>
                      </a:lnTo>
                      <a:lnTo>
                        <a:pt x="771" y="162"/>
                      </a:lnTo>
                      <a:lnTo>
                        <a:pt x="763" y="162"/>
                      </a:lnTo>
                      <a:lnTo>
                        <a:pt x="771" y="162"/>
                      </a:lnTo>
                      <a:lnTo>
                        <a:pt x="787" y="178"/>
                      </a:lnTo>
                    </a:path>
                  </a:pathLst>
                </a:custGeom>
                <a:noFill/>
                <a:ln w="254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149"/>
                <p:cNvSpPr>
                  <a:spLocks/>
                </p:cNvSpPr>
                <p:nvPr/>
              </p:nvSpPr>
              <p:spPr bwMode="auto">
                <a:xfrm>
                  <a:off x="3893" y="1256"/>
                  <a:ext cx="942" cy="179"/>
                </a:xfrm>
                <a:custGeom>
                  <a:avLst/>
                  <a:gdLst>
                    <a:gd name="T0" fmla="*/ 0 w 942"/>
                    <a:gd name="T1" fmla="*/ 89 h 179"/>
                    <a:gd name="T2" fmla="*/ 17 w 942"/>
                    <a:gd name="T3" fmla="*/ 106 h 179"/>
                    <a:gd name="T4" fmla="*/ 33 w 942"/>
                    <a:gd name="T5" fmla="*/ 122 h 179"/>
                    <a:gd name="T6" fmla="*/ 49 w 942"/>
                    <a:gd name="T7" fmla="*/ 130 h 179"/>
                    <a:gd name="T8" fmla="*/ 65 w 942"/>
                    <a:gd name="T9" fmla="*/ 146 h 179"/>
                    <a:gd name="T10" fmla="*/ 82 w 942"/>
                    <a:gd name="T11" fmla="*/ 154 h 179"/>
                    <a:gd name="T12" fmla="*/ 98 w 942"/>
                    <a:gd name="T13" fmla="*/ 163 h 179"/>
                    <a:gd name="T14" fmla="*/ 114 w 942"/>
                    <a:gd name="T15" fmla="*/ 171 h 179"/>
                    <a:gd name="T16" fmla="*/ 130 w 942"/>
                    <a:gd name="T17" fmla="*/ 171 h 179"/>
                    <a:gd name="T18" fmla="*/ 146 w 942"/>
                    <a:gd name="T19" fmla="*/ 171 h 179"/>
                    <a:gd name="T20" fmla="*/ 163 w 942"/>
                    <a:gd name="T21" fmla="*/ 171 h 179"/>
                    <a:gd name="T22" fmla="*/ 179 w 942"/>
                    <a:gd name="T23" fmla="*/ 171 h 179"/>
                    <a:gd name="T24" fmla="*/ 195 w 942"/>
                    <a:gd name="T25" fmla="*/ 171 h 179"/>
                    <a:gd name="T26" fmla="*/ 211 w 942"/>
                    <a:gd name="T27" fmla="*/ 163 h 179"/>
                    <a:gd name="T28" fmla="*/ 228 w 942"/>
                    <a:gd name="T29" fmla="*/ 154 h 179"/>
                    <a:gd name="T30" fmla="*/ 244 w 942"/>
                    <a:gd name="T31" fmla="*/ 146 h 179"/>
                    <a:gd name="T32" fmla="*/ 260 w 942"/>
                    <a:gd name="T33" fmla="*/ 138 h 179"/>
                    <a:gd name="T34" fmla="*/ 276 w 942"/>
                    <a:gd name="T35" fmla="*/ 122 h 179"/>
                    <a:gd name="T36" fmla="*/ 293 w 942"/>
                    <a:gd name="T37" fmla="*/ 114 h 179"/>
                    <a:gd name="T38" fmla="*/ 309 w 942"/>
                    <a:gd name="T39" fmla="*/ 98 h 179"/>
                    <a:gd name="T40" fmla="*/ 325 w 942"/>
                    <a:gd name="T41" fmla="*/ 89 h 179"/>
                    <a:gd name="T42" fmla="*/ 341 w 942"/>
                    <a:gd name="T43" fmla="*/ 73 h 179"/>
                    <a:gd name="T44" fmla="*/ 357 w 942"/>
                    <a:gd name="T45" fmla="*/ 65 h 179"/>
                    <a:gd name="T46" fmla="*/ 374 w 942"/>
                    <a:gd name="T47" fmla="*/ 49 h 179"/>
                    <a:gd name="T48" fmla="*/ 390 w 942"/>
                    <a:gd name="T49" fmla="*/ 41 h 179"/>
                    <a:gd name="T50" fmla="*/ 406 w 942"/>
                    <a:gd name="T51" fmla="*/ 33 h 179"/>
                    <a:gd name="T52" fmla="*/ 422 w 942"/>
                    <a:gd name="T53" fmla="*/ 25 h 179"/>
                    <a:gd name="T54" fmla="*/ 439 w 942"/>
                    <a:gd name="T55" fmla="*/ 16 h 179"/>
                    <a:gd name="T56" fmla="*/ 455 w 942"/>
                    <a:gd name="T57" fmla="*/ 8 h 179"/>
                    <a:gd name="T58" fmla="*/ 471 w 942"/>
                    <a:gd name="T59" fmla="*/ 0 h 179"/>
                    <a:gd name="T60" fmla="*/ 487 w 942"/>
                    <a:gd name="T61" fmla="*/ 0 h 179"/>
                    <a:gd name="T62" fmla="*/ 504 w 942"/>
                    <a:gd name="T63" fmla="*/ 0 h 179"/>
                    <a:gd name="T64" fmla="*/ 520 w 942"/>
                    <a:gd name="T65" fmla="*/ 0 h 179"/>
                    <a:gd name="T66" fmla="*/ 536 w 942"/>
                    <a:gd name="T67" fmla="*/ 0 h 179"/>
                    <a:gd name="T68" fmla="*/ 552 w 942"/>
                    <a:gd name="T69" fmla="*/ 0 h 179"/>
                    <a:gd name="T70" fmla="*/ 569 w 942"/>
                    <a:gd name="T71" fmla="*/ 0 h 179"/>
                    <a:gd name="T72" fmla="*/ 585 w 942"/>
                    <a:gd name="T73" fmla="*/ 8 h 179"/>
                    <a:gd name="T74" fmla="*/ 601 w 942"/>
                    <a:gd name="T75" fmla="*/ 16 h 179"/>
                    <a:gd name="T76" fmla="*/ 617 w 942"/>
                    <a:gd name="T77" fmla="*/ 16 h 179"/>
                    <a:gd name="T78" fmla="*/ 633 w 942"/>
                    <a:gd name="T79" fmla="*/ 25 h 179"/>
                    <a:gd name="T80" fmla="*/ 650 w 942"/>
                    <a:gd name="T81" fmla="*/ 33 h 179"/>
                    <a:gd name="T82" fmla="*/ 666 w 942"/>
                    <a:gd name="T83" fmla="*/ 41 h 179"/>
                    <a:gd name="T84" fmla="*/ 682 w 942"/>
                    <a:gd name="T85" fmla="*/ 49 h 179"/>
                    <a:gd name="T86" fmla="*/ 698 w 942"/>
                    <a:gd name="T87" fmla="*/ 57 h 179"/>
                    <a:gd name="T88" fmla="*/ 715 w 942"/>
                    <a:gd name="T89" fmla="*/ 65 h 179"/>
                    <a:gd name="T90" fmla="*/ 731 w 942"/>
                    <a:gd name="T91" fmla="*/ 73 h 179"/>
                    <a:gd name="T92" fmla="*/ 747 w 942"/>
                    <a:gd name="T93" fmla="*/ 81 h 179"/>
                    <a:gd name="T94" fmla="*/ 763 w 942"/>
                    <a:gd name="T95" fmla="*/ 89 h 179"/>
                    <a:gd name="T96" fmla="*/ 780 w 942"/>
                    <a:gd name="T97" fmla="*/ 98 h 179"/>
                    <a:gd name="T98" fmla="*/ 796 w 942"/>
                    <a:gd name="T99" fmla="*/ 98 h 179"/>
                    <a:gd name="T100" fmla="*/ 812 w 942"/>
                    <a:gd name="T101" fmla="*/ 106 h 179"/>
                    <a:gd name="T102" fmla="*/ 828 w 942"/>
                    <a:gd name="T103" fmla="*/ 106 h 179"/>
                    <a:gd name="T104" fmla="*/ 844 w 942"/>
                    <a:gd name="T105" fmla="*/ 114 h 179"/>
                    <a:gd name="T106" fmla="*/ 861 w 942"/>
                    <a:gd name="T107" fmla="*/ 114 h 179"/>
                    <a:gd name="T108" fmla="*/ 877 w 942"/>
                    <a:gd name="T109" fmla="*/ 114 h 179"/>
                    <a:gd name="T110" fmla="*/ 893 w 942"/>
                    <a:gd name="T111" fmla="*/ 114 h 179"/>
                    <a:gd name="T112" fmla="*/ 909 w 942"/>
                    <a:gd name="T113" fmla="*/ 114 h 179"/>
                    <a:gd name="T114" fmla="*/ 926 w 942"/>
                    <a:gd name="T115" fmla="*/ 114 h 179"/>
                    <a:gd name="T116" fmla="*/ 942 w 942"/>
                    <a:gd name="T117" fmla="*/ 114 h 1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2"/>
                    <a:gd name="T178" fmla="*/ 0 h 179"/>
                    <a:gd name="T179" fmla="*/ 942 w 942"/>
                    <a:gd name="T180" fmla="*/ 179 h 17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2" h="179">
                      <a:moveTo>
                        <a:pt x="0" y="81"/>
                      </a:moveTo>
                      <a:lnTo>
                        <a:pt x="0" y="89"/>
                      </a:lnTo>
                      <a:lnTo>
                        <a:pt x="9" y="98"/>
                      </a:lnTo>
                      <a:lnTo>
                        <a:pt x="17" y="106"/>
                      </a:lnTo>
                      <a:lnTo>
                        <a:pt x="25" y="114"/>
                      </a:lnTo>
                      <a:lnTo>
                        <a:pt x="33" y="122"/>
                      </a:lnTo>
                      <a:lnTo>
                        <a:pt x="41" y="130"/>
                      </a:lnTo>
                      <a:lnTo>
                        <a:pt x="49" y="130"/>
                      </a:lnTo>
                      <a:lnTo>
                        <a:pt x="57" y="138"/>
                      </a:lnTo>
                      <a:lnTo>
                        <a:pt x="65" y="146"/>
                      </a:lnTo>
                      <a:lnTo>
                        <a:pt x="73" y="146"/>
                      </a:lnTo>
                      <a:lnTo>
                        <a:pt x="82" y="154"/>
                      </a:lnTo>
                      <a:lnTo>
                        <a:pt x="90" y="163"/>
                      </a:lnTo>
                      <a:lnTo>
                        <a:pt x="98" y="163"/>
                      </a:lnTo>
                      <a:lnTo>
                        <a:pt x="106" y="163"/>
                      </a:lnTo>
                      <a:lnTo>
                        <a:pt x="114" y="171"/>
                      </a:lnTo>
                      <a:lnTo>
                        <a:pt x="122" y="171"/>
                      </a:lnTo>
                      <a:lnTo>
                        <a:pt x="130" y="171"/>
                      </a:lnTo>
                      <a:lnTo>
                        <a:pt x="138" y="171"/>
                      </a:lnTo>
                      <a:lnTo>
                        <a:pt x="146" y="171"/>
                      </a:lnTo>
                      <a:lnTo>
                        <a:pt x="155" y="179"/>
                      </a:lnTo>
                      <a:lnTo>
                        <a:pt x="163" y="171"/>
                      </a:lnTo>
                      <a:lnTo>
                        <a:pt x="171" y="171"/>
                      </a:lnTo>
                      <a:lnTo>
                        <a:pt x="179" y="171"/>
                      </a:lnTo>
                      <a:lnTo>
                        <a:pt x="187" y="171"/>
                      </a:lnTo>
                      <a:lnTo>
                        <a:pt x="195" y="171"/>
                      </a:lnTo>
                      <a:lnTo>
                        <a:pt x="203" y="163"/>
                      </a:lnTo>
                      <a:lnTo>
                        <a:pt x="211" y="163"/>
                      </a:lnTo>
                      <a:lnTo>
                        <a:pt x="220" y="154"/>
                      </a:lnTo>
                      <a:lnTo>
                        <a:pt x="228" y="154"/>
                      </a:lnTo>
                      <a:lnTo>
                        <a:pt x="236" y="146"/>
                      </a:lnTo>
                      <a:lnTo>
                        <a:pt x="244" y="146"/>
                      </a:lnTo>
                      <a:lnTo>
                        <a:pt x="252" y="138"/>
                      </a:lnTo>
                      <a:lnTo>
                        <a:pt x="260" y="138"/>
                      </a:lnTo>
                      <a:lnTo>
                        <a:pt x="268" y="130"/>
                      </a:lnTo>
                      <a:lnTo>
                        <a:pt x="276" y="122"/>
                      </a:lnTo>
                      <a:lnTo>
                        <a:pt x="284" y="114"/>
                      </a:lnTo>
                      <a:lnTo>
                        <a:pt x="293" y="114"/>
                      </a:lnTo>
                      <a:lnTo>
                        <a:pt x="301" y="106"/>
                      </a:lnTo>
                      <a:lnTo>
                        <a:pt x="309" y="98"/>
                      </a:lnTo>
                      <a:lnTo>
                        <a:pt x="317" y="98"/>
                      </a:lnTo>
                      <a:lnTo>
                        <a:pt x="325" y="89"/>
                      </a:lnTo>
                      <a:lnTo>
                        <a:pt x="333" y="81"/>
                      </a:lnTo>
                      <a:lnTo>
                        <a:pt x="341" y="73"/>
                      </a:lnTo>
                      <a:lnTo>
                        <a:pt x="349" y="65"/>
                      </a:lnTo>
                      <a:lnTo>
                        <a:pt x="357" y="65"/>
                      </a:lnTo>
                      <a:lnTo>
                        <a:pt x="366" y="57"/>
                      </a:lnTo>
                      <a:lnTo>
                        <a:pt x="374" y="49"/>
                      </a:lnTo>
                      <a:lnTo>
                        <a:pt x="382" y="49"/>
                      </a:lnTo>
                      <a:lnTo>
                        <a:pt x="390" y="41"/>
                      </a:lnTo>
                      <a:lnTo>
                        <a:pt x="398" y="41"/>
                      </a:lnTo>
                      <a:lnTo>
                        <a:pt x="406" y="33"/>
                      </a:lnTo>
                      <a:lnTo>
                        <a:pt x="414" y="25"/>
                      </a:lnTo>
                      <a:lnTo>
                        <a:pt x="422" y="25"/>
                      </a:lnTo>
                      <a:lnTo>
                        <a:pt x="431" y="16"/>
                      </a:lnTo>
                      <a:lnTo>
                        <a:pt x="439" y="16"/>
                      </a:lnTo>
                      <a:lnTo>
                        <a:pt x="447" y="8"/>
                      </a:lnTo>
                      <a:lnTo>
                        <a:pt x="455" y="8"/>
                      </a:lnTo>
                      <a:lnTo>
                        <a:pt x="463" y="8"/>
                      </a:lnTo>
                      <a:lnTo>
                        <a:pt x="471" y="0"/>
                      </a:lnTo>
                      <a:lnTo>
                        <a:pt x="479" y="0"/>
                      </a:lnTo>
                      <a:lnTo>
                        <a:pt x="487" y="0"/>
                      </a:lnTo>
                      <a:lnTo>
                        <a:pt x="495" y="0"/>
                      </a:lnTo>
                      <a:lnTo>
                        <a:pt x="504" y="0"/>
                      </a:lnTo>
                      <a:lnTo>
                        <a:pt x="512" y="0"/>
                      </a:lnTo>
                      <a:lnTo>
                        <a:pt x="520" y="0"/>
                      </a:lnTo>
                      <a:lnTo>
                        <a:pt x="528" y="0"/>
                      </a:lnTo>
                      <a:lnTo>
                        <a:pt x="536" y="0"/>
                      </a:lnTo>
                      <a:lnTo>
                        <a:pt x="544" y="0"/>
                      </a:lnTo>
                      <a:lnTo>
                        <a:pt x="552" y="0"/>
                      </a:lnTo>
                      <a:lnTo>
                        <a:pt x="560" y="0"/>
                      </a:lnTo>
                      <a:lnTo>
                        <a:pt x="569" y="0"/>
                      </a:lnTo>
                      <a:lnTo>
                        <a:pt x="577" y="8"/>
                      </a:lnTo>
                      <a:lnTo>
                        <a:pt x="585" y="8"/>
                      </a:lnTo>
                      <a:lnTo>
                        <a:pt x="593" y="8"/>
                      </a:lnTo>
                      <a:lnTo>
                        <a:pt x="601" y="16"/>
                      </a:lnTo>
                      <a:lnTo>
                        <a:pt x="609" y="16"/>
                      </a:lnTo>
                      <a:lnTo>
                        <a:pt x="617" y="16"/>
                      </a:lnTo>
                      <a:lnTo>
                        <a:pt x="625" y="25"/>
                      </a:lnTo>
                      <a:lnTo>
                        <a:pt x="633" y="25"/>
                      </a:lnTo>
                      <a:lnTo>
                        <a:pt x="642" y="33"/>
                      </a:lnTo>
                      <a:lnTo>
                        <a:pt x="650" y="33"/>
                      </a:lnTo>
                      <a:lnTo>
                        <a:pt x="658" y="41"/>
                      </a:lnTo>
                      <a:lnTo>
                        <a:pt x="666" y="41"/>
                      </a:lnTo>
                      <a:lnTo>
                        <a:pt x="674" y="49"/>
                      </a:lnTo>
                      <a:lnTo>
                        <a:pt x="682" y="49"/>
                      </a:lnTo>
                      <a:lnTo>
                        <a:pt x="690" y="57"/>
                      </a:lnTo>
                      <a:lnTo>
                        <a:pt x="698" y="57"/>
                      </a:lnTo>
                      <a:lnTo>
                        <a:pt x="706" y="57"/>
                      </a:lnTo>
                      <a:lnTo>
                        <a:pt x="715" y="65"/>
                      </a:lnTo>
                      <a:lnTo>
                        <a:pt x="723" y="73"/>
                      </a:lnTo>
                      <a:lnTo>
                        <a:pt x="731" y="73"/>
                      </a:lnTo>
                      <a:lnTo>
                        <a:pt x="739" y="73"/>
                      </a:lnTo>
                      <a:lnTo>
                        <a:pt x="747" y="81"/>
                      </a:lnTo>
                      <a:lnTo>
                        <a:pt x="755" y="81"/>
                      </a:lnTo>
                      <a:lnTo>
                        <a:pt x="763" y="89"/>
                      </a:lnTo>
                      <a:lnTo>
                        <a:pt x="771" y="89"/>
                      </a:lnTo>
                      <a:lnTo>
                        <a:pt x="780" y="98"/>
                      </a:lnTo>
                      <a:lnTo>
                        <a:pt x="788" y="98"/>
                      </a:lnTo>
                      <a:lnTo>
                        <a:pt x="796" y="98"/>
                      </a:lnTo>
                      <a:lnTo>
                        <a:pt x="804" y="106"/>
                      </a:lnTo>
                      <a:lnTo>
                        <a:pt x="812" y="106"/>
                      </a:lnTo>
                      <a:lnTo>
                        <a:pt x="820" y="106"/>
                      </a:lnTo>
                      <a:lnTo>
                        <a:pt x="828" y="106"/>
                      </a:lnTo>
                      <a:lnTo>
                        <a:pt x="836" y="106"/>
                      </a:lnTo>
                      <a:lnTo>
                        <a:pt x="844" y="114"/>
                      </a:lnTo>
                      <a:lnTo>
                        <a:pt x="853" y="114"/>
                      </a:lnTo>
                      <a:lnTo>
                        <a:pt x="861" y="114"/>
                      </a:lnTo>
                      <a:lnTo>
                        <a:pt x="869" y="114"/>
                      </a:lnTo>
                      <a:lnTo>
                        <a:pt x="877" y="114"/>
                      </a:lnTo>
                      <a:lnTo>
                        <a:pt x="885" y="114"/>
                      </a:lnTo>
                      <a:lnTo>
                        <a:pt x="893" y="114"/>
                      </a:lnTo>
                      <a:lnTo>
                        <a:pt x="901" y="114"/>
                      </a:lnTo>
                      <a:lnTo>
                        <a:pt x="909" y="114"/>
                      </a:lnTo>
                      <a:lnTo>
                        <a:pt x="918" y="114"/>
                      </a:lnTo>
                      <a:lnTo>
                        <a:pt x="926" y="114"/>
                      </a:lnTo>
                      <a:lnTo>
                        <a:pt x="934" y="114"/>
                      </a:lnTo>
                      <a:lnTo>
                        <a:pt x="942" y="114"/>
                      </a:lnTo>
                    </a:path>
                  </a:pathLst>
                </a:custGeom>
                <a:noFill/>
                <a:ln w="254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150"/>
                <p:cNvSpPr>
                  <a:spLocks/>
                </p:cNvSpPr>
                <p:nvPr/>
              </p:nvSpPr>
              <p:spPr bwMode="auto">
                <a:xfrm>
                  <a:off x="1312" y="3309"/>
                  <a:ext cx="1031" cy="1"/>
                </a:xfrm>
                <a:custGeom>
                  <a:avLst/>
                  <a:gdLst>
                    <a:gd name="T0" fmla="*/ 17 w 1031"/>
                    <a:gd name="T1" fmla="*/ 0 h 1"/>
                    <a:gd name="T2" fmla="*/ 41 w 1031"/>
                    <a:gd name="T3" fmla="*/ 0 h 1"/>
                    <a:gd name="T4" fmla="*/ 65 w 1031"/>
                    <a:gd name="T5" fmla="*/ 0 h 1"/>
                    <a:gd name="T6" fmla="*/ 90 w 1031"/>
                    <a:gd name="T7" fmla="*/ 0 h 1"/>
                    <a:gd name="T8" fmla="*/ 114 w 1031"/>
                    <a:gd name="T9" fmla="*/ 0 h 1"/>
                    <a:gd name="T10" fmla="*/ 138 w 1031"/>
                    <a:gd name="T11" fmla="*/ 0 h 1"/>
                    <a:gd name="T12" fmla="*/ 163 w 1031"/>
                    <a:gd name="T13" fmla="*/ 0 h 1"/>
                    <a:gd name="T14" fmla="*/ 187 w 1031"/>
                    <a:gd name="T15" fmla="*/ 0 h 1"/>
                    <a:gd name="T16" fmla="*/ 211 w 1031"/>
                    <a:gd name="T17" fmla="*/ 0 h 1"/>
                    <a:gd name="T18" fmla="*/ 236 w 1031"/>
                    <a:gd name="T19" fmla="*/ 0 h 1"/>
                    <a:gd name="T20" fmla="*/ 260 w 1031"/>
                    <a:gd name="T21" fmla="*/ 0 h 1"/>
                    <a:gd name="T22" fmla="*/ 285 w 1031"/>
                    <a:gd name="T23" fmla="*/ 0 h 1"/>
                    <a:gd name="T24" fmla="*/ 309 w 1031"/>
                    <a:gd name="T25" fmla="*/ 0 h 1"/>
                    <a:gd name="T26" fmla="*/ 333 w 1031"/>
                    <a:gd name="T27" fmla="*/ 0 h 1"/>
                    <a:gd name="T28" fmla="*/ 358 w 1031"/>
                    <a:gd name="T29" fmla="*/ 0 h 1"/>
                    <a:gd name="T30" fmla="*/ 382 w 1031"/>
                    <a:gd name="T31" fmla="*/ 0 h 1"/>
                    <a:gd name="T32" fmla="*/ 406 w 1031"/>
                    <a:gd name="T33" fmla="*/ 0 h 1"/>
                    <a:gd name="T34" fmla="*/ 431 w 1031"/>
                    <a:gd name="T35" fmla="*/ 0 h 1"/>
                    <a:gd name="T36" fmla="*/ 455 w 1031"/>
                    <a:gd name="T37" fmla="*/ 0 h 1"/>
                    <a:gd name="T38" fmla="*/ 479 w 1031"/>
                    <a:gd name="T39" fmla="*/ 0 h 1"/>
                    <a:gd name="T40" fmla="*/ 504 w 1031"/>
                    <a:gd name="T41" fmla="*/ 0 h 1"/>
                    <a:gd name="T42" fmla="*/ 528 w 1031"/>
                    <a:gd name="T43" fmla="*/ 0 h 1"/>
                    <a:gd name="T44" fmla="*/ 552 w 1031"/>
                    <a:gd name="T45" fmla="*/ 0 h 1"/>
                    <a:gd name="T46" fmla="*/ 577 w 1031"/>
                    <a:gd name="T47" fmla="*/ 0 h 1"/>
                    <a:gd name="T48" fmla="*/ 601 w 1031"/>
                    <a:gd name="T49" fmla="*/ 0 h 1"/>
                    <a:gd name="T50" fmla="*/ 625 w 1031"/>
                    <a:gd name="T51" fmla="*/ 0 h 1"/>
                    <a:gd name="T52" fmla="*/ 650 w 1031"/>
                    <a:gd name="T53" fmla="*/ 0 h 1"/>
                    <a:gd name="T54" fmla="*/ 674 w 1031"/>
                    <a:gd name="T55" fmla="*/ 0 h 1"/>
                    <a:gd name="T56" fmla="*/ 698 w 1031"/>
                    <a:gd name="T57" fmla="*/ 0 h 1"/>
                    <a:gd name="T58" fmla="*/ 723 w 1031"/>
                    <a:gd name="T59" fmla="*/ 0 h 1"/>
                    <a:gd name="T60" fmla="*/ 747 w 1031"/>
                    <a:gd name="T61" fmla="*/ 0 h 1"/>
                    <a:gd name="T62" fmla="*/ 772 w 1031"/>
                    <a:gd name="T63" fmla="*/ 0 h 1"/>
                    <a:gd name="T64" fmla="*/ 796 w 1031"/>
                    <a:gd name="T65" fmla="*/ 0 h 1"/>
                    <a:gd name="T66" fmla="*/ 820 w 1031"/>
                    <a:gd name="T67" fmla="*/ 0 h 1"/>
                    <a:gd name="T68" fmla="*/ 845 w 1031"/>
                    <a:gd name="T69" fmla="*/ 0 h 1"/>
                    <a:gd name="T70" fmla="*/ 869 w 1031"/>
                    <a:gd name="T71" fmla="*/ 0 h 1"/>
                    <a:gd name="T72" fmla="*/ 893 w 1031"/>
                    <a:gd name="T73" fmla="*/ 0 h 1"/>
                    <a:gd name="T74" fmla="*/ 918 w 1031"/>
                    <a:gd name="T75" fmla="*/ 0 h 1"/>
                    <a:gd name="T76" fmla="*/ 942 w 1031"/>
                    <a:gd name="T77" fmla="*/ 0 h 1"/>
                    <a:gd name="T78" fmla="*/ 966 w 1031"/>
                    <a:gd name="T79" fmla="*/ 0 h 1"/>
                    <a:gd name="T80" fmla="*/ 991 w 1031"/>
                    <a:gd name="T81" fmla="*/ 0 h 1"/>
                    <a:gd name="T82" fmla="*/ 1015 w 1031"/>
                    <a:gd name="T83" fmla="*/ 0 h 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1"/>
                    <a:gd name="T127" fmla="*/ 0 h 1"/>
                    <a:gd name="T128" fmla="*/ 1031 w 1031"/>
                    <a:gd name="T129" fmla="*/ 1 h 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1" h="1">
                      <a:moveTo>
                        <a:pt x="0" y="0"/>
                      </a:moveTo>
                      <a:lnTo>
                        <a:pt x="9" y="0"/>
                      </a:lnTo>
                      <a:lnTo>
                        <a:pt x="17" y="0"/>
                      </a:lnTo>
                      <a:lnTo>
                        <a:pt x="25" y="0"/>
                      </a:lnTo>
                      <a:lnTo>
                        <a:pt x="33" y="0"/>
                      </a:lnTo>
                      <a:lnTo>
                        <a:pt x="41" y="0"/>
                      </a:lnTo>
                      <a:lnTo>
                        <a:pt x="49" y="0"/>
                      </a:lnTo>
                      <a:lnTo>
                        <a:pt x="57" y="0"/>
                      </a:lnTo>
                      <a:lnTo>
                        <a:pt x="65" y="0"/>
                      </a:lnTo>
                      <a:lnTo>
                        <a:pt x="74" y="0"/>
                      </a:lnTo>
                      <a:lnTo>
                        <a:pt x="82" y="0"/>
                      </a:lnTo>
                      <a:lnTo>
                        <a:pt x="90" y="0"/>
                      </a:lnTo>
                      <a:lnTo>
                        <a:pt x="98" y="0"/>
                      </a:lnTo>
                      <a:lnTo>
                        <a:pt x="106" y="0"/>
                      </a:lnTo>
                      <a:lnTo>
                        <a:pt x="114" y="0"/>
                      </a:lnTo>
                      <a:lnTo>
                        <a:pt x="122" y="0"/>
                      </a:lnTo>
                      <a:lnTo>
                        <a:pt x="130" y="0"/>
                      </a:lnTo>
                      <a:lnTo>
                        <a:pt x="138" y="0"/>
                      </a:lnTo>
                      <a:lnTo>
                        <a:pt x="147" y="0"/>
                      </a:lnTo>
                      <a:lnTo>
                        <a:pt x="155" y="0"/>
                      </a:lnTo>
                      <a:lnTo>
                        <a:pt x="163" y="0"/>
                      </a:lnTo>
                      <a:lnTo>
                        <a:pt x="171" y="0"/>
                      </a:lnTo>
                      <a:lnTo>
                        <a:pt x="179" y="0"/>
                      </a:lnTo>
                      <a:lnTo>
                        <a:pt x="187" y="0"/>
                      </a:lnTo>
                      <a:lnTo>
                        <a:pt x="195" y="0"/>
                      </a:lnTo>
                      <a:lnTo>
                        <a:pt x="203" y="0"/>
                      </a:lnTo>
                      <a:lnTo>
                        <a:pt x="211" y="0"/>
                      </a:lnTo>
                      <a:lnTo>
                        <a:pt x="220" y="0"/>
                      </a:lnTo>
                      <a:lnTo>
                        <a:pt x="228" y="0"/>
                      </a:lnTo>
                      <a:lnTo>
                        <a:pt x="236" y="0"/>
                      </a:lnTo>
                      <a:lnTo>
                        <a:pt x="244" y="0"/>
                      </a:lnTo>
                      <a:lnTo>
                        <a:pt x="252" y="0"/>
                      </a:lnTo>
                      <a:lnTo>
                        <a:pt x="260" y="0"/>
                      </a:lnTo>
                      <a:lnTo>
                        <a:pt x="268" y="0"/>
                      </a:lnTo>
                      <a:lnTo>
                        <a:pt x="276" y="0"/>
                      </a:lnTo>
                      <a:lnTo>
                        <a:pt x="285" y="0"/>
                      </a:lnTo>
                      <a:lnTo>
                        <a:pt x="293" y="0"/>
                      </a:lnTo>
                      <a:lnTo>
                        <a:pt x="301" y="0"/>
                      </a:lnTo>
                      <a:lnTo>
                        <a:pt x="309" y="0"/>
                      </a:lnTo>
                      <a:lnTo>
                        <a:pt x="317" y="0"/>
                      </a:lnTo>
                      <a:lnTo>
                        <a:pt x="325" y="0"/>
                      </a:lnTo>
                      <a:lnTo>
                        <a:pt x="333" y="0"/>
                      </a:lnTo>
                      <a:lnTo>
                        <a:pt x="341" y="0"/>
                      </a:lnTo>
                      <a:lnTo>
                        <a:pt x="349" y="0"/>
                      </a:lnTo>
                      <a:lnTo>
                        <a:pt x="358" y="0"/>
                      </a:lnTo>
                      <a:lnTo>
                        <a:pt x="366" y="0"/>
                      </a:lnTo>
                      <a:lnTo>
                        <a:pt x="374" y="0"/>
                      </a:lnTo>
                      <a:lnTo>
                        <a:pt x="382" y="0"/>
                      </a:lnTo>
                      <a:lnTo>
                        <a:pt x="390" y="0"/>
                      </a:lnTo>
                      <a:lnTo>
                        <a:pt x="398" y="0"/>
                      </a:lnTo>
                      <a:lnTo>
                        <a:pt x="406" y="0"/>
                      </a:lnTo>
                      <a:lnTo>
                        <a:pt x="414" y="0"/>
                      </a:lnTo>
                      <a:lnTo>
                        <a:pt x="423" y="0"/>
                      </a:lnTo>
                      <a:lnTo>
                        <a:pt x="431" y="0"/>
                      </a:lnTo>
                      <a:lnTo>
                        <a:pt x="439" y="0"/>
                      </a:lnTo>
                      <a:lnTo>
                        <a:pt x="447" y="0"/>
                      </a:lnTo>
                      <a:lnTo>
                        <a:pt x="455" y="0"/>
                      </a:lnTo>
                      <a:lnTo>
                        <a:pt x="463" y="0"/>
                      </a:lnTo>
                      <a:lnTo>
                        <a:pt x="471" y="0"/>
                      </a:lnTo>
                      <a:lnTo>
                        <a:pt x="479" y="0"/>
                      </a:lnTo>
                      <a:lnTo>
                        <a:pt x="487" y="0"/>
                      </a:lnTo>
                      <a:lnTo>
                        <a:pt x="496" y="0"/>
                      </a:lnTo>
                      <a:lnTo>
                        <a:pt x="504" y="0"/>
                      </a:lnTo>
                      <a:lnTo>
                        <a:pt x="512" y="0"/>
                      </a:lnTo>
                      <a:lnTo>
                        <a:pt x="520" y="0"/>
                      </a:lnTo>
                      <a:lnTo>
                        <a:pt x="528" y="0"/>
                      </a:lnTo>
                      <a:lnTo>
                        <a:pt x="536" y="0"/>
                      </a:lnTo>
                      <a:lnTo>
                        <a:pt x="544" y="0"/>
                      </a:lnTo>
                      <a:lnTo>
                        <a:pt x="552" y="0"/>
                      </a:lnTo>
                      <a:lnTo>
                        <a:pt x="560" y="0"/>
                      </a:lnTo>
                      <a:lnTo>
                        <a:pt x="569" y="0"/>
                      </a:lnTo>
                      <a:lnTo>
                        <a:pt x="577" y="0"/>
                      </a:lnTo>
                      <a:lnTo>
                        <a:pt x="585" y="0"/>
                      </a:lnTo>
                      <a:lnTo>
                        <a:pt x="593" y="0"/>
                      </a:lnTo>
                      <a:lnTo>
                        <a:pt x="601" y="0"/>
                      </a:lnTo>
                      <a:lnTo>
                        <a:pt x="609" y="0"/>
                      </a:lnTo>
                      <a:lnTo>
                        <a:pt x="617" y="0"/>
                      </a:lnTo>
                      <a:lnTo>
                        <a:pt x="625" y="0"/>
                      </a:lnTo>
                      <a:lnTo>
                        <a:pt x="634" y="0"/>
                      </a:lnTo>
                      <a:lnTo>
                        <a:pt x="642" y="0"/>
                      </a:lnTo>
                      <a:lnTo>
                        <a:pt x="650" y="0"/>
                      </a:lnTo>
                      <a:lnTo>
                        <a:pt x="658" y="0"/>
                      </a:lnTo>
                      <a:lnTo>
                        <a:pt x="666" y="0"/>
                      </a:lnTo>
                      <a:lnTo>
                        <a:pt x="674" y="0"/>
                      </a:lnTo>
                      <a:lnTo>
                        <a:pt x="682" y="0"/>
                      </a:lnTo>
                      <a:lnTo>
                        <a:pt x="690" y="0"/>
                      </a:lnTo>
                      <a:lnTo>
                        <a:pt x="698" y="0"/>
                      </a:lnTo>
                      <a:lnTo>
                        <a:pt x="707" y="0"/>
                      </a:lnTo>
                      <a:lnTo>
                        <a:pt x="715" y="0"/>
                      </a:lnTo>
                      <a:lnTo>
                        <a:pt x="723" y="0"/>
                      </a:lnTo>
                      <a:lnTo>
                        <a:pt x="731" y="0"/>
                      </a:lnTo>
                      <a:lnTo>
                        <a:pt x="739" y="0"/>
                      </a:lnTo>
                      <a:lnTo>
                        <a:pt x="747" y="0"/>
                      </a:lnTo>
                      <a:lnTo>
                        <a:pt x="755" y="0"/>
                      </a:lnTo>
                      <a:lnTo>
                        <a:pt x="763" y="0"/>
                      </a:lnTo>
                      <a:lnTo>
                        <a:pt x="772" y="0"/>
                      </a:lnTo>
                      <a:lnTo>
                        <a:pt x="780" y="0"/>
                      </a:lnTo>
                      <a:lnTo>
                        <a:pt x="788" y="0"/>
                      </a:lnTo>
                      <a:lnTo>
                        <a:pt x="796" y="0"/>
                      </a:lnTo>
                      <a:lnTo>
                        <a:pt x="804" y="0"/>
                      </a:lnTo>
                      <a:lnTo>
                        <a:pt x="812" y="0"/>
                      </a:lnTo>
                      <a:lnTo>
                        <a:pt x="820" y="0"/>
                      </a:lnTo>
                      <a:lnTo>
                        <a:pt x="828" y="0"/>
                      </a:lnTo>
                      <a:lnTo>
                        <a:pt x="836" y="0"/>
                      </a:lnTo>
                      <a:lnTo>
                        <a:pt x="845" y="0"/>
                      </a:lnTo>
                      <a:lnTo>
                        <a:pt x="853" y="0"/>
                      </a:lnTo>
                      <a:lnTo>
                        <a:pt x="861" y="0"/>
                      </a:lnTo>
                      <a:lnTo>
                        <a:pt x="869" y="0"/>
                      </a:lnTo>
                      <a:lnTo>
                        <a:pt x="877" y="0"/>
                      </a:lnTo>
                      <a:lnTo>
                        <a:pt x="885" y="0"/>
                      </a:lnTo>
                      <a:lnTo>
                        <a:pt x="893" y="0"/>
                      </a:lnTo>
                      <a:lnTo>
                        <a:pt x="901" y="0"/>
                      </a:lnTo>
                      <a:lnTo>
                        <a:pt x="909" y="0"/>
                      </a:lnTo>
                      <a:lnTo>
                        <a:pt x="918" y="0"/>
                      </a:lnTo>
                      <a:lnTo>
                        <a:pt x="926" y="0"/>
                      </a:lnTo>
                      <a:lnTo>
                        <a:pt x="934" y="0"/>
                      </a:lnTo>
                      <a:lnTo>
                        <a:pt x="942" y="0"/>
                      </a:lnTo>
                      <a:lnTo>
                        <a:pt x="950" y="0"/>
                      </a:lnTo>
                      <a:lnTo>
                        <a:pt x="958" y="0"/>
                      </a:lnTo>
                      <a:lnTo>
                        <a:pt x="966" y="0"/>
                      </a:lnTo>
                      <a:lnTo>
                        <a:pt x="974" y="0"/>
                      </a:lnTo>
                      <a:lnTo>
                        <a:pt x="983" y="0"/>
                      </a:lnTo>
                      <a:lnTo>
                        <a:pt x="991" y="0"/>
                      </a:lnTo>
                      <a:lnTo>
                        <a:pt x="999" y="0"/>
                      </a:lnTo>
                      <a:lnTo>
                        <a:pt x="1007" y="0"/>
                      </a:lnTo>
                      <a:lnTo>
                        <a:pt x="1015" y="0"/>
                      </a:lnTo>
                      <a:lnTo>
                        <a:pt x="1023" y="0"/>
                      </a:lnTo>
                      <a:lnTo>
                        <a:pt x="1031" y="0"/>
                      </a:lnTo>
                    </a:path>
                  </a:pathLst>
                </a:custGeom>
                <a:noFill/>
                <a:ln w="254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151"/>
                <p:cNvSpPr>
                  <a:spLocks/>
                </p:cNvSpPr>
                <p:nvPr/>
              </p:nvSpPr>
              <p:spPr bwMode="auto">
                <a:xfrm>
                  <a:off x="2343" y="1321"/>
                  <a:ext cx="1023" cy="1988"/>
                </a:xfrm>
                <a:custGeom>
                  <a:avLst/>
                  <a:gdLst>
                    <a:gd name="T0" fmla="*/ 16 w 1023"/>
                    <a:gd name="T1" fmla="*/ 1988 h 1988"/>
                    <a:gd name="T2" fmla="*/ 41 w 1023"/>
                    <a:gd name="T3" fmla="*/ 1988 h 1988"/>
                    <a:gd name="T4" fmla="*/ 65 w 1023"/>
                    <a:gd name="T5" fmla="*/ 1988 h 1988"/>
                    <a:gd name="T6" fmla="*/ 89 w 1023"/>
                    <a:gd name="T7" fmla="*/ 1988 h 1988"/>
                    <a:gd name="T8" fmla="*/ 114 w 1023"/>
                    <a:gd name="T9" fmla="*/ 1988 h 1988"/>
                    <a:gd name="T10" fmla="*/ 138 w 1023"/>
                    <a:gd name="T11" fmla="*/ 1988 h 1988"/>
                    <a:gd name="T12" fmla="*/ 163 w 1023"/>
                    <a:gd name="T13" fmla="*/ 1988 h 1988"/>
                    <a:gd name="T14" fmla="*/ 187 w 1023"/>
                    <a:gd name="T15" fmla="*/ 1988 h 1988"/>
                    <a:gd name="T16" fmla="*/ 211 w 1023"/>
                    <a:gd name="T17" fmla="*/ 1988 h 1988"/>
                    <a:gd name="T18" fmla="*/ 236 w 1023"/>
                    <a:gd name="T19" fmla="*/ 1988 h 1988"/>
                    <a:gd name="T20" fmla="*/ 260 w 1023"/>
                    <a:gd name="T21" fmla="*/ 1988 h 1988"/>
                    <a:gd name="T22" fmla="*/ 284 w 1023"/>
                    <a:gd name="T23" fmla="*/ 1988 h 1988"/>
                    <a:gd name="T24" fmla="*/ 309 w 1023"/>
                    <a:gd name="T25" fmla="*/ 1988 h 1988"/>
                    <a:gd name="T26" fmla="*/ 333 w 1023"/>
                    <a:gd name="T27" fmla="*/ 1988 h 1988"/>
                    <a:gd name="T28" fmla="*/ 357 w 1023"/>
                    <a:gd name="T29" fmla="*/ 1988 h 1988"/>
                    <a:gd name="T30" fmla="*/ 382 w 1023"/>
                    <a:gd name="T31" fmla="*/ 1988 h 1988"/>
                    <a:gd name="T32" fmla="*/ 406 w 1023"/>
                    <a:gd name="T33" fmla="*/ 1988 h 1988"/>
                    <a:gd name="T34" fmla="*/ 430 w 1023"/>
                    <a:gd name="T35" fmla="*/ 1988 h 1988"/>
                    <a:gd name="T36" fmla="*/ 455 w 1023"/>
                    <a:gd name="T37" fmla="*/ 1988 h 1988"/>
                    <a:gd name="T38" fmla="*/ 479 w 1023"/>
                    <a:gd name="T39" fmla="*/ 1988 h 1988"/>
                    <a:gd name="T40" fmla="*/ 503 w 1023"/>
                    <a:gd name="T41" fmla="*/ 1988 h 1988"/>
                    <a:gd name="T42" fmla="*/ 528 w 1023"/>
                    <a:gd name="T43" fmla="*/ 1988 h 1988"/>
                    <a:gd name="T44" fmla="*/ 552 w 1023"/>
                    <a:gd name="T45" fmla="*/ 1988 h 1988"/>
                    <a:gd name="T46" fmla="*/ 576 w 1023"/>
                    <a:gd name="T47" fmla="*/ 1988 h 1988"/>
                    <a:gd name="T48" fmla="*/ 601 w 1023"/>
                    <a:gd name="T49" fmla="*/ 1988 h 1988"/>
                    <a:gd name="T50" fmla="*/ 625 w 1023"/>
                    <a:gd name="T51" fmla="*/ 1988 h 1988"/>
                    <a:gd name="T52" fmla="*/ 650 w 1023"/>
                    <a:gd name="T53" fmla="*/ 1988 h 1988"/>
                    <a:gd name="T54" fmla="*/ 674 w 1023"/>
                    <a:gd name="T55" fmla="*/ 1988 h 1988"/>
                    <a:gd name="T56" fmla="*/ 698 w 1023"/>
                    <a:gd name="T57" fmla="*/ 1988 h 1988"/>
                    <a:gd name="T58" fmla="*/ 723 w 1023"/>
                    <a:gd name="T59" fmla="*/ 1988 h 1988"/>
                    <a:gd name="T60" fmla="*/ 739 w 1023"/>
                    <a:gd name="T61" fmla="*/ 0 h 1988"/>
                    <a:gd name="T62" fmla="*/ 763 w 1023"/>
                    <a:gd name="T63" fmla="*/ 0 h 1988"/>
                    <a:gd name="T64" fmla="*/ 787 w 1023"/>
                    <a:gd name="T65" fmla="*/ 0 h 1988"/>
                    <a:gd name="T66" fmla="*/ 812 w 1023"/>
                    <a:gd name="T67" fmla="*/ 0 h 1988"/>
                    <a:gd name="T68" fmla="*/ 836 w 1023"/>
                    <a:gd name="T69" fmla="*/ 0 h 1988"/>
                    <a:gd name="T70" fmla="*/ 861 w 1023"/>
                    <a:gd name="T71" fmla="*/ 0 h 1988"/>
                    <a:gd name="T72" fmla="*/ 885 w 1023"/>
                    <a:gd name="T73" fmla="*/ 0 h 1988"/>
                    <a:gd name="T74" fmla="*/ 909 w 1023"/>
                    <a:gd name="T75" fmla="*/ 0 h 1988"/>
                    <a:gd name="T76" fmla="*/ 934 w 1023"/>
                    <a:gd name="T77" fmla="*/ 0 h 1988"/>
                    <a:gd name="T78" fmla="*/ 958 w 1023"/>
                    <a:gd name="T79" fmla="*/ 0 h 1988"/>
                    <a:gd name="T80" fmla="*/ 982 w 1023"/>
                    <a:gd name="T81" fmla="*/ 0 h 1988"/>
                    <a:gd name="T82" fmla="*/ 1007 w 1023"/>
                    <a:gd name="T83" fmla="*/ 0 h 19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3"/>
                    <a:gd name="T127" fmla="*/ 0 h 1988"/>
                    <a:gd name="T128" fmla="*/ 1023 w 1023"/>
                    <a:gd name="T129" fmla="*/ 1988 h 19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3" h="1988">
                      <a:moveTo>
                        <a:pt x="0" y="1988"/>
                      </a:moveTo>
                      <a:lnTo>
                        <a:pt x="8" y="1988"/>
                      </a:lnTo>
                      <a:lnTo>
                        <a:pt x="16" y="1988"/>
                      </a:lnTo>
                      <a:lnTo>
                        <a:pt x="25" y="1988"/>
                      </a:lnTo>
                      <a:lnTo>
                        <a:pt x="33" y="1988"/>
                      </a:lnTo>
                      <a:lnTo>
                        <a:pt x="41" y="1988"/>
                      </a:lnTo>
                      <a:lnTo>
                        <a:pt x="49" y="1988"/>
                      </a:lnTo>
                      <a:lnTo>
                        <a:pt x="57" y="1988"/>
                      </a:lnTo>
                      <a:lnTo>
                        <a:pt x="65" y="1988"/>
                      </a:lnTo>
                      <a:lnTo>
                        <a:pt x="73" y="1988"/>
                      </a:lnTo>
                      <a:lnTo>
                        <a:pt x="81" y="1988"/>
                      </a:lnTo>
                      <a:lnTo>
                        <a:pt x="89" y="1988"/>
                      </a:lnTo>
                      <a:lnTo>
                        <a:pt x="98" y="1988"/>
                      </a:lnTo>
                      <a:lnTo>
                        <a:pt x="106" y="1988"/>
                      </a:lnTo>
                      <a:lnTo>
                        <a:pt x="114" y="1988"/>
                      </a:lnTo>
                      <a:lnTo>
                        <a:pt x="122" y="1988"/>
                      </a:lnTo>
                      <a:lnTo>
                        <a:pt x="130" y="1988"/>
                      </a:lnTo>
                      <a:lnTo>
                        <a:pt x="138" y="1988"/>
                      </a:lnTo>
                      <a:lnTo>
                        <a:pt x="146" y="1988"/>
                      </a:lnTo>
                      <a:lnTo>
                        <a:pt x="154" y="1988"/>
                      </a:lnTo>
                      <a:lnTo>
                        <a:pt x="163" y="1988"/>
                      </a:lnTo>
                      <a:lnTo>
                        <a:pt x="171" y="1988"/>
                      </a:lnTo>
                      <a:lnTo>
                        <a:pt x="179" y="1988"/>
                      </a:lnTo>
                      <a:lnTo>
                        <a:pt x="187" y="1988"/>
                      </a:lnTo>
                      <a:lnTo>
                        <a:pt x="195" y="1988"/>
                      </a:lnTo>
                      <a:lnTo>
                        <a:pt x="203" y="1988"/>
                      </a:lnTo>
                      <a:lnTo>
                        <a:pt x="211" y="1988"/>
                      </a:lnTo>
                      <a:lnTo>
                        <a:pt x="219" y="1988"/>
                      </a:lnTo>
                      <a:lnTo>
                        <a:pt x="227" y="1988"/>
                      </a:lnTo>
                      <a:lnTo>
                        <a:pt x="236" y="1988"/>
                      </a:lnTo>
                      <a:lnTo>
                        <a:pt x="244" y="1988"/>
                      </a:lnTo>
                      <a:lnTo>
                        <a:pt x="252" y="1988"/>
                      </a:lnTo>
                      <a:lnTo>
                        <a:pt x="260" y="1988"/>
                      </a:lnTo>
                      <a:lnTo>
                        <a:pt x="268" y="1988"/>
                      </a:lnTo>
                      <a:lnTo>
                        <a:pt x="276" y="1988"/>
                      </a:lnTo>
                      <a:lnTo>
                        <a:pt x="284" y="1988"/>
                      </a:lnTo>
                      <a:lnTo>
                        <a:pt x="292" y="1988"/>
                      </a:lnTo>
                      <a:lnTo>
                        <a:pt x="301" y="1988"/>
                      </a:lnTo>
                      <a:lnTo>
                        <a:pt x="309" y="1988"/>
                      </a:lnTo>
                      <a:lnTo>
                        <a:pt x="317" y="1988"/>
                      </a:lnTo>
                      <a:lnTo>
                        <a:pt x="325" y="1988"/>
                      </a:lnTo>
                      <a:lnTo>
                        <a:pt x="333" y="1988"/>
                      </a:lnTo>
                      <a:lnTo>
                        <a:pt x="341" y="1988"/>
                      </a:lnTo>
                      <a:lnTo>
                        <a:pt x="349" y="1988"/>
                      </a:lnTo>
                      <a:lnTo>
                        <a:pt x="357" y="1988"/>
                      </a:lnTo>
                      <a:lnTo>
                        <a:pt x="365" y="1988"/>
                      </a:lnTo>
                      <a:lnTo>
                        <a:pt x="374" y="1988"/>
                      </a:lnTo>
                      <a:lnTo>
                        <a:pt x="382" y="1988"/>
                      </a:lnTo>
                      <a:lnTo>
                        <a:pt x="390" y="1988"/>
                      </a:lnTo>
                      <a:lnTo>
                        <a:pt x="398" y="1988"/>
                      </a:lnTo>
                      <a:lnTo>
                        <a:pt x="406" y="1988"/>
                      </a:lnTo>
                      <a:lnTo>
                        <a:pt x="414" y="1988"/>
                      </a:lnTo>
                      <a:lnTo>
                        <a:pt x="422" y="1988"/>
                      </a:lnTo>
                      <a:lnTo>
                        <a:pt x="430" y="1988"/>
                      </a:lnTo>
                      <a:lnTo>
                        <a:pt x="438" y="1988"/>
                      </a:lnTo>
                      <a:lnTo>
                        <a:pt x="447" y="1988"/>
                      </a:lnTo>
                      <a:lnTo>
                        <a:pt x="455" y="1988"/>
                      </a:lnTo>
                      <a:lnTo>
                        <a:pt x="463" y="1988"/>
                      </a:lnTo>
                      <a:lnTo>
                        <a:pt x="471" y="1988"/>
                      </a:lnTo>
                      <a:lnTo>
                        <a:pt x="479" y="1988"/>
                      </a:lnTo>
                      <a:lnTo>
                        <a:pt x="487" y="1988"/>
                      </a:lnTo>
                      <a:lnTo>
                        <a:pt x="495" y="1988"/>
                      </a:lnTo>
                      <a:lnTo>
                        <a:pt x="503" y="1988"/>
                      </a:lnTo>
                      <a:lnTo>
                        <a:pt x="512" y="1988"/>
                      </a:lnTo>
                      <a:lnTo>
                        <a:pt x="520" y="1988"/>
                      </a:lnTo>
                      <a:lnTo>
                        <a:pt x="528" y="1988"/>
                      </a:lnTo>
                      <a:lnTo>
                        <a:pt x="536" y="1988"/>
                      </a:lnTo>
                      <a:lnTo>
                        <a:pt x="544" y="1988"/>
                      </a:lnTo>
                      <a:lnTo>
                        <a:pt x="552" y="1988"/>
                      </a:lnTo>
                      <a:lnTo>
                        <a:pt x="560" y="1988"/>
                      </a:lnTo>
                      <a:lnTo>
                        <a:pt x="568" y="1988"/>
                      </a:lnTo>
                      <a:lnTo>
                        <a:pt x="576" y="1988"/>
                      </a:lnTo>
                      <a:lnTo>
                        <a:pt x="585" y="1988"/>
                      </a:lnTo>
                      <a:lnTo>
                        <a:pt x="593" y="1988"/>
                      </a:lnTo>
                      <a:lnTo>
                        <a:pt x="601" y="1988"/>
                      </a:lnTo>
                      <a:lnTo>
                        <a:pt x="609" y="1988"/>
                      </a:lnTo>
                      <a:lnTo>
                        <a:pt x="617" y="1988"/>
                      </a:lnTo>
                      <a:lnTo>
                        <a:pt x="625" y="1988"/>
                      </a:lnTo>
                      <a:lnTo>
                        <a:pt x="633" y="1988"/>
                      </a:lnTo>
                      <a:lnTo>
                        <a:pt x="641" y="1988"/>
                      </a:lnTo>
                      <a:lnTo>
                        <a:pt x="650" y="1988"/>
                      </a:lnTo>
                      <a:lnTo>
                        <a:pt x="658" y="1988"/>
                      </a:lnTo>
                      <a:lnTo>
                        <a:pt x="666" y="1988"/>
                      </a:lnTo>
                      <a:lnTo>
                        <a:pt x="674" y="1988"/>
                      </a:lnTo>
                      <a:lnTo>
                        <a:pt x="682" y="1988"/>
                      </a:lnTo>
                      <a:lnTo>
                        <a:pt x="690" y="1988"/>
                      </a:lnTo>
                      <a:lnTo>
                        <a:pt x="698" y="1988"/>
                      </a:lnTo>
                      <a:lnTo>
                        <a:pt x="706" y="1988"/>
                      </a:lnTo>
                      <a:lnTo>
                        <a:pt x="714" y="1988"/>
                      </a:lnTo>
                      <a:lnTo>
                        <a:pt x="723" y="1988"/>
                      </a:lnTo>
                      <a:lnTo>
                        <a:pt x="731" y="1988"/>
                      </a:lnTo>
                      <a:lnTo>
                        <a:pt x="731" y="0"/>
                      </a:lnTo>
                      <a:lnTo>
                        <a:pt x="739" y="0"/>
                      </a:lnTo>
                      <a:lnTo>
                        <a:pt x="747" y="0"/>
                      </a:lnTo>
                      <a:lnTo>
                        <a:pt x="755" y="0"/>
                      </a:lnTo>
                      <a:lnTo>
                        <a:pt x="763" y="0"/>
                      </a:lnTo>
                      <a:lnTo>
                        <a:pt x="771" y="0"/>
                      </a:lnTo>
                      <a:lnTo>
                        <a:pt x="779" y="0"/>
                      </a:lnTo>
                      <a:lnTo>
                        <a:pt x="787" y="0"/>
                      </a:lnTo>
                      <a:lnTo>
                        <a:pt x="796" y="0"/>
                      </a:lnTo>
                      <a:lnTo>
                        <a:pt x="804" y="0"/>
                      </a:lnTo>
                      <a:lnTo>
                        <a:pt x="812" y="0"/>
                      </a:lnTo>
                      <a:lnTo>
                        <a:pt x="820" y="0"/>
                      </a:lnTo>
                      <a:lnTo>
                        <a:pt x="828" y="0"/>
                      </a:lnTo>
                      <a:lnTo>
                        <a:pt x="836" y="0"/>
                      </a:lnTo>
                      <a:lnTo>
                        <a:pt x="844" y="0"/>
                      </a:lnTo>
                      <a:lnTo>
                        <a:pt x="852" y="0"/>
                      </a:lnTo>
                      <a:lnTo>
                        <a:pt x="861" y="0"/>
                      </a:lnTo>
                      <a:lnTo>
                        <a:pt x="869" y="0"/>
                      </a:lnTo>
                      <a:lnTo>
                        <a:pt x="877" y="0"/>
                      </a:lnTo>
                      <a:lnTo>
                        <a:pt x="885" y="0"/>
                      </a:lnTo>
                      <a:lnTo>
                        <a:pt x="893" y="0"/>
                      </a:lnTo>
                      <a:lnTo>
                        <a:pt x="901" y="0"/>
                      </a:lnTo>
                      <a:lnTo>
                        <a:pt x="909" y="0"/>
                      </a:lnTo>
                      <a:lnTo>
                        <a:pt x="917" y="0"/>
                      </a:lnTo>
                      <a:lnTo>
                        <a:pt x="925" y="0"/>
                      </a:lnTo>
                      <a:lnTo>
                        <a:pt x="934" y="0"/>
                      </a:lnTo>
                      <a:lnTo>
                        <a:pt x="942" y="0"/>
                      </a:lnTo>
                      <a:lnTo>
                        <a:pt x="950" y="0"/>
                      </a:lnTo>
                      <a:lnTo>
                        <a:pt x="958" y="0"/>
                      </a:lnTo>
                      <a:lnTo>
                        <a:pt x="966" y="0"/>
                      </a:lnTo>
                      <a:lnTo>
                        <a:pt x="974" y="0"/>
                      </a:lnTo>
                      <a:lnTo>
                        <a:pt x="982" y="0"/>
                      </a:lnTo>
                      <a:lnTo>
                        <a:pt x="990" y="0"/>
                      </a:lnTo>
                      <a:lnTo>
                        <a:pt x="998" y="0"/>
                      </a:lnTo>
                      <a:lnTo>
                        <a:pt x="1007" y="0"/>
                      </a:lnTo>
                      <a:lnTo>
                        <a:pt x="1015" y="0"/>
                      </a:lnTo>
                      <a:lnTo>
                        <a:pt x="1023" y="0"/>
                      </a:lnTo>
                    </a:path>
                  </a:pathLst>
                </a:custGeom>
                <a:noFill/>
                <a:ln w="254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152"/>
                <p:cNvSpPr>
                  <a:spLocks/>
                </p:cNvSpPr>
                <p:nvPr/>
              </p:nvSpPr>
              <p:spPr bwMode="auto">
                <a:xfrm>
                  <a:off x="3366" y="1321"/>
                  <a:ext cx="1031" cy="1"/>
                </a:xfrm>
                <a:custGeom>
                  <a:avLst/>
                  <a:gdLst>
                    <a:gd name="T0" fmla="*/ 16 w 1031"/>
                    <a:gd name="T1" fmla="*/ 0 h 1"/>
                    <a:gd name="T2" fmla="*/ 40 w 1031"/>
                    <a:gd name="T3" fmla="*/ 0 h 1"/>
                    <a:gd name="T4" fmla="*/ 65 w 1031"/>
                    <a:gd name="T5" fmla="*/ 0 h 1"/>
                    <a:gd name="T6" fmla="*/ 89 w 1031"/>
                    <a:gd name="T7" fmla="*/ 0 h 1"/>
                    <a:gd name="T8" fmla="*/ 113 w 1031"/>
                    <a:gd name="T9" fmla="*/ 0 h 1"/>
                    <a:gd name="T10" fmla="*/ 138 w 1031"/>
                    <a:gd name="T11" fmla="*/ 0 h 1"/>
                    <a:gd name="T12" fmla="*/ 162 w 1031"/>
                    <a:gd name="T13" fmla="*/ 0 h 1"/>
                    <a:gd name="T14" fmla="*/ 187 w 1031"/>
                    <a:gd name="T15" fmla="*/ 0 h 1"/>
                    <a:gd name="T16" fmla="*/ 211 w 1031"/>
                    <a:gd name="T17" fmla="*/ 0 h 1"/>
                    <a:gd name="T18" fmla="*/ 235 w 1031"/>
                    <a:gd name="T19" fmla="*/ 0 h 1"/>
                    <a:gd name="T20" fmla="*/ 260 w 1031"/>
                    <a:gd name="T21" fmla="*/ 0 h 1"/>
                    <a:gd name="T22" fmla="*/ 284 w 1031"/>
                    <a:gd name="T23" fmla="*/ 0 h 1"/>
                    <a:gd name="T24" fmla="*/ 308 w 1031"/>
                    <a:gd name="T25" fmla="*/ 0 h 1"/>
                    <a:gd name="T26" fmla="*/ 333 w 1031"/>
                    <a:gd name="T27" fmla="*/ 0 h 1"/>
                    <a:gd name="T28" fmla="*/ 357 w 1031"/>
                    <a:gd name="T29" fmla="*/ 0 h 1"/>
                    <a:gd name="T30" fmla="*/ 381 w 1031"/>
                    <a:gd name="T31" fmla="*/ 0 h 1"/>
                    <a:gd name="T32" fmla="*/ 406 w 1031"/>
                    <a:gd name="T33" fmla="*/ 0 h 1"/>
                    <a:gd name="T34" fmla="*/ 430 w 1031"/>
                    <a:gd name="T35" fmla="*/ 0 h 1"/>
                    <a:gd name="T36" fmla="*/ 454 w 1031"/>
                    <a:gd name="T37" fmla="*/ 0 h 1"/>
                    <a:gd name="T38" fmla="*/ 479 w 1031"/>
                    <a:gd name="T39" fmla="*/ 0 h 1"/>
                    <a:gd name="T40" fmla="*/ 503 w 1031"/>
                    <a:gd name="T41" fmla="*/ 0 h 1"/>
                    <a:gd name="T42" fmla="*/ 527 w 1031"/>
                    <a:gd name="T43" fmla="*/ 0 h 1"/>
                    <a:gd name="T44" fmla="*/ 552 w 1031"/>
                    <a:gd name="T45" fmla="*/ 0 h 1"/>
                    <a:gd name="T46" fmla="*/ 576 w 1031"/>
                    <a:gd name="T47" fmla="*/ 0 h 1"/>
                    <a:gd name="T48" fmla="*/ 600 w 1031"/>
                    <a:gd name="T49" fmla="*/ 0 h 1"/>
                    <a:gd name="T50" fmla="*/ 625 w 1031"/>
                    <a:gd name="T51" fmla="*/ 0 h 1"/>
                    <a:gd name="T52" fmla="*/ 649 w 1031"/>
                    <a:gd name="T53" fmla="*/ 0 h 1"/>
                    <a:gd name="T54" fmla="*/ 673 w 1031"/>
                    <a:gd name="T55" fmla="*/ 0 h 1"/>
                    <a:gd name="T56" fmla="*/ 698 w 1031"/>
                    <a:gd name="T57" fmla="*/ 0 h 1"/>
                    <a:gd name="T58" fmla="*/ 722 w 1031"/>
                    <a:gd name="T59" fmla="*/ 0 h 1"/>
                    <a:gd name="T60" fmla="*/ 747 w 1031"/>
                    <a:gd name="T61" fmla="*/ 0 h 1"/>
                    <a:gd name="T62" fmla="*/ 771 w 1031"/>
                    <a:gd name="T63" fmla="*/ 0 h 1"/>
                    <a:gd name="T64" fmla="*/ 795 w 1031"/>
                    <a:gd name="T65" fmla="*/ 0 h 1"/>
                    <a:gd name="T66" fmla="*/ 820 w 1031"/>
                    <a:gd name="T67" fmla="*/ 0 h 1"/>
                    <a:gd name="T68" fmla="*/ 844 w 1031"/>
                    <a:gd name="T69" fmla="*/ 0 h 1"/>
                    <a:gd name="T70" fmla="*/ 868 w 1031"/>
                    <a:gd name="T71" fmla="*/ 0 h 1"/>
                    <a:gd name="T72" fmla="*/ 893 w 1031"/>
                    <a:gd name="T73" fmla="*/ 0 h 1"/>
                    <a:gd name="T74" fmla="*/ 917 w 1031"/>
                    <a:gd name="T75" fmla="*/ 0 h 1"/>
                    <a:gd name="T76" fmla="*/ 941 w 1031"/>
                    <a:gd name="T77" fmla="*/ 0 h 1"/>
                    <a:gd name="T78" fmla="*/ 966 w 1031"/>
                    <a:gd name="T79" fmla="*/ 0 h 1"/>
                    <a:gd name="T80" fmla="*/ 990 w 1031"/>
                    <a:gd name="T81" fmla="*/ 0 h 1"/>
                    <a:gd name="T82" fmla="*/ 1014 w 1031"/>
                    <a:gd name="T83" fmla="*/ 0 h 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1"/>
                    <a:gd name="T127" fmla="*/ 0 h 1"/>
                    <a:gd name="T128" fmla="*/ 1031 w 1031"/>
                    <a:gd name="T129" fmla="*/ 1 h 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1" h="1">
                      <a:moveTo>
                        <a:pt x="0" y="0"/>
                      </a:moveTo>
                      <a:lnTo>
                        <a:pt x="8" y="0"/>
                      </a:lnTo>
                      <a:lnTo>
                        <a:pt x="16" y="0"/>
                      </a:lnTo>
                      <a:lnTo>
                        <a:pt x="24" y="0"/>
                      </a:lnTo>
                      <a:lnTo>
                        <a:pt x="32" y="0"/>
                      </a:lnTo>
                      <a:lnTo>
                        <a:pt x="40" y="0"/>
                      </a:lnTo>
                      <a:lnTo>
                        <a:pt x="49" y="0"/>
                      </a:lnTo>
                      <a:lnTo>
                        <a:pt x="57" y="0"/>
                      </a:lnTo>
                      <a:lnTo>
                        <a:pt x="65" y="0"/>
                      </a:lnTo>
                      <a:lnTo>
                        <a:pt x="73" y="0"/>
                      </a:lnTo>
                      <a:lnTo>
                        <a:pt x="81" y="0"/>
                      </a:lnTo>
                      <a:lnTo>
                        <a:pt x="89" y="0"/>
                      </a:lnTo>
                      <a:lnTo>
                        <a:pt x="97" y="0"/>
                      </a:lnTo>
                      <a:lnTo>
                        <a:pt x="105" y="0"/>
                      </a:lnTo>
                      <a:lnTo>
                        <a:pt x="113" y="0"/>
                      </a:lnTo>
                      <a:lnTo>
                        <a:pt x="122" y="0"/>
                      </a:lnTo>
                      <a:lnTo>
                        <a:pt x="130" y="0"/>
                      </a:lnTo>
                      <a:lnTo>
                        <a:pt x="138" y="0"/>
                      </a:lnTo>
                      <a:lnTo>
                        <a:pt x="146" y="0"/>
                      </a:lnTo>
                      <a:lnTo>
                        <a:pt x="154" y="0"/>
                      </a:lnTo>
                      <a:lnTo>
                        <a:pt x="162" y="0"/>
                      </a:lnTo>
                      <a:lnTo>
                        <a:pt x="170" y="0"/>
                      </a:lnTo>
                      <a:lnTo>
                        <a:pt x="178" y="0"/>
                      </a:lnTo>
                      <a:lnTo>
                        <a:pt x="187" y="0"/>
                      </a:lnTo>
                      <a:lnTo>
                        <a:pt x="195" y="0"/>
                      </a:lnTo>
                      <a:lnTo>
                        <a:pt x="203" y="0"/>
                      </a:lnTo>
                      <a:lnTo>
                        <a:pt x="211" y="0"/>
                      </a:lnTo>
                      <a:lnTo>
                        <a:pt x="219" y="0"/>
                      </a:lnTo>
                      <a:lnTo>
                        <a:pt x="227" y="0"/>
                      </a:lnTo>
                      <a:lnTo>
                        <a:pt x="235" y="0"/>
                      </a:lnTo>
                      <a:lnTo>
                        <a:pt x="243" y="0"/>
                      </a:lnTo>
                      <a:lnTo>
                        <a:pt x="251" y="0"/>
                      </a:lnTo>
                      <a:lnTo>
                        <a:pt x="260" y="0"/>
                      </a:lnTo>
                      <a:lnTo>
                        <a:pt x="268" y="0"/>
                      </a:lnTo>
                      <a:lnTo>
                        <a:pt x="276" y="0"/>
                      </a:lnTo>
                      <a:lnTo>
                        <a:pt x="284" y="0"/>
                      </a:lnTo>
                      <a:lnTo>
                        <a:pt x="292" y="0"/>
                      </a:lnTo>
                      <a:lnTo>
                        <a:pt x="300" y="0"/>
                      </a:lnTo>
                      <a:lnTo>
                        <a:pt x="308" y="0"/>
                      </a:lnTo>
                      <a:lnTo>
                        <a:pt x="316" y="0"/>
                      </a:lnTo>
                      <a:lnTo>
                        <a:pt x="324" y="0"/>
                      </a:lnTo>
                      <a:lnTo>
                        <a:pt x="333" y="0"/>
                      </a:lnTo>
                      <a:lnTo>
                        <a:pt x="341" y="0"/>
                      </a:lnTo>
                      <a:lnTo>
                        <a:pt x="349" y="0"/>
                      </a:lnTo>
                      <a:lnTo>
                        <a:pt x="357" y="0"/>
                      </a:lnTo>
                      <a:lnTo>
                        <a:pt x="365" y="0"/>
                      </a:lnTo>
                      <a:lnTo>
                        <a:pt x="373" y="0"/>
                      </a:lnTo>
                      <a:lnTo>
                        <a:pt x="381" y="0"/>
                      </a:lnTo>
                      <a:lnTo>
                        <a:pt x="389" y="0"/>
                      </a:lnTo>
                      <a:lnTo>
                        <a:pt x="398" y="0"/>
                      </a:lnTo>
                      <a:lnTo>
                        <a:pt x="406" y="0"/>
                      </a:lnTo>
                      <a:lnTo>
                        <a:pt x="414" y="0"/>
                      </a:lnTo>
                      <a:lnTo>
                        <a:pt x="422" y="0"/>
                      </a:lnTo>
                      <a:lnTo>
                        <a:pt x="430" y="0"/>
                      </a:lnTo>
                      <a:lnTo>
                        <a:pt x="438" y="0"/>
                      </a:lnTo>
                      <a:lnTo>
                        <a:pt x="446" y="0"/>
                      </a:lnTo>
                      <a:lnTo>
                        <a:pt x="454" y="0"/>
                      </a:lnTo>
                      <a:lnTo>
                        <a:pt x="462" y="0"/>
                      </a:lnTo>
                      <a:lnTo>
                        <a:pt x="471" y="0"/>
                      </a:lnTo>
                      <a:lnTo>
                        <a:pt x="479" y="0"/>
                      </a:lnTo>
                      <a:lnTo>
                        <a:pt x="487" y="0"/>
                      </a:lnTo>
                      <a:lnTo>
                        <a:pt x="495" y="0"/>
                      </a:lnTo>
                      <a:lnTo>
                        <a:pt x="503" y="0"/>
                      </a:lnTo>
                      <a:lnTo>
                        <a:pt x="511" y="0"/>
                      </a:lnTo>
                      <a:lnTo>
                        <a:pt x="519" y="0"/>
                      </a:lnTo>
                      <a:lnTo>
                        <a:pt x="527" y="0"/>
                      </a:lnTo>
                      <a:lnTo>
                        <a:pt x="536" y="0"/>
                      </a:lnTo>
                      <a:lnTo>
                        <a:pt x="544" y="0"/>
                      </a:lnTo>
                      <a:lnTo>
                        <a:pt x="552" y="0"/>
                      </a:lnTo>
                      <a:lnTo>
                        <a:pt x="560" y="0"/>
                      </a:lnTo>
                      <a:lnTo>
                        <a:pt x="568" y="0"/>
                      </a:lnTo>
                      <a:lnTo>
                        <a:pt x="576" y="0"/>
                      </a:lnTo>
                      <a:lnTo>
                        <a:pt x="584" y="0"/>
                      </a:lnTo>
                      <a:lnTo>
                        <a:pt x="592" y="0"/>
                      </a:lnTo>
                      <a:lnTo>
                        <a:pt x="600" y="0"/>
                      </a:lnTo>
                      <a:lnTo>
                        <a:pt x="609" y="0"/>
                      </a:lnTo>
                      <a:lnTo>
                        <a:pt x="617" y="0"/>
                      </a:lnTo>
                      <a:lnTo>
                        <a:pt x="625" y="0"/>
                      </a:lnTo>
                      <a:lnTo>
                        <a:pt x="633" y="0"/>
                      </a:lnTo>
                      <a:lnTo>
                        <a:pt x="641" y="0"/>
                      </a:lnTo>
                      <a:lnTo>
                        <a:pt x="649" y="0"/>
                      </a:lnTo>
                      <a:lnTo>
                        <a:pt x="657" y="0"/>
                      </a:lnTo>
                      <a:lnTo>
                        <a:pt x="665" y="0"/>
                      </a:lnTo>
                      <a:lnTo>
                        <a:pt x="673" y="0"/>
                      </a:lnTo>
                      <a:lnTo>
                        <a:pt x="682" y="0"/>
                      </a:lnTo>
                      <a:lnTo>
                        <a:pt x="690" y="0"/>
                      </a:lnTo>
                      <a:lnTo>
                        <a:pt x="698" y="0"/>
                      </a:lnTo>
                      <a:lnTo>
                        <a:pt x="706" y="0"/>
                      </a:lnTo>
                      <a:lnTo>
                        <a:pt x="714" y="0"/>
                      </a:lnTo>
                      <a:lnTo>
                        <a:pt x="722" y="0"/>
                      </a:lnTo>
                      <a:lnTo>
                        <a:pt x="730" y="0"/>
                      </a:lnTo>
                      <a:lnTo>
                        <a:pt x="738" y="0"/>
                      </a:lnTo>
                      <a:lnTo>
                        <a:pt x="747" y="0"/>
                      </a:lnTo>
                      <a:lnTo>
                        <a:pt x="755" y="0"/>
                      </a:lnTo>
                      <a:lnTo>
                        <a:pt x="763" y="0"/>
                      </a:lnTo>
                      <a:lnTo>
                        <a:pt x="771" y="0"/>
                      </a:lnTo>
                      <a:lnTo>
                        <a:pt x="779" y="0"/>
                      </a:lnTo>
                      <a:lnTo>
                        <a:pt x="787" y="0"/>
                      </a:lnTo>
                      <a:lnTo>
                        <a:pt x="795" y="0"/>
                      </a:lnTo>
                      <a:lnTo>
                        <a:pt x="803" y="0"/>
                      </a:lnTo>
                      <a:lnTo>
                        <a:pt x="811" y="0"/>
                      </a:lnTo>
                      <a:lnTo>
                        <a:pt x="820" y="0"/>
                      </a:lnTo>
                      <a:lnTo>
                        <a:pt x="828" y="0"/>
                      </a:lnTo>
                      <a:lnTo>
                        <a:pt x="836" y="0"/>
                      </a:lnTo>
                      <a:lnTo>
                        <a:pt x="844" y="0"/>
                      </a:lnTo>
                      <a:lnTo>
                        <a:pt x="852" y="0"/>
                      </a:lnTo>
                      <a:lnTo>
                        <a:pt x="860" y="0"/>
                      </a:lnTo>
                      <a:lnTo>
                        <a:pt x="868" y="0"/>
                      </a:lnTo>
                      <a:lnTo>
                        <a:pt x="876" y="0"/>
                      </a:lnTo>
                      <a:lnTo>
                        <a:pt x="884" y="0"/>
                      </a:lnTo>
                      <a:lnTo>
                        <a:pt x="893" y="0"/>
                      </a:lnTo>
                      <a:lnTo>
                        <a:pt x="901" y="0"/>
                      </a:lnTo>
                      <a:lnTo>
                        <a:pt x="909" y="0"/>
                      </a:lnTo>
                      <a:lnTo>
                        <a:pt x="917" y="0"/>
                      </a:lnTo>
                      <a:lnTo>
                        <a:pt x="925" y="0"/>
                      </a:lnTo>
                      <a:lnTo>
                        <a:pt x="933" y="0"/>
                      </a:lnTo>
                      <a:lnTo>
                        <a:pt x="941" y="0"/>
                      </a:lnTo>
                      <a:lnTo>
                        <a:pt x="949" y="0"/>
                      </a:lnTo>
                      <a:lnTo>
                        <a:pt x="958" y="0"/>
                      </a:lnTo>
                      <a:lnTo>
                        <a:pt x="966" y="0"/>
                      </a:lnTo>
                      <a:lnTo>
                        <a:pt x="974" y="0"/>
                      </a:lnTo>
                      <a:lnTo>
                        <a:pt x="982" y="0"/>
                      </a:lnTo>
                      <a:lnTo>
                        <a:pt x="990" y="0"/>
                      </a:lnTo>
                      <a:lnTo>
                        <a:pt x="998" y="0"/>
                      </a:lnTo>
                      <a:lnTo>
                        <a:pt x="1006" y="0"/>
                      </a:lnTo>
                      <a:lnTo>
                        <a:pt x="1014" y="0"/>
                      </a:lnTo>
                      <a:lnTo>
                        <a:pt x="1022" y="0"/>
                      </a:lnTo>
                      <a:lnTo>
                        <a:pt x="1031" y="0"/>
                      </a:lnTo>
                    </a:path>
                  </a:pathLst>
                </a:custGeom>
                <a:noFill/>
                <a:ln w="254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 name="Freeform 153"/>
                <p:cNvSpPr>
                  <a:spLocks/>
                </p:cNvSpPr>
                <p:nvPr/>
              </p:nvSpPr>
              <p:spPr bwMode="auto">
                <a:xfrm>
                  <a:off x="4397" y="1321"/>
                  <a:ext cx="438" cy="1"/>
                </a:xfrm>
                <a:custGeom>
                  <a:avLst/>
                  <a:gdLst>
                    <a:gd name="T0" fmla="*/ 0 w 438"/>
                    <a:gd name="T1" fmla="*/ 0 h 1"/>
                    <a:gd name="T2" fmla="*/ 8 w 438"/>
                    <a:gd name="T3" fmla="*/ 0 h 1"/>
                    <a:gd name="T4" fmla="*/ 16 w 438"/>
                    <a:gd name="T5" fmla="*/ 0 h 1"/>
                    <a:gd name="T6" fmla="*/ 24 w 438"/>
                    <a:gd name="T7" fmla="*/ 0 h 1"/>
                    <a:gd name="T8" fmla="*/ 32 w 438"/>
                    <a:gd name="T9" fmla="*/ 0 h 1"/>
                    <a:gd name="T10" fmla="*/ 40 w 438"/>
                    <a:gd name="T11" fmla="*/ 0 h 1"/>
                    <a:gd name="T12" fmla="*/ 48 w 438"/>
                    <a:gd name="T13" fmla="*/ 0 h 1"/>
                    <a:gd name="T14" fmla="*/ 56 w 438"/>
                    <a:gd name="T15" fmla="*/ 0 h 1"/>
                    <a:gd name="T16" fmla="*/ 65 w 438"/>
                    <a:gd name="T17" fmla="*/ 0 h 1"/>
                    <a:gd name="T18" fmla="*/ 73 w 438"/>
                    <a:gd name="T19" fmla="*/ 0 h 1"/>
                    <a:gd name="T20" fmla="*/ 81 w 438"/>
                    <a:gd name="T21" fmla="*/ 0 h 1"/>
                    <a:gd name="T22" fmla="*/ 89 w 438"/>
                    <a:gd name="T23" fmla="*/ 0 h 1"/>
                    <a:gd name="T24" fmla="*/ 97 w 438"/>
                    <a:gd name="T25" fmla="*/ 0 h 1"/>
                    <a:gd name="T26" fmla="*/ 105 w 438"/>
                    <a:gd name="T27" fmla="*/ 0 h 1"/>
                    <a:gd name="T28" fmla="*/ 113 w 438"/>
                    <a:gd name="T29" fmla="*/ 0 h 1"/>
                    <a:gd name="T30" fmla="*/ 121 w 438"/>
                    <a:gd name="T31" fmla="*/ 0 h 1"/>
                    <a:gd name="T32" fmla="*/ 129 w 438"/>
                    <a:gd name="T33" fmla="*/ 0 h 1"/>
                    <a:gd name="T34" fmla="*/ 138 w 438"/>
                    <a:gd name="T35" fmla="*/ 0 h 1"/>
                    <a:gd name="T36" fmla="*/ 146 w 438"/>
                    <a:gd name="T37" fmla="*/ 0 h 1"/>
                    <a:gd name="T38" fmla="*/ 154 w 438"/>
                    <a:gd name="T39" fmla="*/ 0 h 1"/>
                    <a:gd name="T40" fmla="*/ 162 w 438"/>
                    <a:gd name="T41" fmla="*/ 0 h 1"/>
                    <a:gd name="T42" fmla="*/ 170 w 438"/>
                    <a:gd name="T43" fmla="*/ 0 h 1"/>
                    <a:gd name="T44" fmla="*/ 178 w 438"/>
                    <a:gd name="T45" fmla="*/ 0 h 1"/>
                    <a:gd name="T46" fmla="*/ 186 w 438"/>
                    <a:gd name="T47" fmla="*/ 0 h 1"/>
                    <a:gd name="T48" fmla="*/ 194 w 438"/>
                    <a:gd name="T49" fmla="*/ 0 h 1"/>
                    <a:gd name="T50" fmla="*/ 202 w 438"/>
                    <a:gd name="T51" fmla="*/ 0 h 1"/>
                    <a:gd name="T52" fmla="*/ 211 w 438"/>
                    <a:gd name="T53" fmla="*/ 0 h 1"/>
                    <a:gd name="T54" fmla="*/ 219 w 438"/>
                    <a:gd name="T55" fmla="*/ 0 h 1"/>
                    <a:gd name="T56" fmla="*/ 227 w 438"/>
                    <a:gd name="T57" fmla="*/ 0 h 1"/>
                    <a:gd name="T58" fmla="*/ 235 w 438"/>
                    <a:gd name="T59" fmla="*/ 0 h 1"/>
                    <a:gd name="T60" fmla="*/ 243 w 438"/>
                    <a:gd name="T61" fmla="*/ 0 h 1"/>
                    <a:gd name="T62" fmla="*/ 251 w 438"/>
                    <a:gd name="T63" fmla="*/ 0 h 1"/>
                    <a:gd name="T64" fmla="*/ 259 w 438"/>
                    <a:gd name="T65" fmla="*/ 0 h 1"/>
                    <a:gd name="T66" fmla="*/ 267 w 438"/>
                    <a:gd name="T67" fmla="*/ 0 h 1"/>
                    <a:gd name="T68" fmla="*/ 276 w 438"/>
                    <a:gd name="T69" fmla="*/ 0 h 1"/>
                    <a:gd name="T70" fmla="*/ 284 w 438"/>
                    <a:gd name="T71" fmla="*/ 0 h 1"/>
                    <a:gd name="T72" fmla="*/ 292 w 438"/>
                    <a:gd name="T73" fmla="*/ 0 h 1"/>
                    <a:gd name="T74" fmla="*/ 300 w 438"/>
                    <a:gd name="T75" fmla="*/ 0 h 1"/>
                    <a:gd name="T76" fmla="*/ 308 w 438"/>
                    <a:gd name="T77" fmla="*/ 0 h 1"/>
                    <a:gd name="T78" fmla="*/ 316 w 438"/>
                    <a:gd name="T79" fmla="*/ 0 h 1"/>
                    <a:gd name="T80" fmla="*/ 324 w 438"/>
                    <a:gd name="T81" fmla="*/ 0 h 1"/>
                    <a:gd name="T82" fmla="*/ 332 w 438"/>
                    <a:gd name="T83" fmla="*/ 0 h 1"/>
                    <a:gd name="T84" fmla="*/ 340 w 438"/>
                    <a:gd name="T85" fmla="*/ 0 h 1"/>
                    <a:gd name="T86" fmla="*/ 349 w 438"/>
                    <a:gd name="T87" fmla="*/ 0 h 1"/>
                    <a:gd name="T88" fmla="*/ 357 w 438"/>
                    <a:gd name="T89" fmla="*/ 0 h 1"/>
                    <a:gd name="T90" fmla="*/ 365 w 438"/>
                    <a:gd name="T91" fmla="*/ 0 h 1"/>
                    <a:gd name="T92" fmla="*/ 373 w 438"/>
                    <a:gd name="T93" fmla="*/ 0 h 1"/>
                    <a:gd name="T94" fmla="*/ 381 w 438"/>
                    <a:gd name="T95" fmla="*/ 0 h 1"/>
                    <a:gd name="T96" fmla="*/ 389 w 438"/>
                    <a:gd name="T97" fmla="*/ 0 h 1"/>
                    <a:gd name="T98" fmla="*/ 397 w 438"/>
                    <a:gd name="T99" fmla="*/ 0 h 1"/>
                    <a:gd name="T100" fmla="*/ 405 w 438"/>
                    <a:gd name="T101" fmla="*/ 0 h 1"/>
                    <a:gd name="T102" fmla="*/ 414 w 438"/>
                    <a:gd name="T103" fmla="*/ 0 h 1"/>
                    <a:gd name="T104" fmla="*/ 422 w 438"/>
                    <a:gd name="T105" fmla="*/ 0 h 1"/>
                    <a:gd name="T106" fmla="*/ 430 w 438"/>
                    <a:gd name="T107" fmla="*/ 0 h 1"/>
                    <a:gd name="T108" fmla="*/ 438 w 438"/>
                    <a:gd name="T109" fmla="*/ 0 h 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8"/>
                    <a:gd name="T166" fmla="*/ 0 h 1"/>
                    <a:gd name="T167" fmla="*/ 438 w 438"/>
                    <a:gd name="T168" fmla="*/ 1 h 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8" h="1">
                      <a:moveTo>
                        <a:pt x="0" y="0"/>
                      </a:moveTo>
                      <a:lnTo>
                        <a:pt x="8" y="0"/>
                      </a:lnTo>
                      <a:lnTo>
                        <a:pt x="16" y="0"/>
                      </a:lnTo>
                      <a:lnTo>
                        <a:pt x="24" y="0"/>
                      </a:lnTo>
                      <a:lnTo>
                        <a:pt x="32" y="0"/>
                      </a:lnTo>
                      <a:lnTo>
                        <a:pt x="40" y="0"/>
                      </a:lnTo>
                      <a:lnTo>
                        <a:pt x="48" y="0"/>
                      </a:lnTo>
                      <a:lnTo>
                        <a:pt x="56" y="0"/>
                      </a:lnTo>
                      <a:lnTo>
                        <a:pt x="65" y="0"/>
                      </a:lnTo>
                      <a:lnTo>
                        <a:pt x="73" y="0"/>
                      </a:lnTo>
                      <a:lnTo>
                        <a:pt x="81" y="0"/>
                      </a:lnTo>
                      <a:lnTo>
                        <a:pt x="89" y="0"/>
                      </a:lnTo>
                      <a:lnTo>
                        <a:pt x="97" y="0"/>
                      </a:lnTo>
                      <a:lnTo>
                        <a:pt x="105" y="0"/>
                      </a:lnTo>
                      <a:lnTo>
                        <a:pt x="113" y="0"/>
                      </a:lnTo>
                      <a:lnTo>
                        <a:pt x="121" y="0"/>
                      </a:lnTo>
                      <a:lnTo>
                        <a:pt x="129" y="0"/>
                      </a:lnTo>
                      <a:lnTo>
                        <a:pt x="138" y="0"/>
                      </a:lnTo>
                      <a:lnTo>
                        <a:pt x="146" y="0"/>
                      </a:lnTo>
                      <a:lnTo>
                        <a:pt x="154" y="0"/>
                      </a:lnTo>
                      <a:lnTo>
                        <a:pt x="162" y="0"/>
                      </a:lnTo>
                      <a:lnTo>
                        <a:pt x="170" y="0"/>
                      </a:lnTo>
                      <a:lnTo>
                        <a:pt x="178" y="0"/>
                      </a:lnTo>
                      <a:lnTo>
                        <a:pt x="186" y="0"/>
                      </a:lnTo>
                      <a:lnTo>
                        <a:pt x="194" y="0"/>
                      </a:lnTo>
                      <a:lnTo>
                        <a:pt x="202" y="0"/>
                      </a:lnTo>
                      <a:lnTo>
                        <a:pt x="211" y="0"/>
                      </a:lnTo>
                      <a:lnTo>
                        <a:pt x="219" y="0"/>
                      </a:lnTo>
                      <a:lnTo>
                        <a:pt x="227" y="0"/>
                      </a:lnTo>
                      <a:lnTo>
                        <a:pt x="235" y="0"/>
                      </a:lnTo>
                      <a:lnTo>
                        <a:pt x="243" y="0"/>
                      </a:lnTo>
                      <a:lnTo>
                        <a:pt x="251" y="0"/>
                      </a:lnTo>
                      <a:lnTo>
                        <a:pt x="259" y="0"/>
                      </a:lnTo>
                      <a:lnTo>
                        <a:pt x="267" y="0"/>
                      </a:lnTo>
                      <a:lnTo>
                        <a:pt x="276" y="0"/>
                      </a:lnTo>
                      <a:lnTo>
                        <a:pt x="284" y="0"/>
                      </a:lnTo>
                      <a:lnTo>
                        <a:pt x="292" y="0"/>
                      </a:lnTo>
                      <a:lnTo>
                        <a:pt x="300" y="0"/>
                      </a:lnTo>
                      <a:lnTo>
                        <a:pt x="308" y="0"/>
                      </a:lnTo>
                      <a:lnTo>
                        <a:pt x="316" y="0"/>
                      </a:lnTo>
                      <a:lnTo>
                        <a:pt x="324" y="0"/>
                      </a:lnTo>
                      <a:lnTo>
                        <a:pt x="332" y="0"/>
                      </a:lnTo>
                      <a:lnTo>
                        <a:pt x="340" y="0"/>
                      </a:lnTo>
                      <a:lnTo>
                        <a:pt x="349" y="0"/>
                      </a:lnTo>
                      <a:lnTo>
                        <a:pt x="357" y="0"/>
                      </a:lnTo>
                      <a:lnTo>
                        <a:pt x="365" y="0"/>
                      </a:lnTo>
                      <a:lnTo>
                        <a:pt x="373" y="0"/>
                      </a:lnTo>
                      <a:lnTo>
                        <a:pt x="381" y="0"/>
                      </a:lnTo>
                      <a:lnTo>
                        <a:pt x="389" y="0"/>
                      </a:lnTo>
                      <a:lnTo>
                        <a:pt x="397" y="0"/>
                      </a:lnTo>
                      <a:lnTo>
                        <a:pt x="405" y="0"/>
                      </a:lnTo>
                      <a:lnTo>
                        <a:pt x="414" y="0"/>
                      </a:lnTo>
                      <a:lnTo>
                        <a:pt x="422" y="0"/>
                      </a:lnTo>
                      <a:lnTo>
                        <a:pt x="430" y="0"/>
                      </a:lnTo>
                      <a:lnTo>
                        <a:pt x="438" y="0"/>
                      </a:lnTo>
                    </a:path>
                  </a:pathLst>
                </a:custGeom>
                <a:noFill/>
                <a:ln w="254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 name="Text Box 154"/>
              <p:cNvSpPr txBox="1">
                <a:spLocks noChangeArrowheads="1"/>
              </p:cNvSpPr>
              <p:nvPr/>
            </p:nvSpPr>
            <p:spPr bwMode="auto">
              <a:xfrm>
                <a:off x="3006" y="891"/>
                <a:ext cx="1870" cy="279"/>
              </a:xfrm>
              <a:prstGeom prst="rect">
                <a:avLst/>
              </a:prstGeom>
              <a:noFill/>
              <a:ln w="9525">
                <a:noFill/>
                <a:miter lim="800000"/>
                <a:headEnd/>
                <a:tailEnd/>
              </a:ln>
              <a:effectLst/>
            </p:spPr>
            <p:txBody>
              <a:bodyPr wrap="square">
                <a:spAutoFit/>
              </a:bodyPr>
              <a:lstStyle/>
              <a:p>
                <a:pPr>
                  <a:defRPr/>
                </a:pPr>
                <a:r>
                  <a:rPr lang="en-US" sz="1200" dirty="0" smtClean="0">
                    <a:solidFill>
                      <a:schemeClr val="tx2"/>
                    </a:solidFill>
                  </a:rPr>
                  <a:t>Ringing  Overshoot</a:t>
                </a:r>
                <a:endParaRPr lang="en-US" sz="1200" dirty="0">
                  <a:solidFill>
                    <a:srgbClr val="FFFF00"/>
                  </a:solidFill>
                </a:endParaRPr>
              </a:p>
            </p:txBody>
          </p:sp>
          <p:sp>
            <p:nvSpPr>
              <p:cNvPr id="10" name="Text Box 157"/>
              <p:cNvSpPr txBox="1">
                <a:spLocks noChangeArrowheads="1"/>
              </p:cNvSpPr>
              <p:nvPr/>
            </p:nvSpPr>
            <p:spPr bwMode="auto">
              <a:xfrm>
                <a:off x="1406" y="3339"/>
                <a:ext cx="2120" cy="279"/>
              </a:xfrm>
              <a:prstGeom prst="rect">
                <a:avLst/>
              </a:prstGeom>
              <a:noFill/>
              <a:ln w="9525">
                <a:noFill/>
                <a:miter lim="800000"/>
                <a:headEnd/>
                <a:tailEnd/>
              </a:ln>
              <a:effectLst/>
            </p:spPr>
            <p:txBody>
              <a:bodyPr wrap="square">
                <a:spAutoFit/>
              </a:bodyPr>
              <a:lstStyle/>
              <a:p>
                <a:pPr>
                  <a:defRPr/>
                </a:pPr>
                <a:r>
                  <a:rPr lang="en-US" sz="1200" dirty="0" smtClean="0">
                    <a:solidFill>
                      <a:schemeClr val="tx2"/>
                    </a:solidFill>
                  </a:rPr>
                  <a:t>Ringing  Undershoot</a:t>
                </a:r>
                <a:endParaRPr lang="en-US" sz="1200" dirty="0">
                  <a:solidFill>
                    <a:srgbClr val="FFFF00"/>
                  </a:solidFill>
                </a:endParaRPr>
              </a:p>
            </p:txBody>
          </p:sp>
          <p:sp>
            <p:nvSpPr>
              <p:cNvPr id="11" name="Line 158"/>
              <p:cNvSpPr>
                <a:spLocks noChangeShapeType="1"/>
              </p:cNvSpPr>
              <p:nvPr/>
            </p:nvSpPr>
            <p:spPr bwMode="auto">
              <a:xfrm>
                <a:off x="2667" y="1429"/>
                <a:ext cx="1029"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59"/>
              <p:cNvSpPr>
                <a:spLocks noChangeShapeType="1"/>
              </p:cNvSpPr>
              <p:nvPr/>
            </p:nvSpPr>
            <p:spPr bwMode="auto">
              <a:xfrm>
                <a:off x="2624" y="3012"/>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60"/>
              <p:cNvSpPr>
                <a:spLocks noChangeShapeType="1"/>
              </p:cNvSpPr>
              <p:nvPr/>
            </p:nvSpPr>
            <p:spPr bwMode="auto">
              <a:xfrm>
                <a:off x="2736" y="1488"/>
                <a:ext cx="0" cy="144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161"/>
              <p:cNvSpPr txBox="1">
                <a:spLocks noChangeArrowheads="1"/>
              </p:cNvSpPr>
              <p:nvPr/>
            </p:nvSpPr>
            <p:spPr bwMode="auto">
              <a:xfrm>
                <a:off x="1730" y="1547"/>
                <a:ext cx="1200" cy="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latin typeface="+mn-lt"/>
                  </a:rPr>
                  <a:t>Region where mean slope is estimated</a:t>
                </a:r>
              </a:p>
            </p:txBody>
          </p:sp>
          <p:sp>
            <p:nvSpPr>
              <p:cNvPr id="15" name="Text Box 162"/>
              <p:cNvSpPr txBox="1">
                <a:spLocks noChangeArrowheads="1"/>
              </p:cNvSpPr>
              <p:nvPr/>
            </p:nvSpPr>
            <p:spPr bwMode="auto">
              <a:xfrm rot="16218505">
                <a:off x="347" y="2181"/>
                <a:ext cx="1695"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latin typeface="+mn-lt"/>
                  </a:rPr>
                  <a:t>Edge Response</a:t>
                </a:r>
              </a:p>
            </p:txBody>
          </p:sp>
          <p:sp>
            <p:nvSpPr>
              <p:cNvPr id="16" name="Text Box 163"/>
              <p:cNvSpPr txBox="1">
                <a:spLocks noChangeArrowheads="1"/>
              </p:cNvSpPr>
              <p:nvPr/>
            </p:nvSpPr>
            <p:spPr bwMode="auto">
              <a:xfrm>
                <a:off x="2811" y="3913"/>
                <a:ext cx="840"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Pixels</a:t>
                </a:r>
              </a:p>
            </p:txBody>
          </p:sp>
          <p:sp>
            <p:nvSpPr>
              <p:cNvPr id="17" name="Line 164"/>
              <p:cNvSpPr>
                <a:spLocks noChangeShapeType="1"/>
              </p:cNvSpPr>
              <p:nvPr/>
            </p:nvSpPr>
            <p:spPr bwMode="auto">
              <a:xfrm>
                <a:off x="3519" y="1440"/>
                <a:ext cx="0" cy="2160"/>
              </a:xfrm>
              <a:prstGeom prst="line">
                <a:avLst/>
              </a:prstGeom>
              <a:noFill/>
              <a:ln w="3175">
                <a:solidFill>
                  <a:srgbClr val="00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65"/>
              <p:cNvSpPr>
                <a:spLocks noChangeShapeType="1"/>
              </p:cNvSpPr>
              <p:nvPr/>
            </p:nvSpPr>
            <p:spPr bwMode="auto">
              <a:xfrm flipV="1">
                <a:off x="2817" y="3024"/>
                <a:ext cx="0" cy="576"/>
              </a:xfrm>
              <a:prstGeom prst="line">
                <a:avLst/>
              </a:prstGeom>
              <a:noFill/>
              <a:ln w="3175">
                <a:solidFill>
                  <a:srgbClr val="00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 name="Rectangle 109"/>
            <p:cNvSpPr>
              <a:spLocks noChangeArrowheads="1"/>
            </p:cNvSpPr>
            <p:nvPr/>
          </p:nvSpPr>
          <p:spPr bwMode="auto">
            <a:xfrm>
              <a:off x="6587010" y="5621469"/>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0</a:t>
              </a:r>
              <a:r>
                <a:rPr lang="en-US" sz="1400" dirty="0" smtClean="0">
                  <a:solidFill>
                    <a:srgbClr val="000000"/>
                  </a:solidFill>
                </a:rPr>
                <a:t>.0</a:t>
              </a:r>
              <a:endParaRPr lang="en-US" sz="1400" dirty="0">
                <a:solidFill>
                  <a:srgbClr val="FFFF00"/>
                </a:solidFill>
              </a:endParaRPr>
            </a:p>
          </p:txBody>
        </p:sp>
      </p:grpSp>
      <p:graphicFrame>
        <p:nvGraphicFramePr>
          <p:cNvPr id="196610" name="Object 5"/>
          <p:cNvGraphicFramePr>
            <a:graphicFrameLocks noChangeAspect="1"/>
          </p:cNvGraphicFramePr>
          <p:nvPr/>
        </p:nvGraphicFramePr>
        <p:xfrm>
          <a:off x="1118412" y="5737116"/>
          <a:ext cx="6934200" cy="495300"/>
        </p:xfrm>
        <a:graphic>
          <a:graphicData uri="http://schemas.openxmlformats.org/presentationml/2006/ole">
            <mc:AlternateContent xmlns:mc="http://schemas.openxmlformats.org/markup-compatibility/2006">
              <mc:Choice xmlns:v="urn:schemas-microsoft-com:vml" Requires="v">
                <p:oleObj spid="_x0000_s91140" name="Equation" r:id="rId3" imgW="3556000" imgH="254000" progId="Equation.3">
                  <p:embed/>
                </p:oleObj>
              </mc:Choice>
              <mc:Fallback>
                <p:oleObj name="Equation" r:id="rId3" imgW="3556000" imgH="254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412" y="5737116"/>
                        <a:ext cx="69342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1"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42</a:t>
            </a:fld>
            <a:endParaRPr lang="en-US" dirty="0" smtClean="0"/>
          </a:p>
        </p:txBody>
      </p:sp>
    </p:spTree>
    <p:extLst>
      <p:ext uri="{BB962C8B-B14F-4D97-AF65-F5344CB8AC3E}">
        <p14:creationId xmlns:p14="http://schemas.microsoft.com/office/powerpoint/2010/main" val="14141416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ext Box 3"/>
          <p:cNvSpPr txBox="1">
            <a:spLocks noChangeArrowheads="1"/>
          </p:cNvSpPr>
          <p:nvPr/>
        </p:nvSpPr>
        <p:spPr bwMode="auto">
          <a:xfrm>
            <a:off x="400050" y="1467456"/>
            <a:ext cx="2819400" cy="1552575"/>
          </a:xfrm>
          <a:prstGeom prst="rect">
            <a:avLst/>
          </a:prstGeom>
          <a:noFill/>
          <a:ln w="9525">
            <a:noFill/>
            <a:miter lim="800000"/>
            <a:headEnd/>
            <a:tailEnd/>
          </a:ln>
        </p:spPr>
        <p:txBody>
          <a:bodyPr>
            <a:spAutoFit/>
          </a:bodyPr>
          <a:lstStyle/>
          <a:p>
            <a:pPr algn="l"/>
            <a:r>
              <a:rPr lang="en-US" sz="1200" i="0" dirty="0">
                <a:solidFill>
                  <a:schemeClr val="tx1"/>
                </a:solidFill>
              </a:rPr>
              <a:t>Radiance measured for each pixel is assumed to come from the Earth’s surface area represented by that pixel. However, because of many factors, actual measurements integrate radiance </a:t>
            </a:r>
            <a:r>
              <a:rPr lang="en-US" sz="1200" dirty="0">
                <a:solidFill>
                  <a:schemeClr val="tx1"/>
                </a:solidFill>
                <a:latin typeface="Times New Roman" pitchFamily="18" charset="0"/>
              </a:rPr>
              <a:t>L</a:t>
            </a:r>
            <a:r>
              <a:rPr lang="en-US" sz="1200" i="0" dirty="0">
                <a:solidFill>
                  <a:schemeClr val="tx1"/>
                </a:solidFill>
              </a:rPr>
              <a:t> from the entire surface with a weighting function provided by a system’s point spread function (</a:t>
            </a:r>
            <a:r>
              <a:rPr lang="en-US" sz="1200" dirty="0">
                <a:solidFill>
                  <a:schemeClr val="tx1"/>
                </a:solidFill>
                <a:latin typeface="Times New Roman" pitchFamily="18" charset="0"/>
              </a:rPr>
              <a:t>PSF</a:t>
            </a:r>
            <a:r>
              <a:rPr lang="en-US" sz="1200" i="0" dirty="0">
                <a:solidFill>
                  <a:schemeClr val="tx1"/>
                </a:solidFill>
              </a:rPr>
              <a:t>):</a:t>
            </a:r>
          </a:p>
        </p:txBody>
      </p:sp>
      <p:graphicFrame>
        <p:nvGraphicFramePr>
          <p:cNvPr id="2050" name="Object 4"/>
          <p:cNvGraphicFramePr>
            <a:graphicFrameLocks noChangeAspect="1"/>
          </p:cNvGraphicFramePr>
          <p:nvPr/>
        </p:nvGraphicFramePr>
        <p:xfrm>
          <a:off x="552450" y="3077184"/>
          <a:ext cx="2371725" cy="523875"/>
        </p:xfrm>
        <a:graphic>
          <a:graphicData uri="http://schemas.openxmlformats.org/presentationml/2006/ole">
            <mc:AlternateContent xmlns:mc="http://schemas.openxmlformats.org/markup-compatibility/2006">
              <mc:Choice xmlns:v="urn:schemas-microsoft-com:vml" Requires="v">
                <p:oleObj spid="_x0000_s92168" name="Equation" r:id="rId4" imgW="2334720" imgH="568320" progId="Equation.3">
                  <p:embed/>
                </p:oleObj>
              </mc:Choice>
              <mc:Fallback>
                <p:oleObj name="Equation" r:id="rId4" imgW="2334720" imgH="568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 y="3077184"/>
                        <a:ext cx="237172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6" name="Text Box 5"/>
          <p:cNvSpPr txBox="1">
            <a:spLocks noChangeArrowheads="1"/>
          </p:cNvSpPr>
          <p:nvPr/>
        </p:nvSpPr>
        <p:spPr bwMode="auto">
          <a:xfrm>
            <a:off x="400050" y="3524856"/>
            <a:ext cx="2819400" cy="457200"/>
          </a:xfrm>
          <a:prstGeom prst="rect">
            <a:avLst/>
          </a:prstGeom>
          <a:noFill/>
          <a:ln w="9525">
            <a:noFill/>
            <a:miter lim="800000"/>
            <a:headEnd/>
            <a:tailEnd/>
          </a:ln>
        </p:spPr>
        <p:txBody>
          <a:bodyPr>
            <a:spAutoFit/>
          </a:bodyPr>
          <a:lstStyle/>
          <a:p>
            <a:pPr algn="l"/>
            <a:r>
              <a:rPr lang="en-US" sz="1200" i="0" dirty="0">
                <a:solidFill>
                  <a:schemeClr val="tx1"/>
                </a:solidFill>
              </a:rPr>
              <a:t>Part of radiance that originates in the pixel area is given by:</a:t>
            </a:r>
          </a:p>
        </p:txBody>
      </p:sp>
      <p:graphicFrame>
        <p:nvGraphicFramePr>
          <p:cNvPr id="2051" name="Object 6"/>
          <p:cNvGraphicFramePr>
            <a:graphicFrameLocks noChangeAspect="1"/>
          </p:cNvGraphicFramePr>
          <p:nvPr/>
        </p:nvGraphicFramePr>
        <p:xfrm>
          <a:off x="552450" y="3928081"/>
          <a:ext cx="2266950" cy="539750"/>
        </p:xfrm>
        <a:graphic>
          <a:graphicData uri="http://schemas.openxmlformats.org/presentationml/2006/ole">
            <mc:AlternateContent xmlns:mc="http://schemas.openxmlformats.org/markup-compatibility/2006">
              <mc:Choice xmlns:v="urn:schemas-microsoft-com:vml" Requires="v">
                <p:oleObj spid="_x0000_s92169" name="Equation" r:id="rId6" imgW="2032000" imgH="482600" progId="Equation.3">
                  <p:embed/>
                </p:oleObj>
              </mc:Choice>
              <mc:Fallback>
                <p:oleObj name="Equation" r:id="rId6" imgW="2032000" imgH="482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50" y="3928081"/>
                        <a:ext cx="2266950"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7" name="Text Box 7"/>
          <p:cNvSpPr txBox="1">
            <a:spLocks noChangeArrowheads="1"/>
          </p:cNvSpPr>
          <p:nvPr/>
        </p:nvSpPr>
        <p:spPr bwMode="auto">
          <a:xfrm>
            <a:off x="400050" y="4515456"/>
            <a:ext cx="2819400" cy="1187450"/>
          </a:xfrm>
          <a:prstGeom prst="rect">
            <a:avLst/>
          </a:prstGeom>
          <a:noFill/>
          <a:ln w="9525">
            <a:noFill/>
            <a:miter lim="800000"/>
            <a:headEnd/>
            <a:tailEnd/>
          </a:ln>
        </p:spPr>
        <p:txBody>
          <a:bodyPr>
            <a:spAutoFit/>
          </a:bodyPr>
          <a:lstStyle/>
          <a:p>
            <a:pPr algn="l"/>
            <a:r>
              <a:rPr lang="en-US" sz="1200" i="0">
                <a:solidFill>
                  <a:schemeClr val="tx1"/>
                </a:solidFill>
              </a:rPr>
              <a:t>Relative Edge Response squared (</a:t>
            </a:r>
            <a:r>
              <a:rPr lang="en-US" sz="1200">
                <a:solidFill>
                  <a:schemeClr val="tx1"/>
                </a:solidFill>
                <a:latin typeface="Times New Roman" pitchFamily="18" charset="0"/>
              </a:rPr>
              <a:t>RER</a:t>
            </a:r>
            <a:r>
              <a:rPr lang="en-US" sz="1200" i="0" baseline="30000">
                <a:solidFill>
                  <a:schemeClr val="tx1"/>
                </a:solidFill>
              </a:rPr>
              <a:t>2</a:t>
            </a:r>
            <a:r>
              <a:rPr lang="en-US" sz="1200" i="0">
                <a:solidFill>
                  <a:schemeClr val="tx1"/>
                </a:solidFill>
              </a:rPr>
              <a:t>) can be used to assess the percentage of the measured pixel radiance that actually originates from the Earth’s surface area represented by the pixel:</a:t>
            </a:r>
          </a:p>
        </p:txBody>
      </p:sp>
      <p:graphicFrame>
        <p:nvGraphicFramePr>
          <p:cNvPr id="2052" name="Object 8"/>
          <p:cNvGraphicFramePr>
            <a:graphicFrameLocks noChangeAspect="1"/>
          </p:cNvGraphicFramePr>
          <p:nvPr/>
        </p:nvGraphicFramePr>
        <p:xfrm>
          <a:off x="1106123" y="5714641"/>
          <a:ext cx="1371601" cy="329734"/>
        </p:xfrm>
        <a:graphic>
          <a:graphicData uri="http://schemas.openxmlformats.org/presentationml/2006/ole">
            <mc:AlternateContent xmlns:mc="http://schemas.openxmlformats.org/markup-compatibility/2006">
              <mc:Choice xmlns:v="urn:schemas-microsoft-com:vml" Requires="v">
                <p:oleObj spid="_x0000_s92170" name="Equation" r:id="rId8" imgW="952200" imgH="228600" progId="Equation.3">
                  <p:embed/>
                </p:oleObj>
              </mc:Choice>
              <mc:Fallback>
                <p:oleObj name="Equation" r:id="rId8" imgW="9522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6123" y="5714641"/>
                        <a:ext cx="1371601" cy="3297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 name="Rectangle 9"/>
          <p:cNvSpPr>
            <a:spLocks noChangeArrowheads="1"/>
          </p:cNvSpPr>
          <p:nvPr/>
        </p:nvSpPr>
        <p:spPr bwMode="auto">
          <a:xfrm>
            <a:off x="323850" y="1391256"/>
            <a:ext cx="2971800" cy="4729316"/>
          </a:xfrm>
          <a:prstGeom prst="rect">
            <a:avLst/>
          </a:prstGeom>
          <a:noFill/>
          <a:ln w="12700">
            <a:solidFill>
              <a:srgbClr val="FF0000"/>
            </a:solidFill>
            <a:miter lim="800000"/>
            <a:headEnd/>
            <a:tailEnd/>
          </a:ln>
        </p:spPr>
        <p:txBody>
          <a:bodyPr wrap="none" anchor="ctr"/>
          <a:lstStyle/>
          <a:p>
            <a:endParaRPr lang="en-US"/>
          </a:p>
        </p:txBody>
      </p:sp>
      <p:grpSp>
        <p:nvGrpSpPr>
          <p:cNvPr id="2" name="Group 36"/>
          <p:cNvGrpSpPr>
            <a:grpSpLocks/>
          </p:cNvGrpSpPr>
          <p:nvPr/>
        </p:nvGrpSpPr>
        <p:grpSpPr bwMode="auto">
          <a:xfrm>
            <a:off x="6781802" y="4848581"/>
            <a:ext cx="1385888" cy="1436688"/>
            <a:chOff x="4272" y="2887"/>
            <a:chExt cx="873" cy="905"/>
          </a:xfrm>
        </p:grpSpPr>
        <p:sp>
          <p:nvSpPr>
            <p:cNvPr id="2067" name="Line 11"/>
            <p:cNvSpPr>
              <a:spLocks noChangeShapeType="1"/>
            </p:cNvSpPr>
            <p:nvPr/>
          </p:nvSpPr>
          <p:spPr bwMode="auto">
            <a:xfrm>
              <a:off x="4272" y="3566"/>
              <a:ext cx="816" cy="0"/>
            </a:xfrm>
            <a:prstGeom prst="line">
              <a:avLst/>
            </a:prstGeom>
            <a:noFill/>
            <a:ln w="9525">
              <a:solidFill>
                <a:schemeClr val="tx1"/>
              </a:solidFill>
              <a:prstDash val="dash"/>
              <a:round/>
              <a:headEnd/>
              <a:tailEnd/>
            </a:ln>
          </p:spPr>
          <p:txBody>
            <a:bodyPr/>
            <a:lstStyle/>
            <a:p>
              <a:endParaRPr lang="en-US"/>
            </a:p>
          </p:txBody>
        </p:sp>
        <p:sp>
          <p:nvSpPr>
            <p:cNvPr id="2068" name="Line 12"/>
            <p:cNvSpPr>
              <a:spLocks noChangeShapeType="1"/>
            </p:cNvSpPr>
            <p:nvPr/>
          </p:nvSpPr>
          <p:spPr bwMode="auto">
            <a:xfrm>
              <a:off x="4272" y="3113"/>
              <a:ext cx="816" cy="0"/>
            </a:xfrm>
            <a:prstGeom prst="line">
              <a:avLst/>
            </a:prstGeom>
            <a:noFill/>
            <a:ln w="9525">
              <a:solidFill>
                <a:schemeClr val="tx1"/>
              </a:solidFill>
              <a:prstDash val="dash"/>
              <a:round/>
              <a:headEnd/>
              <a:tailEnd/>
            </a:ln>
          </p:spPr>
          <p:txBody>
            <a:bodyPr/>
            <a:lstStyle/>
            <a:p>
              <a:endParaRPr lang="en-US"/>
            </a:p>
          </p:txBody>
        </p:sp>
        <p:sp>
          <p:nvSpPr>
            <p:cNvPr id="2069" name="Line 13"/>
            <p:cNvSpPr>
              <a:spLocks noChangeShapeType="1"/>
            </p:cNvSpPr>
            <p:nvPr/>
          </p:nvSpPr>
          <p:spPr bwMode="auto">
            <a:xfrm>
              <a:off x="4884" y="2887"/>
              <a:ext cx="0" cy="905"/>
            </a:xfrm>
            <a:prstGeom prst="line">
              <a:avLst/>
            </a:prstGeom>
            <a:noFill/>
            <a:ln w="9525">
              <a:solidFill>
                <a:schemeClr val="tx1"/>
              </a:solidFill>
              <a:prstDash val="dash"/>
              <a:round/>
              <a:headEnd/>
              <a:tailEnd/>
            </a:ln>
          </p:spPr>
          <p:txBody>
            <a:bodyPr/>
            <a:lstStyle/>
            <a:p>
              <a:endParaRPr lang="en-US"/>
            </a:p>
          </p:txBody>
        </p:sp>
        <p:sp>
          <p:nvSpPr>
            <p:cNvPr id="2070" name="Line 14"/>
            <p:cNvSpPr>
              <a:spLocks noChangeShapeType="1"/>
            </p:cNvSpPr>
            <p:nvPr/>
          </p:nvSpPr>
          <p:spPr bwMode="auto">
            <a:xfrm>
              <a:off x="4476" y="2887"/>
              <a:ext cx="0" cy="905"/>
            </a:xfrm>
            <a:prstGeom prst="line">
              <a:avLst/>
            </a:prstGeom>
            <a:noFill/>
            <a:ln w="9525">
              <a:solidFill>
                <a:schemeClr val="tx1"/>
              </a:solidFill>
              <a:prstDash val="dash"/>
              <a:round/>
              <a:headEnd/>
              <a:tailEnd/>
            </a:ln>
          </p:spPr>
          <p:txBody>
            <a:bodyPr/>
            <a:lstStyle/>
            <a:p>
              <a:endParaRPr lang="en-US"/>
            </a:p>
          </p:txBody>
        </p:sp>
        <p:sp>
          <p:nvSpPr>
            <p:cNvPr id="2071" name="Rectangle 15" descr="Light upward diagonal"/>
            <p:cNvSpPr>
              <a:spLocks noChangeArrowheads="1"/>
            </p:cNvSpPr>
            <p:nvPr/>
          </p:nvSpPr>
          <p:spPr bwMode="auto">
            <a:xfrm>
              <a:off x="4578" y="3226"/>
              <a:ext cx="204" cy="227"/>
            </a:xfrm>
            <a:prstGeom prst="rect">
              <a:avLst/>
            </a:prstGeom>
            <a:pattFill prst="ltUpDiag">
              <a:fgClr>
                <a:schemeClr val="tx1"/>
              </a:fgClr>
              <a:bgClr>
                <a:schemeClr val="bg1"/>
              </a:bgClr>
            </a:pattFill>
            <a:ln w="9525">
              <a:solidFill>
                <a:schemeClr val="tx1"/>
              </a:solidFill>
              <a:miter lim="800000"/>
              <a:headEnd/>
              <a:tailEnd/>
            </a:ln>
          </p:spPr>
          <p:txBody>
            <a:bodyPr wrap="none" anchor="ctr"/>
            <a:lstStyle/>
            <a:p>
              <a:endParaRPr lang="en-US"/>
            </a:p>
          </p:txBody>
        </p:sp>
        <p:sp>
          <p:nvSpPr>
            <p:cNvPr id="2072" name="Rectangle 16"/>
            <p:cNvSpPr>
              <a:spLocks noChangeArrowheads="1"/>
            </p:cNvSpPr>
            <p:nvPr/>
          </p:nvSpPr>
          <p:spPr bwMode="auto">
            <a:xfrm>
              <a:off x="4476" y="3113"/>
              <a:ext cx="408" cy="453"/>
            </a:xfrm>
            <a:prstGeom prst="rect">
              <a:avLst/>
            </a:prstGeom>
            <a:noFill/>
            <a:ln w="19050">
              <a:solidFill>
                <a:schemeClr val="accent2"/>
              </a:solidFill>
              <a:miter lim="800000"/>
              <a:headEnd/>
              <a:tailEnd/>
            </a:ln>
          </p:spPr>
          <p:txBody>
            <a:bodyPr wrap="none" anchor="ctr"/>
            <a:lstStyle/>
            <a:p>
              <a:endParaRPr lang="en-US"/>
            </a:p>
          </p:txBody>
        </p:sp>
        <p:sp>
          <p:nvSpPr>
            <p:cNvPr id="2073" name="Line 17"/>
            <p:cNvSpPr>
              <a:spLocks noChangeShapeType="1"/>
            </p:cNvSpPr>
            <p:nvPr/>
          </p:nvSpPr>
          <p:spPr bwMode="auto">
            <a:xfrm>
              <a:off x="4272" y="3000"/>
              <a:ext cx="816" cy="0"/>
            </a:xfrm>
            <a:prstGeom prst="line">
              <a:avLst/>
            </a:prstGeom>
            <a:noFill/>
            <a:ln w="9525">
              <a:solidFill>
                <a:schemeClr val="tx1"/>
              </a:solidFill>
              <a:prstDash val="dash"/>
              <a:round/>
              <a:headEnd/>
              <a:tailEnd/>
            </a:ln>
          </p:spPr>
          <p:txBody>
            <a:bodyPr/>
            <a:lstStyle/>
            <a:p>
              <a:endParaRPr lang="en-US"/>
            </a:p>
          </p:txBody>
        </p:sp>
        <p:sp>
          <p:nvSpPr>
            <p:cNvPr id="2074" name="Line 18"/>
            <p:cNvSpPr>
              <a:spLocks noChangeShapeType="1"/>
            </p:cNvSpPr>
            <p:nvPr/>
          </p:nvSpPr>
          <p:spPr bwMode="auto">
            <a:xfrm>
              <a:off x="4272" y="3226"/>
              <a:ext cx="816" cy="0"/>
            </a:xfrm>
            <a:prstGeom prst="line">
              <a:avLst/>
            </a:prstGeom>
            <a:noFill/>
            <a:ln w="9525">
              <a:solidFill>
                <a:schemeClr val="tx1"/>
              </a:solidFill>
              <a:prstDash val="dash"/>
              <a:round/>
              <a:headEnd/>
              <a:tailEnd/>
            </a:ln>
          </p:spPr>
          <p:txBody>
            <a:bodyPr/>
            <a:lstStyle/>
            <a:p>
              <a:endParaRPr lang="en-US"/>
            </a:p>
          </p:txBody>
        </p:sp>
        <p:sp>
          <p:nvSpPr>
            <p:cNvPr id="2075" name="Line 19"/>
            <p:cNvSpPr>
              <a:spLocks noChangeShapeType="1"/>
            </p:cNvSpPr>
            <p:nvPr/>
          </p:nvSpPr>
          <p:spPr bwMode="auto">
            <a:xfrm>
              <a:off x="4272" y="3453"/>
              <a:ext cx="816" cy="0"/>
            </a:xfrm>
            <a:prstGeom prst="line">
              <a:avLst/>
            </a:prstGeom>
            <a:noFill/>
            <a:ln w="9525">
              <a:solidFill>
                <a:schemeClr val="tx1"/>
              </a:solidFill>
              <a:prstDash val="dash"/>
              <a:round/>
              <a:headEnd/>
              <a:tailEnd/>
            </a:ln>
          </p:spPr>
          <p:txBody>
            <a:bodyPr/>
            <a:lstStyle/>
            <a:p>
              <a:endParaRPr lang="en-US"/>
            </a:p>
          </p:txBody>
        </p:sp>
        <p:sp>
          <p:nvSpPr>
            <p:cNvPr id="2076" name="Line 20"/>
            <p:cNvSpPr>
              <a:spLocks noChangeShapeType="1"/>
            </p:cNvSpPr>
            <p:nvPr/>
          </p:nvSpPr>
          <p:spPr bwMode="auto">
            <a:xfrm>
              <a:off x="4272" y="3339"/>
              <a:ext cx="816" cy="0"/>
            </a:xfrm>
            <a:prstGeom prst="line">
              <a:avLst/>
            </a:prstGeom>
            <a:noFill/>
            <a:ln w="9525">
              <a:solidFill>
                <a:schemeClr val="tx1"/>
              </a:solidFill>
              <a:prstDash val="dash"/>
              <a:round/>
              <a:headEnd/>
              <a:tailEnd/>
            </a:ln>
          </p:spPr>
          <p:txBody>
            <a:bodyPr/>
            <a:lstStyle/>
            <a:p>
              <a:endParaRPr lang="en-US"/>
            </a:p>
          </p:txBody>
        </p:sp>
        <p:sp>
          <p:nvSpPr>
            <p:cNvPr id="2077" name="Line 21"/>
            <p:cNvSpPr>
              <a:spLocks noChangeShapeType="1"/>
            </p:cNvSpPr>
            <p:nvPr/>
          </p:nvSpPr>
          <p:spPr bwMode="auto">
            <a:xfrm>
              <a:off x="4578" y="2887"/>
              <a:ext cx="0" cy="905"/>
            </a:xfrm>
            <a:prstGeom prst="line">
              <a:avLst/>
            </a:prstGeom>
            <a:noFill/>
            <a:ln w="9525">
              <a:solidFill>
                <a:schemeClr val="tx1"/>
              </a:solidFill>
              <a:prstDash val="dash"/>
              <a:round/>
              <a:headEnd/>
              <a:tailEnd/>
            </a:ln>
          </p:spPr>
          <p:txBody>
            <a:bodyPr/>
            <a:lstStyle/>
            <a:p>
              <a:endParaRPr lang="en-US"/>
            </a:p>
          </p:txBody>
        </p:sp>
        <p:sp>
          <p:nvSpPr>
            <p:cNvPr id="2078" name="Line 22"/>
            <p:cNvSpPr>
              <a:spLocks noChangeShapeType="1"/>
            </p:cNvSpPr>
            <p:nvPr/>
          </p:nvSpPr>
          <p:spPr bwMode="auto">
            <a:xfrm>
              <a:off x="4680" y="2887"/>
              <a:ext cx="0" cy="905"/>
            </a:xfrm>
            <a:prstGeom prst="line">
              <a:avLst/>
            </a:prstGeom>
            <a:noFill/>
            <a:ln w="9525">
              <a:solidFill>
                <a:schemeClr val="tx1"/>
              </a:solidFill>
              <a:prstDash val="dash"/>
              <a:round/>
              <a:headEnd/>
              <a:tailEnd/>
            </a:ln>
          </p:spPr>
          <p:txBody>
            <a:bodyPr/>
            <a:lstStyle/>
            <a:p>
              <a:endParaRPr lang="en-US"/>
            </a:p>
          </p:txBody>
        </p:sp>
        <p:sp>
          <p:nvSpPr>
            <p:cNvPr id="2079" name="Line 23"/>
            <p:cNvSpPr>
              <a:spLocks noChangeShapeType="1"/>
            </p:cNvSpPr>
            <p:nvPr/>
          </p:nvSpPr>
          <p:spPr bwMode="auto">
            <a:xfrm>
              <a:off x="4782" y="2887"/>
              <a:ext cx="0" cy="905"/>
            </a:xfrm>
            <a:prstGeom prst="line">
              <a:avLst/>
            </a:prstGeom>
            <a:noFill/>
            <a:ln w="9525">
              <a:solidFill>
                <a:schemeClr val="tx1"/>
              </a:solidFill>
              <a:prstDash val="dash"/>
              <a:round/>
              <a:headEnd/>
              <a:tailEnd/>
            </a:ln>
          </p:spPr>
          <p:txBody>
            <a:bodyPr/>
            <a:lstStyle/>
            <a:p>
              <a:endParaRPr lang="en-US"/>
            </a:p>
          </p:txBody>
        </p:sp>
        <p:sp>
          <p:nvSpPr>
            <p:cNvPr id="2080" name="Line 24"/>
            <p:cNvSpPr>
              <a:spLocks noChangeShapeType="1"/>
            </p:cNvSpPr>
            <p:nvPr/>
          </p:nvSpPr>
          <p:spPr bwMode="auto">
            <a:xfrm>
              <a:off x="4986" y="2887"/>
              <a:ext cx="0" cy="905"/>
            </a:xfrm>
            <a:prstGeom prst="line">
              <a:avLst/>
            </a:prstGeom>
            <a:noFill/>
            <a:ln w="9525">
              <a:solidFill>
                <a:schemeClr val="tx1"/>
              </a:solidFill>
              <a:prstDash val="dash"/>
              <a:round/>
              <a:headEnd/>
              <a:tailEnd/>
            </a:ln>
          </p:spPr>
          <p:txBody>
            <a:bodyPr/>
            <a:lstStyle/>
            <a:p>
              <a:endParaRPr lang="en-US"/>
            </a:p>
          </p:txBody>
        </p:sp>
        <p:sp>
          <p:nvSpPr>
            <p:cNvPr id="2081" name="Line 25"/>
            <p:cNvSpPr>
              <a:spLocks noChangeShapeType="1"/>
            </p:cNvSpPr>
            <p:nvPr/>
          </p:nvSpPr>
          <p:spPr bwMode="auto">
            <a:xfrm>
              <a:off x="4374" y="2887"/>
              <a:ext cx="0" cy="905"/>
            </a:xfrm>
            <a:prstGeom prst="line">
              <a:avLst/>
            </a:prstGeom>
            <a:noFill/>
            <a:ln w="9525">
              <a:solidFill>
                <a:schemeClr val="tx1"/>
              </a:solidFill>
              <a:prstDash val="dash"/>
              <a:round/>
              <a:headEnd/>
              <a:tailEnd/>
            </a:ln>
          </p:spPr>
          <p:txBody>
            <a:bodyPr/>
            <a:lstStyle/>
            <a:p>
              <a:endParaRPr lang="en-US"/>
            </a:p>
          </p:txBody>
        </p:sp>
        <p:sp>
          <p:nvSpPr>
            <p:cNvPr id="2082" name="Line 26"/>
            <p:cNvSpPr>
              <a:spLocks noChangeShapeType="1"/>
            </p:cNvSpPr>
            <p:nvPr/>
          </p:nvSpPr>
          <p:spPr bwMode="auto">
            <a:xfrm>
              <a:off x="4272" y="3679"/>
              <a:ext cx="816" cy="0"/>
            </a:xfrm>
            <a:prstGeom prst="line">
              <a:avLst/>
            </a:prstGeom>
            <a:noFill/>
            <a:ln w="9525">
              <a:solidFill>
                <a:schemeClr val="tx1"/>
              </a:solidFill>
              <a:prstDash val="dash"/>
              <a:round/>
              <a:headEnd/>
              <a:tailEnd/>
            </a:ln>
          </p:spPr>
          <p:txBody>
            <a:bodyPr/>
            <a:lstStyle/>
            <a:p>
              <a:endParaRPr lang="en-US"/>
            </a:p>
          </p:txBody>
        </p:sp>
        <p:sp>
          <p:nvSpPr>
            <p:cNvPr id="2083" name="Line 27"/>
            <p:cNvSpPr>
              <a:spLocks noChangeShapeType="1"/>
            </p:cNvSpPr>
            <p:nvPr/>
          </p:nvSpPr>
          <p:spPr bwMode="auto">
            <a:xfrm>
              <a:off x="4575" y="3110"/>
              <a:ext cx="204" cy="0"/>
            </a:xfrm>
            <a:prstGeom prst="line">
              <a:avLst/>
            </a:prstGeom>
            <a:noFill/>
            <a:ln w="9525">
              <a:solidFill>
                <a:schemeClr val="tx1"/>
              </a:solidFill>
              <a:round/>
              <a:headEnd type="triangle" w="med" len="med"/>
              <a:tailEnd type="triangle" w="med" len="med"/>
            </a:ln>
          </p:spPr>
          <p:txBody>
            <a:bodyPr/>
            <a:lstStyle/>
            <a:p>
              <a:endParaRPr lang="en-US"/>
            </a:p>
          </p:txBody>
        </p:sp>
        <p:sp>
          <p:nvSpPr>
            <p:cNvPr id="2084" name="Text Box 28"/>
            <p:cNvSpPr txBox="1">
              <a:spLocks noChangeArrowheads="1"/>
            </p:cNvSpPr>
            <p:nvPr/>
          </p:nvSpPr>
          <p:spPr bwMode="auto">
            <a:xfrm>
              <a:off x="4533" y="2958"/>
              <a:ext cx="612" cy="154"/>
            </a:xfrm>
            <a:prstGeom prst="rect">
              <a:avLst/>
            </a:prstGeom>
            <a:noFill/>
            <a:ln w="9525">
              <a:noFill/>
              <a:miter lim="800000"/>
              <a:headEnd/>
              <a:tailEnd/>
            </a:ln>
          </p:spPr>
          <p:txBody>
            <a:bodyPr>
              <a:spAutoFit/>
            </a:bodyPr>
            <a:lstStyle/>
            <a:p>
              <a:r>
                <a:rPr lang="en-US" sz="1000" i="0" dirty="0">
                  <a:solidFill>
                    <a:schemeClr val="tx1"/>
                  </a:solidFill>
                </a:rPr>
                <a:t>GSD</a:t>
              </a:r>
            </a:p>
          </p:txBody>
        </p:sp>
      </p:grpSp>
      <p:pic>
        <p:nvPicPr>
          <p:cNvPr id="2060" name="Picture 29"/>
          <p:cNvPicPr>
            <a:picLocks noChangeAspect="1" noChangeArrowheads="1"/>
          </p:cNvPicPr>
          <p:nvPr/>
        </p:nvPicPr>
        <p:blipFill>
          <a:blip r:embed="rId10" cstate="print"/>
          <a:srcRect/>
          <a:stretch>
            <a:fillRect/>
          </a:stretch>
        </p:blipFill>
        <p:spPr bwMode="auto">
          <a:xfrm>
            <a:off x="5616781" y="1337172"/>
            <a:ext cx="3482975" cy="1766888"/>
          </a:xfrm>
          <a:prstGeom prst="rect">
            <a:avLst/>
          </a:prstGeom>
          <a:noFill/>
          <a:ln w="9525">
            <a:noFill/>
            <a:miter lim="800000"/>
            <a:headEnd/>
            <a:tailEnd/>
          </a:ln>
        </p:spPr>
      </p:pic>
      <p:pic>
        <p:nvPicPr>
          <p:cNvPr id="2061" name="Picture 30"/>
          <p:cNvPicPr>
            <a:picLocks noChangeAspect="1" noChangeArrowheads="1"/>
          </p:cNvPicPr>
          <p:nvPr/>
        </p:nvPicPr>
        <p:blipFill>
          <a:blip r:embed="rId11" cstate="print"/>
          <a:srcRect/>
          <a:stretch>
            <a:fillRect/>
          </a:stretch>
        </p:blipFill>
        <p:spPr bwMode="auto">
          <a:xfrm>
            <a:off x="5540581" y="3002204"/>
            <a:ext cx="3559175" cy="1766888"/>
          </a:xfrm>
          <a:prstGeom prst="rect">
            <a:avLst/>
          </a:prstGeom>
          <a:noFill/>
          <a:ln w="9525">
            <a:noFill/>
            <a:miter lim="800000"/>
            <a:headEnd/>
            <a:tailEnd/>
          </a:ln>
        </p:spPr>
      </p:pic>
      <p:sp>
        <p:nvSpPr>
          <p:cNvPr id="2062" name="Text Box 31"/>
          <p:cNvSpPr txBox="1">
            <a:spLocks noChangeArrowheads="1"/>
          </p:cNvSpPr>
          <p:nvPr/>
        </p:nvSpPr>
        <p:spPr bwMode="auto">
          <a:xfrm>
            <a:off x="3425119" y="1794372"/>
            <a:ext cx="2031325" cy="830997"/>
          </a:xfrm>
          <a:prstGeom prst="rect">
            <a:avLst/>
          </a:prstGeom>
          <a:noFill/>
          <a:ln w="9525">
            <a:noFill/>
            <a:miter lim="800000"/>
            <a:headEnd/>
            <a:tailEnd/>
          </a:ln>
        </p:spPr>
        <p:txBody>
          <a:bodyPr wrap="none">
            <a:spAutoFit/>
          </a:bodyPr>
          <a:lstStyle/>
          <a:p>
            <a:pPr algn="r"/>
            <a:r>
              <a:rPr lang="en-US" sz="1600" i="0" dirty="0">
                <a:solidFill>
                  <a:schemeClr val="tx1"/>
                </a:solidFill>
              </a:rPr>
              <a:t>A simple example:</a:t>
            </a:r>
          </a:p>
          <a:p>
            <a:pPr algn="r"/>
            <a:r>
              <a:rPr lang="en-US" sz="1600" i="0" dirty="0">
                <a:solidFill>
                  <a:schemeClr val="tx1"/>
                </a:solidFill>
              </a:rPr>
              <a:t>Box PSF</a:t>
            </a:r>
          </a:p>
          <a:p>
            <a:pPr algn="r"/>
            <a:r>
              <a:rPr lang="en-US" sz="1600" i="0" dirty="0">
                <a:solidFill>
                  <a:schemeClr val="tx1"/>
                </a:solidFill>
              </a:rPr>
              <a:t>Width = 2 GSD</a:t>
            </a:r>
          </a:p>
        </p:txBody>
      </p:sp>
      <p:sp>
        <p:nvSpPr>
          <p:cNvPr id="2063" name="Text Box 32"/>
          <p:cNvSpPr txBox="1">
            <a:spLocks noChangeArrowheads="1"/>
          </p:cNvSpPr>
          <p:nvPr/>
        </p:nvSpPr>
        <p:spPr bwMode="auto">
          <a:xfrm>
            <a:off x="3310868" y="3259380"/>
            <a:ext cx="2183676" cy="1077218"/>
          </a:xfrm>
          <a:prstGeom prst="rect">
            <a:avLst/>
          </a:prstGeom>
          <a:noFill/>
          <a:ln w="9525">
            <a:noFill/>
            <a:miter lim="800000"/>
            <a:headEnd/>
            <a:tailEnd/>
          </a:ln>
        </p:spPr>
        <p:txBody>
          <a:bodyPr wrap="none">
            <a:spAutoFit/>
          </a:bodyPr>
          <a:lstStyle/>
          <a:p>
            <a:pPr algn="r"/>
            <a:r>
              <a:rPr lang="en-US" sz="1600" i="0" dirty="0">
                <a:solidFill>
                  <a:schemeClr val="tx1"/>
                </a:solidFill>
              </a:rPr>
              <a:t>ER(0.5) - ER(-0.5) =</a:t>
            </a:r>
          </a:p>
          <a:p>
            <a:pPr algn="r"/>
            <a:r>
              <a:rPr lang="en-US" sz="1600" i="0" dirty="0">
                <a:solidFill>
                  <a:schemeClr val="tx1"/>
                </a:solidFill>
              </a:rPr>
              <a:t>0.75 - 0.25 = 0.50</a:t>
            </a:r>
          </a:p>
          <a:p>
            <a:pPr algn="r"/>
            <a:endParaRPr lang="en-US" sz="1600" i="0" dirty="0">
              <a:solidFill>
                <a:schemeClr val="tx1"/>
              </a:solidFill>
            </a:endParaRPr>
          </a:p>
          <a:p>
            <a:pPr algn="r"/>
            <a:r>
              <a:rPr lang="en-US" sz="1600" i="0" dirty="0">
                <a:solidFill>
                  <a:schemeClr val="tx1"/>
                </a:solidFill>
              </a:rPr>
              <a:t>RER = 0.50</a:t>
            </a:r>
          </a:p>
        </p:txBody>
      </p:sp>
      <p:sp>
        <p:nvSpPr>
          <p:cNvPr id="2064" name="Text Box 33"/>
          <p:cNvSpPr txBox="1">
            <a:spLocks noChangeArrowheads="1"/>
          </p:cNvSpPr>
          <p:nvPr/>
        </p:nvSpPr>
        <p:spPr bwMode="auto">
          <a:xfrm>
            <a:off x="3433917" y="4805515"/>
            <a:ext cx="2743200" cy="1169551"/>
          </a:xfrm>
          <a:prstGeom prst="rect">
            <a:avLst/>
          </a:prstGeom>
          <a:noFill/>
          <a:ln w="9525">
            <a:noFill/>
            <a:miter lim="800000"/>
            <a:headEnd/>
            <a:tailEnd/>
          </a:ln>
        </p:spPr>
        <p:txBody>
          <a:bodyPr>
            <a:spAutoFit/>
          </a:bodyPr>
          <a:lstStyle/>
          <a:p>
            <a:pPr algn="l"/>
            <a:r>
              <a:rPr lang="en-US" sz="1400" i="0" dirty="0">
                <a:solidFill>
                  <a:schemeClr val="tx1"/>
                </a:solidFill>
              </a:rPr>
              <a:t>RER</a:t>
            </a:r>
            <a:r>
              <a:rPr lang="en-US" sz="1400" i="0" baseline="30000" dirty="0">
                <a:solidFill>
                  <a:schemeClr val="tx1"/>
                </a:solidFill>
              </a:rPr>
              <a:t>2</a:t>
            </a:r>
            <a:r>
              <a:rPr lang="en-US" sz="1400" i="0" dirty="0">
                <a:solidFill>
                  <a:schemeClr val="tx1"/>
                </a:solidFill>
              </a:rPr>
              <a:t> = 0.25 means that 25% of information collected with the pixel PSF (blue square) comes from the actual pixel area (shadowed square)</a:t>
            </a:r>
          </a:p>
        </p:txBody>
      </p:sp>
      <p:sp>
        <p:nvSpPr>
          <p:cNvPr id="35" name="Slide Number Placeholder 3"/>
          <p:cNvSpPr>
            <a:spLocks noGrp="1"/>
          </p:cNvSpPr>
          <p:nvPr>
            <p:ph type="sldNum" sz="quarter" idx="12"/>
          </p:nvPr>
        </p:nvSpPr>
        <p:spPr/>
        <p:txBody>
          <a:bodyPr/>
          <a:lstStyle/>
          <a:p>
            <a:fld id="{6253227B-0ED7-4563-9A53-5565A2CB367F}" type="slidenum">
              <a:rPr lang="en-US" smtClean="0"/>
              <a:pPr/>
              <a:t>43</a:t>
            </a:fld>
            <a:endParaRPr lang="en-US" dirty="0" smtClean="0"/>
          </a:p>
        </p:txBody>
      </p:sp>
      <p:sp>
        <p:nvSpPr>
          <p:cNvPr id="2065" name="Rectangle 34"/>
          <p:cNvSpPr>
            <a:spLocks noGrp="1" noChangeArrowheads="1"/>
          </p:cNvSpPr>
          <p:nvPr>
            <p:ph type="title"/>
          </p:nvPr>
        </p:nvSpPr>
        <p:spPr/>
        <p:txBody>
          <a:bodyPr>
            <a:normAutofit fontScale="90000"/>
          </a:bodyPr>
          <a:lstStyle/>
          <a:p>
            <a:r>
              <a:rPr lang="en-US" dirty="0" smtClean="0"/>
              <a:t>Meaning of RER in Remote Sensing</a:t>
            </a:r>
          </a:p>
        </p:txBody>
      </p:sp>
      <p:sp>
        <p:nvSpPr>
          <p:cNvPr id="37" name="TextBox 36"/>
          <p:cNvSpPr txBox="1"/>
          <p:nvPr/>
        </p:nvSpPr>
        <p:spPr>
          <a:xfrm>
            <a:off x="3480619" y="6239908"/>
            <a:ext cx="5678129" cy="600164"/>
          </a:xfrm>
          <a:prstGeom prst="rect">
            <a:avLst/>
          </a:prstGeom>
          <a:noFill/>
        </p:spPr>
        <p:txBody>
          <a:bodyPr wrap="square" rtlCol="0">
            <a:spAutoFit/>
          </a:bodyPr>
          <a:lstStyle/>
          <a:p>
            <a:r>
              <a:rPr lang="en-US" sz="1100" dirty="0" smtClean="0">
                <a:solidFill>
                  <a:srgbClr val="0038A8"/>
                </a:solidFill>
              </a:rPr>
              <a:t>Source: Blonski, S., 2005. Spatial resolution characterization for QuickBird image products: 2003-2004 season. In Proceedings of the 2004 High Spatial Resolution Commercial Imagery Workshop, USGS, Reston, VA, Nov 8</a:t>
            </a:r>
            <a:r>
              <a:rPr lang="en-US" sz="1100" dirty="0" smtClean="0">
                <a:solidFill>
                  <a:srgbClr val="0038A8"/>
                </a:solidFill>
                <a:cs typeface="Times New Roman" pitchFamily="18" charset="0"/>
              </a:rPr>
              <a:t>–10, 2004</a:t>
            </a:r>
            <a:endParaRPr lang="en-US" sz="1200" dirty="0"/>
          </a:p>
        </p:txBody>
      </p:sp>
    </p:spTree>
    <p:extLst>
      <p:ext uri="{BB962C8B-B14F-4D97-AF65-F5344CB8AC3E}">
        <p14:creationId xmlns:p14="http://schemas.microsoft.com/office/powerpoint/2010/main" val="31072340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Absolute radiometric calibration</a:t>
            </a:r>
          </a:p>
          <a:p>
            <a:pPr lvl="1"/>
            <a:r>
              <a:rPr lang="en-US" smtClean="0"/>
              <a:t>DN values are related physical units on an absolute scale using national standards</a:t>
            </a:r>
          </a:p>
          <a:p>
            <a:r>
              <a:rPr lang="en-US" smtClean="0"/>
              <a:t>Relative radiometric calibration</a:t>
            </a:r>
          </a:p>
          <a:p>
            <a:pPr lvl="1"/>
            <a:r>
              <a:rPr lang="en-US" smtClean="0"/>
              <a:t>DN values are related to each other </a:t>
            </a:r>
          </a:p>
          <a:p>
            <a:pPr lvl="2"/>
            <a:r>
              <a:rPr lang="en-US" smtClean="0"/>
              <a:t>Image-to-image</a:t>
            </a:r>
          </a:p>
          <a:p>
            <a:pPr lvl="2"/>
            <a:r>
              <a:rPr lang="en-US" smtClean="0"/>
              <a:t>Pixel-to-pixel within a single image </a:t>
            </a:r>
          </a:p>
          <a:p>
            <a:r>
              <a:rPr lang="en-US" smtClean="0"/>
              <a:t>Determined in a laboratory prior to sensor operation and validated in flight</a:t>
            </a:r>
          </a:p>
          <a:p>
            <a:endParaRPr lang="en-US" dirty="0"/>
          </a:p>
        </p:txBody>
      </p:sp>
      <p:sp>
        <p:nvSpPr>
          <p:cNvPr id="4" name="Slide Number Placeholder 3"/>
          <p:cNvSpPr>
            <a:spLocks noGrp="1"/>
          </p:cNvSpPr>
          <p:nvPr>
            <p:ph type="sldNum" sz="quarter" idx="11"/>
          </p:nvPr>
        </p:nvSpPr>
        <p:spPr/>
        <p:txBody>
          <a:bodyPr/>
          <a:lstStyle/>
          <a:p>
            <a:fld id="{6253227B-0ED7-4563-9A53-5565A2CB367F}" type="slidenum">
              <a:rPr lang="en-US" smtClean="0"/>
              <a:pPr/>
              <a:t>44</a:t>
            </a:fld>
            <a:endParaRPr lang="en-US" dirty="0" smtClean="0"/>
          </a:p>
        </p:txBody>
      </p:sp>
      <p:sp>
        <p:nvSpPr>
          <p:cNvPr id="3" name="Title 2"/>
          <p:cNvSpPr>
            <a:spLocks noGrp="1"/>
          </p:cNvSpPr>
          <p:nvPr>
            <p:ph type="title"/>
          </p:nvPr>
        </p:nvSpPr>
        <p:spPr/>
        <p:txBody>
          <a:bodyPr/>
          <a:lstStyle/>
          <a:p>
            <a:r>
              <a:rPr lang="en-US" smtClean="0"/>
              <a:t>Radiometric Accuracy</a:t>
            </a:r>
            <a:endParaRPr lang="en-US" dirty="0"/>
          </a:p>
        </p:txBody>
      </p:sp>
    </p:spTree>
    <p:extLst>
      <p:ext uri="{BB962C8B-B14F-4D97-AF65-F5344CB8AC3E}">
        <p14:creationId xmlns:p14="http://schemas.microsoft.com/office/powerpoint/2010/main" val="21248960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r>
              <a:rPr lang="en-US" sz="3600" dirty="0" smtClean="0"/>
              <a:t>Why Have An Absolute Radiometrically </a:t>
            </a:r>
            <a:r>
              <a:rPr lang="en-US" sz="3200" dirty="0" smtClean="0"/>
              <a:t>Calibrated</a:t>
            </a:r>
            <a:r>
              <a:rPr lang="en-US" sz="3600" dirty="0" smtClean="0"/>
              <a:t> Aerial Imaging System?</a:t>
            </a:r>
          </a:p>
        </p:txBody>
      </p:sp>
      <p:sp>
        <p:nvSpPr>
          <p:cNvPr id="18435" name="Content Placeholder 2"/>
          <p:cNvSpPr>
            <a:spLocks noGrp="1"/>
          </p:cNvSpPr>
          <p:nvPr>
            <p:ph idx="1"/>
          </p:nvPr>
        </p:nvSpPr>
        <p:spPr/>
        <p:txBody>
          <a:bodyPr>
            <a:normAutofit lnSpcReduction="10000"/>
          </a:bodyPr>
          <a:lstStyle/>
          <a:p>
            <a:r>
              <a:rPr lang="en-US" sz="2800" smtClean="0"/>
              <a:t>Predicts the performance of the multispectral imager a priori</a:t>
            </a:r>
          </a:p>
          <a:p>
            <a:r>
              <a:rPr lang="en-US" sz="2800" smtClean="0"/>
              <a:t>Simulates satellite remote sensing systems</a:t>
            </a:r>
          </a:p>
          <a:p>
            <a:r>
              <a:rPr lang="en-US" sz="2800" smtClean="0"/>
              <a:t>Supports the ability to atmospherically correct products to surface reflectance</a:t>
            </a:r>
          </a:p>
          <a:p>
            <a:r>
              <a:rPr lang="en-US" sz="2800" smtClean="0"/>
              <a:t>Improves quality control in manufacturing process by measuring camera sensitivities during laboratory calibration</a:t>
            </a:r>
          </a:p>
          <a:p>
            <a:r>
              <a:rPr lang="en-US" sz="2800" smtClean="0"/>
              <a:t>Reduces need to color balance with post processing software</a:t>
            </a:r>
          </a:p>
        </p:txBody>
      </p:sp>
      <p:sp>
        <p:nvSpPr>
          <p:cNvPr id="8"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45</a:t>
            </a:fld>
            <a:endParaRPr lang="en-US" dirty="0" smtClean="0"/>
          </a:p>
        </p:txBody>
      </p:sp>
    </p:spTree>
    <p:extLst>
      <p:ext uri="{BB962C8B-B14F-4D97-AF65-F5344CB8AC3E}">
        <p14:creationId xmlns:p14="http://schemas.microsoft.com/office/powerpoint/2010/main" val="3711840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Absolute radiometric calibration accuracy depends on knowledge of measurements</a:t>
            </a:r>
          </a:p>
          <a:p>
            <a:pPr lvl="1"/>
            <a:r>
              <a:rPr lang="en-US" dirty="0" smtClean="0"/>
              <a:t>Using current methods, accuracy can only be validated to within 2-5%</a:t>
            </a:r>
          </a:p>
          <a:p>
            <a:pPr lvl="1"/>
            <a:r>
              <a:rPr lang="en-US" dirty="0" smtClean="0"/>
              <a:t>In-field calibration accuracy also depends on knowledge of solar irradiance models</a:t>
            </a:r>
          </a:p>
          <a:p>
            <a:r>
              <a:rPr lang="en-US" dirty="0" smtClean="0"/>
              <a:t>Required accuracy depends on application</a:t>
            </a:r>
          </a:p>
        </p:txBody>
      </p:sp>
      <p:sp>
        <p:nvSpPr>
          <p:cNvPr id="3" name="Title 2"/>
          <p:cNvSpPr>
            <a:spLocks noGrp="1"/>
          </p:cNvSpPr>
          <p:nvPr>
            <p:ph type="title"/>
          </p:nvPr>
        </p:nvSpPr>
        <p:spPr/>
        <p:txBody>
          <a:bodyPr/>
          <a:lstStyle/>
          <a:p>
            <a:r>
              <a:rPr lang="en-US" dirty="0" smtClean="0"/>
              <a:t>Absolute Calibration Accuracy</a:t>
            </a:r>
            <a:endParaRPr lang="en-US" dirty="0"/>
          </a:p>
        </p:txBody>
      </p:sp>
      <p:sp>
        <p:nvSpPr>
          <p:cNvPr id="4"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46</a:t>
            </a:fld>
            <a:endParaRPr lang="en-US" dirty="0" smtClean="0"/>
          </a:p>
        </p:txBody>
      </p:sp>
    </p:spTree>
    <p:extLst>
      <p:ext uri="{BB962C8B-B14F-4D97-AF65-F5344CB8AC3E}">
        <p14:creationId xmlns:p14="http://schemas.microsoft.com/office/powerpoint/2010/main" val="33327879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normAutofit fontScale="90000"/>
          </a:bodyPr>
          <a:lstStyle/>
          <a:p>
            <a:r>
              <a:rPr lang="en-US" dirty="0" smtClean="0"/>
              <a:t>Absolute Radiometric Calibration Coefficient</a:t>
            </a:r>
          </a:p>
        </p:txBody>
      </p:sp>
      <p:graphicFrame>
        <p:nvGraphicFramePr>
          <p:cNvPr id="82974" name="Group 30"/>
          <p:cNvGraphicFramePr>
            <a:graphicFrameLocks noGrp="1"/>
          </p:cNvGraphicFramePr>
          <p:nvPr>
            <p:ph idx="1"/>
          </p:nvPr>
        </p:nvGraphicFramePr>
        <p:xfrm>
          <a:off x="506413" y="3524250"/>
          <a:ext cx="8170863" cy="1905000"/>
        </p:xfrm>
        <a:graphic>
          <a:graphicData uri="http://schemas.openxmlformats.org/drawingml/2006/table">
            <a:tbl>
              <a:tblPr/>
              <a:tblGrid>
                <a:gridCol w="1223963"/>
                <a:gridCol w="6946900"/>
              </a:tblGrid>
              <a:tr h="234950">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Where:</a:t>
                      </a:r>
                    </a:p>
                    <a:p>
                      <a:pPr marL="0" marR="0" lvl="0" indent="0" algn="l"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DN</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endPar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endParaRPr>
                    </a:p>
                    <a:p>
                      <a:pPr marL="0" marR="0" lvl="0" indent="0" algn="l"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Digital Number for a pixel</a:t>
                      </a:r>
                    </a:p>
                  </a:txBody>
                  <a:tcPr marL="68580" marR="68580" marT="0" marB="0" horzOverflow="overflow">
                    <a:lnL>
                      <a:noFill/>
                    </a:lnL>
                    <a:lnR>
                      <a:noFill/>
                    </a:lnR>
                    <a:lnT>
                      <a:noFill/>
                    </a:lnT>
                    <a:lnB>
                      <a:noFill/>
                    </a:lnB>
                    <a:lnTlToBr>
                      <a:noFill/>
                    </a:lnTlToBr>
                    <a:lnBlToTr>
                      <a:noFill/>
                    </a:lnBlToTr>
                    <a:noFill/>
                  </a:tcPr>
                </a:tc>
              </a:tr>
              <a:tr h="165100">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L</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Spectral radiance of Integrating sphere [W/(m</a:t>
                      </a:r>
                      <a:r>
                        <a:rPr kumimoji="0" lang="en-US" sz="2400" b="0" i="0" u="none" strike="noStrike" cap="none" normalizeH="0" baseline="30000" dirty="0" smtClean="0">
                          <a:ln>
                            <a:noFill/>
                          </a:ln>
                          <a:solidFill>
                            <a:schemeClr val="tx1"/>
                          </a:solidFill>
                          <a:effectLst/>
                          <a:latin typeface="Calibri" pitchFamily="34" charset="0"/>
                          <a:ea typeface="MS Mincho" pitchFamily="49" charset="-128"/>
                          <a:cs typeface="Times New Roman" pitchFamily="18" charset="0"/>
                        </a:rPr>
                        <a:t>2</a:t>
                      </a:r>
                      <a:r>
                        <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 sr </a:t>
                      </a:r>
                      <a:r>
                        <a:rPr kumimoji="0" lang="en-US" sz="2400" b="0" i="0" u="none" strike="noStrike" cap="none" normalizeH="0" baseline="0" dirty="0" smtClean="0">
                          <a:ln>
                            <a:noFill/>
                          </a:ln>
                          <a:solidFill>
                            <a:schemeClr val="tx1"/>
                          </a:solidFill>
                          <a:effectLst/>
                          <a:latin typeface="Symbol" pitchFamily="18" charset="2"/>
                          <a:ea typeface="MS Mincho" pitchFamily="49" charset="-128"/>
                          <a:cs typeface="Times New Roman" pitchFamily="18" charset="0"/>
                        </a:rPr>
                        <a:t>m</a:t>
                      </a:r>
                      <a:r>
                        <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m)]</a:t>
                      </a:r>
                    </a:p>
                  </a:txBody>
                  <a:tcPr marL="68580" marR="68580" marT="0" marB="0" horzOverflow="overflow">
                    <a:lnL>
                      <a:noFill/>
                    </a:lnL>
                    <a:lnR>
                      <a:noFill/>
                    </a:lnR>
                    <a:lnT>
                      <a:noFill/>
                    </a:lnT>
                    <a:lnB>
                      <a:noFill/>
                    </a:lnB>
                    <a:lnTlToBr>
                      <a:noFill/>
                    </a:lnTlToBr>
                    <a:lnBlToTr>
                      <a:noFill/>
                    </a:lnBlToTr>
                    <a:noFill/>
                  </a:tcPr>
                </a:tc>
              </a:tr>
              <a:tr h="241300">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S</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smtClean="0">
                          <a:ln>
                            <a:noFill/>
                          </a:ln>
                          <a:solidFill>
                            <a:schemeClr val="tx1"/>
                          </a:solidFill>
                          <a:effectLst/>
                          <a:latin typeface="Calibri" pitchFamily="34" charset="0"/>
                          <a:ea typeface="MS Mincho" pitchFamily="49" charset="-128"/>
                          <a:cs typeface="Times New Roman" pitchFamily="18" charset="0"/>
                        </a:rPr>
                        <a:t>System spectral response </a:t>
                      </a:r>
                    </a:p>
                  </a:txBody>
                  <a:tcPr marL="68580" marR="68580" marT="0" marB="0" horzOverflow="overflow">
                    <a:lnL>
                      <a:noFill/>
                    </a:lnL>
                    <a:lnR>
                      <a:noFill/>
                    </a:lnR>
                    <a:lnT>
                      <a:noFill/>
                    </a:lnT>
                    <a:lnB>
                      <a:noFill/>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C</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Calibration coefficient [(W/(m</a:t>
                      </a:r>
                      <a:r>
                        <a:rPr kumimoji="0" lang="en-US" sz="2400" b="0" i="0" u="none" strike="noStrike" cap="none" normalizeH="0" baseline="30000" dirty="0" smtClean="0">
                          <a:ln>
                            <a:noFill/>
                          </a:ln>
                          <a:solidFill>
                            <a:schemeClr val="tx1"/>
                          </a:solidFill>
                          <a:effectLst/>
                          <a:latin typeface="Calibri" pitchFamily="34" charset="0"/>
                          <a:ea typeface="MS Mincho" pitchFamily="49" charset="-128"/>
                          <a:cs typeface="Times New Roman" pitchFamily="18" charset="0"/>
                        </a:rPr>
                        <a:t>2</a:t>
                      </a:r>
                      <a:r>
                        <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 sr </a:t>
                      </a:r>
                      <a:r>
                        <a:rPr kumimoji="0" lang="en-US" sz="2400" b="0" i="0" u="none" strike="noStrike" cap="none" normalizeH="0" baseline="0" dirty="0" smtClean="0">
                          <a:ln>
                            <a:noFill/>
                          </a:ln>
                          <a:solidFill>
                            <a:schemeClr val="tx1"/>
                          </a:solidFill>
                          <a:effectLst/>
                          <a:latin typeface="Symbol" pitchFamily="18" charset="2"/>
                          <a:ea typeface="MS Mincho" pitchFamily="49" charset="-128"/>
                          <a:cs typeface="Times New Roman" pitchFamily="18" charset="0"/>
                        </a:rPr>
                        <a:t>m</a:t>
                      </a:r>
                      <a:r>
                        <a:rPr kumimoji="0" lang="en-US"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m))/DN]</a:t>
                      </a: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6" name="Slide Number Placeholder 5"/>
          <p:cNvSpPr>
            <a:spLocks noGrp="1"/>
          </p:cNvSpPr>
          <p:nvPr>
            <p:ph type="sldNum" sz="quarter" idx="10"/>
          </p:nvPr>
        </p:nvSpPr>
        <p:spPr/>
        <p:txBody>
          <a:bodyPr/>
          <a:lstStyle/>
          <a:p>
            <a:pPr>
              <a:defRPr/>
            </a:pPr>
            <a:fld id="{D23A9659-D1F0-4E6D-907B-D01F2AAE42C4}" type="slidenum">
              <a:rPr lang="en-US" smtClean="0"/>
              <a:pPr>
                <a:defRPr/>
              </a:pPr>
              <a:t>47</a:t>
            </a:fld>
            <a:endParaRPr lang="en-US" dirty="0"/>
          </a:p>
        </p:txBody>
      </p:sp>
      <p:sp>
        <p:nvSpPr>
          <p:cNvPr id="1038"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040" name="Rectangle 3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41"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25"/>
          <p:cNvGraphicFramePr>
            <a:graphicFrameLocks noChangeAspect="1"/>
          </p:cNvGraphicFramePr>
          <p:nvPr/>
        </p:nvGraphicFramePr>
        <p:xfrm>
          <a:off x="128588" y="1976438"/>
          <a:ext cx="9015412" cy="1241425"/>
        </p:xfrm>
        <a:graphic>
          <a:graphicData uri="http://schemas.openxmlformats.org/presentationml/2006/ole">
            <mc:AlternateContent xmlns:mc="http://schemas.openxmlformats.org/markup-compatibility/2006">
              <mc:Choice xmlns:v="urn:schemas-microsoft-com:vml" Requires="v">
                <p:oleObj spid="_x0000_s96259" name="Document" r:id="rId4" imgW="5936098" imgH="817634" progId="Word.Document.12">
                  <p:embed/>
                </p:oleObj>
              </mc:Choice>
              <mc:Fallback>
                <p:oleObj name="Document" r:id="rId4" imgW="5936098" imgH="817634"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8" y="1976438"/>
                        <a:ext cx="9015412"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47</a:t>
            </a:fld>
            <a:endParaRPr lang="en-US" dirty="0" smtClean="0"/>
          </a:p>
        </p:txBody>
      </p:sp>
    </p:spTree>
    <p:extLst>
      <p:ext uri="{BB962C8B-B14F-4D97-AF65-F5344CB8AC3E}">
        <p14:creationId xmlns:p14="http://schemas.microsoft.com/office/powerpoint/2010/main" val="2145043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95325" y="274638"/>
            <a:ext cx="8229600" cy="1143000"/>
          </a:xfrm>
        </p:spPr>
        <p:txBody>
          <a:bodyPr>
            <a:normAutofit fontScale="90000"/>
          </a:bodyPr>
          <a:lstStyle/>
          <a:p>
            <a:r>
              <a:rPr lang="en-US" smtClean="0"/>
              <a:t>Absolute Radiometry Enables Atmospheric Correction</a:t>
            </a:r>
          </a:p>
        </p:txBody>
      </p:sp>
      <p:sp>
        <p:nvSpPr>
          <p:cNvPr id="20484" name="Rectangle 3"/>
          <p:cNvSpPr>
            <a:spLocks noGrp="1" noChangeArrowheads="1"/>
          </p:cNvSpPr>
          <p:nvPr>
            <p:ph type="body" idx="1"/>
          </p:nvPr>
        </p:nvSpPr>
        <p:spPr/>
        <p:txBody>
          <a:bodyPr/>
          <a:lstStyle/>
          <a:p>
            <a:r>
              <a:rPr lang="en-US" smtClean="0"/>
              <a:t>Atmospherically corrected imagery (reflectance maps) enable:</a:t>
            </a:r>
          </a:p>
          <a:p>
            <a:pPr lvl="1"/>
            <a:r>
              <a:rPr lang="en-US" smtClean="0"/>
              <a:t>Change detection with reduced influence of atmosphere and solar illumination variations</a:t>
            </a:r>
          </a:p>
          <a:p>
            <a:pPr lvl="1"/>
            <a:r>
              <a:rPr lang="en-US" smtClean="0"/>
              <a:t>Spectral library-based classifiers</a:t>
            </a:r>
          </a:p>
          <a:p>
            <a:pPr lvl="1"/>
            <a:r>
              <a:rPr lang="en-US" smtClean="0"/>
              <a:t>Improved comparisons between different instruments and acquisitions</a:t>
            </a:r>
          </a:p>
          <a:p>
            <a:pPr lvl="1"/>
            <a:r>
              <a:rPr lang="en-US" smtClean="0"/>
              <a:t>Derived products such as Normalized Difference Vegetation Index (NDVI)</a:t>
            </a:r>
          </a:p>
          <a:p>
            <a:pPr>
              <a:buFont typeface="Arial" charset="0"/>
              <a:buNone/>
            </a:pPr>
            <a:endParaRPr lang="en-US" smtClean="0"/>
          </a:p>
        </p:txBody>
      </p:sp>
      <p:sp>
        <p:nvSpPr>
          <p:cNvPr id="5"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48</a:t>
            </a:fld>
            <a:endParaRPr lang="en-US" dirty="0" smtClean="0"/>
          </a:p>
        </p:txBody>
      </p:sp>
    </p:spTree>
    <p:extLst>
      <p:ext uri="{BB962C8B-B14F-4D97-AF65-F5344CB8AC3E}">
        <p14:creationId xmlns:p14="http://schemas.microsoft.com/office/powerpoint/2010/main" val="582203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F2BA9828-D16A-4127-B48C-E30C00ECD513}" type="slidenum">
              <a:rPr lang="en-US" smtClean="0"/>
              <a:pPr>
                <a:defRPr/>
              </a:pPr>
              <a:t>49</a:t>
            </a:fld>
            <a:endParaRPr lang="en-US" dirty="0"/>
          </a:p>
        </p:txBody>
      </p:sp>
      <p:sp>
        <p:nvSpPr>
          <p:cNvPr id="21506" name="Title 1"/>
          <p:cNvSpPr>
            <a:spLocks noGrp="1"/>
          </p:cNvSpPr>
          <p:nvPr>
            <p:ph type="title"/>
          </p:nvPr>
        </p:nvSpPr>
        <p:spPr/>
        <p:txBody>
          <a:bodyPr>
            <a:normAutofit fontScale="90000"/>
          </a:bodyPr>
          <a:lstStyle/>
          <a:p>
            <a:r>
              <a:rPr lang="en-US" smtClean="0"/>
              <a:t>Importance of Atmospheric Correction</a:t>
            </a:r>
          </a:p>
        </p:txBody>
      </p:sp>
      <p:grpSp>
        <p:nvGrpSpPr>
          <p:cNvPr id="2" name="Group 7"/>
          <p:cNvGrpSpPr>
            <a:grpSpLocks/>
          </p:cNvGrpSpPr>
          <p:nvPr/>
        </p:nvGrpSpPr>
        <p:grpSpPr bwMode="auto">
          <a:xfrm>
            <a:off x="1720850" y="1755775"/>
            <a:ext cx="5621338" cy="4500563"/>
            <a:chOff x="1720850" y="1755775"/>
            <a:chExt cx="5621338" cy="4500934"/>
          </a:xfrm>
        </p:grpSpPr>
        <p:pic>
          <p:nvPicPr>
            <p:cNvPr id="21509" name="Picture 3"/>
            <p:cNvPicPr>
              <a:picLocks noChangeAspect="1" noChangeArrowheads="1"/>
            </p:cNvPicPr>
            <p:nvPr/>
          </p:nvPicPr>
          <p:blipFill>
            <a:blip r:embed="rId3" cstate="print"/>
            <a:srcRect/>
            <a:stretch>
              <a:fillRect/>
            </a:stretch>
          </p:blipFill>
          <p:spPr bwMode="auto">
            <a:xfrm>
              <a:off x="1720850" y="1755775"/>
              <a:ext cx="5621338" cy="4456113"/>
            </a:xfrm>
            <a:prstGeom prst="rect">
              <a:avLst/>
            </a:prstGeom>
            <a:noFill/>
            <a:ln w="9525">
              <a:noFill/>
              <a:miter lim="800000"/>
              <a:headEnd/>
              <a:tailEnd/>
            </a:ln>
          </p:spPr>
        </p:pic>
        <p:sp>
          <p:nvSpPr>
            <p:cNvPr id="21510" name="TextBox 7"/>
            <p:cNvSpPr txBox="1">
              <a:spLocks noChangeArrowheads="1"/>
            </p:cNvSpPr>
            <p:nvPr/>
          </p:nvSpPr>
          <p:spPr bwMode="auto">
            <a:xfrm>
              <a:off x="3582989" y="5918571"/>
              <a:ext cx="2092325" cy="338138"/>
            </a:xfrm>
            <a:prstGeom prst="rect">
              <a:avLst/>
            </a:prstGeom>
            <a:solidFill>
              <a:schemeClr val="bg1"/>
            </a:solidFill>
            <a:ln w="9525">
              <a:noFill/>
              <a:miter lim="800000"/>
              <a:headEnd/>
              <a:tailEnd/>
            </a:ln>
          </p:spPr>
          <p:txBody>
            <a:bodyPr wrap="none">
              <a:spAutoFit/>
            </a:bodyPr>
            <a:lstStyle/>
            <a:p>
              <a:r>
                <a:rPr lang="en-US" sz="1600"/>
                <a:t>Wavelength, microns</a:t>
              </a:r>
            </a:p>
          </p:txBody>
        </p:sp>
        <p:sp>
          <p:nvSpPr>
            <p:cNvPr id="21511" name="TextBox 6"/>
            <p:cNvSpPr txBox="1">
              <a:spLocks noChangeArrowheads="1"/>
            </p:cNvSpPr>
            <p:nvPr/>
          </p:nvSpPr>
          <p:spPr bwMode="auto">
            <a:xfrm rot="-5400000">
              <a:off x="636619" y="3719516"/>
              <a:ext cx="2779713" cy="338138"/>
            </a:xfrm>
            <a:prstGeom prst="rect">
              <a:avLst/>
            </a:prstGeom>
            <a:solidFill>
              <a:schemeClr val="bg1"/>
            </a:solidFill>
            <a:ln w="9525">
              <a:noFill/>
              <a:miter lim="800000"/>
              <a:headEnd/>
              <a:tailEnd/>
            </a:ln>
          </p:spPr>
          <p:txBody>
            <a:bodyPr wrap="none">
              <a:spAutoFit/>
            </a:bodyPr>
            <a:lstStyle/>
            <a:p>
              <a:r>
                <a:rPr lang="en-US" sz="1600"/>
                <a:t>Radiance, Wm</a:t>
              </a:r>
              <a:r>
                <a:rPr lang="en-US" sz="1600" baseline="30000"/>
                <a:t>-2</a:t>
              </a:r>
              <a:r>
                <a:rPr lang="en-US" sz="1600"/>
                <a:t>sr</a:t>
              </a:r>
              <a:r>
                <a:rPr lang="en-US" sz="1600" baseline="30000"/>
                <a:t>-1</a:t>
              </a:r>
              <a:r>
                <a:rPr lang="en-US" sz="1600"/>
                <a:t>microns</a:t>
              </a:r>
              <a:r>
                <a:rPr lang="en-US" sz="1600" baseline="30000"/>
                <a:t>-1</a:t>
              </a:r>
            </a:p>
          </p:txBody>
        </p:sp>
      </p:grpSp>
    </p:spTree>
    <p:extLst>
      <p:ext uri="{BB962C8B-B14F-4D97-AF65-F5344CB8AC3E}">
        <p14:creationId xmlns:p14="http://schemas.microsoft.com/office/powerpoint/2010/main" val="596755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Spatial Resolution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067862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Laboratory measurements are performed using uniform illuminated targets</a:t>
            </a:r>
          </a:p>
          <a:p>
            <a:pPr lvl="1"/>
            <a:r>
              <a:rPr lang="en-US" dirty="0" smtClean="0"/>
              <a:t>Flat fielding</a:t>
            </a:r>
          </a:p>
          <a:p>
            <a:pPr lvl="2"/>
            <a:r>
              <a:rPr lang="en-US" dirty="0" smtClean="0"/>
              <a:t>Focal plane roll-off is measured and corrected for so that each pixel yields the same DN across the focal plane</a:t>
            </a:r>
          </a:p>
          <a:p>
            <a:pPr lvl="1"/>
            <a:r>
              <a:rPr lang="en-US" dirty="0" smtClean="0"/>
              <a:t>Focal plane artifact removal</a:t>
            </a:r>
          </a:p>
          <a:p>
            <a:pPr lvl="2"/>
            <a:r>
              <a:rPr lang="en-US" dirty="0" smtClean="0"/>
              <a:t>Artifacts such as focal plane seams and bad pixels are removed and replaced with either adjacent pixel values or an average of adjacent pixel values</a:t>
            </a:r>
          </a:p>
          <a:p>
            <a:r>
              <a:rPr lang="en-US" dirty="0" smtClean="0"/>
              <a:t>Typical remote sensing goal is &lt;1%</a:t>
            </a:r>
            <a:endParaRPr lang="en-US" dirty="0"/>
          </a:p>
        </p:txBody>
      </p:sp>
      <p:sp>
        <p:nvSpPr>
          <p:cNvPr id="3" name="Title 2"/>
          <p:cNvSpPr>
            <a:spLocks noGrp="1"/>
          </p:cNvSpPr>
          <p:nvPr>
            <p:ph type="title"/>
          </p:nvPr>
        </p:nvSpPr>
        <p:spPr/>
        <p:txBody>
          <a:bodyPr/>
          <a:lstStyle/>
          <a:p>
            <a:r>
              <a:rPr lang="en-US" dirty="0" smtClean="0"/>
              <a:t>Relative Radiometric Accuracy</a:t>
            </a:r>
            <a:endParaRPr lang="en-US" dirty="0"/>
          </a:p>
        </p:txBody>
      </p:sp>
      <p:sp>
        <p:nvSpPr>
          <p:cNvPr id="4"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50</a:t>
            </a:fld>
            <a:endParaRPr lang="en-US" dirty="0" smtClean="0"/>
          </a:p>
        </p:txBody>
      </p:sp>
    </p:spTree>
    <p:extLst>
      <p:ext uri="{BB962C8B-B14F-4D97-AF65-F5344CB8AC3E}">
        <p14:creationId xmlns:p14="http://schemas.microsoft.com/office/powerpoint/2010/main" val="15246369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Sample Flat Fielding Correction</a:t>
            </a:r>
            <a:endParaRPr lang="en-US" dirty="0"/>
          </a:p>
        </p:txBody>
      </p:sp>
      <p:sp>
        <p:nvSpPr>
          <p:cNvPr id="5" name="Rectangle 4"/>
          <p:cNvSpPr/>
          <p:nvPr/>
        </p:nvSpPr>
        <p:spPr>
          <a:xfrm>
            <a:off x="3743325" y="1600200"/>
            <a:ext cx="191452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51</a:t>
            </a:fld>
            <a:endParaRPr lang="en-US" dirty="0" smtClean="0"/>
          </a:p>
        </p:txBody>
      </p:sp>
      <p:sp>
        <p:nvSpPr>
          <p:cNvPr id="7" name="Rectangle 6"/>
          <p:cNvSpPr/>
          <p:nvPr/>
        </p:nvSpPr>
        <p:spPr>
          <a:xfrm>
            <a:off x="169863" y="1925625"/>
            <a:ext cx="8804275" cy="38274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5" descr="ff_0005.png"/>
          <p:cNvPicPr>
            <a:picLocks noChangeAspect="1"/>
          </p:cNvPicPr>
          <p:nvPr/>
        </p:nvPicPr>
        <p:blipFill>
          <a:blip r:embed="rId2" cstate="print"/>
          <a:srcRect/>
          <a:stretch>
            <a:fillRect/>
          </a:stretch>
        </p:blipFill>
        <p:spPr bwMode="auto">
          <a:xfrm>
            <a:off x="4741863" y="2260587"/>
            <a:ext cx="4024312" cy="3016250"/>
          </a:xfrm>
          <a:prstGeom prst="rect">
            <a:avLst/>
          </a:prstGeom>
          <a:noFill/>
          <a:ln w="9525">
            <a:solidFill>
              <a:srgbClr val="000066"/>
            </a:solidFill>
            <a:miter lim="800000"/>
            <a:headEnd/>
            <a:tailEnd/>
          </a:ln>
        </p:spPr>
      </p:pic>
      <p:pic>
        <p:nvPicPr>
          <p:cNvPr id="9" name="Picture 6" descr="dn_0005.png"/>
          <p:cNvPicPr>
            <a:picLocks noChangeAspect="1"/>
          </p:cNvPicPr>
          <p:nvPr/>
        </p:nvPicPr>
        <p:blipFill>
          <a:blip r:embed="rId3" cstate="print"/>
          <a:srcRect/>
          <a:stretch>
            <a:fillRect/>
          </a:stretch>
        </p:blipFill>
        <p:spPr bwMode="auto">
          <a:xfrm>
            <a:off x="350838" y="2260587"/>
            <a:ext cx="4022725" cy="3016250"/>
          </a:xfrm>
          <a:prstGeom prst="rect">
            <a:avLst/>
          </a:prstGeom>
          <a:noFill/>
          <a:ln w="9525">
            <a:solidFill>
              <a:srgbClr val="000066"/>
            </a:solidFill>
            <a:miter lim="800000"/>
            <a:headEnd/>
            <a:tailEnd/>
          </a:ln>
        </p:spPr>
      </p:pic>
    </p:spTree>
    <p:extLst>
      <p:ext uri="{BB962C8B-B14F-4D97-AF65-F5344CB8AC3E}">
        <p14:creationId xmlns:p14="http://schemas.microsoft.com/office/powerpoint/2010/main" val="41228714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r>
              <a:rPr lang="en-US" dirty="0" smtClean="0"/>
              <a:t>Flat Fielding</a:t>
            </a:r>
          </a:p>
        </p:txBody>
      </p:sp>
      <p:graphicFrame>
        <p:nvGraphicFramePr>
          <p:cNvPr id="1026" name="Object 2"/>
          <p:cNvGraphicFramePr>
            <a:graphicFrameLocks noChangeAspect="1"/>
          </p:cNvGraphicFramePr>
          <p:nvPr/>
        </p:nvGraphicFramePr>
        <p:xfrm>
          <a:off x="-808038" y="3084513"/>
          <a:ext cx="9918701" cy="887412"/>
        </p:xfrm>
        <a:graphic>
          <a:graphicData uri="http://schemas.openxmlformats.org/presentationml/2006/ole">
            <mc:AlternateContent xmlns:mc="http://schemas.openxmlformats.org/markup-compatibility/2006">
              <mc:Choice xmlns:v="urn:schemas-microsoft-com:vml" Requires="v">
                <p:oleObj spid="_x0000_s97283" name="Document" r:id="rId4" imgW="5949456" imgH="538068" progId="Word.Document.12">
                  <p:embed/>
                </p:oleObj>
              </mc:Choice>
              <mc:Fallback>
                <p:oleObj name="Document" r:id="rId4" imgW="5949456" imgH="538068"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3084513"/>
                        <a:ext cx="9918701" cy="88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228600" y="1458913"/>
            <a:ext cx="3514725" cy="1631950"/>
          </a:xfrm>
          <a:prstGeom prst="rect">
            <a:avLst/>
          </a:prstGeom>
          <a:noFill/>
        </p:spPr>
        <p:txBody>
          <a:bodyPr wrap="square">
            <a:spAutoFit/>
          </a:bodyPr>
          <a:lstStyle/>
          <a:p>
            <a:pPr algn="ctr">
              <a:defRPr/>
            </a:pPr>
            <a:r>
              <a:rPr lang="en-US" sz="2000" dirty="0">
                <a:solidFill>
                  <a:srgbClr val="003399"/>
                </a:solidFill>
                <a:latin typeface="+mn-lt"/>
              </a:rPr>
              <a:t>Flat Fielded Dark Frame Subtracted Image</a:t>
            </a:r>
          </a:p>
          <a:p>
            <a:pPr algn="ctr">
              <a:defRPr/>
            </a:pPr>
            <a:r>
              <a:rPr lang="en-US" sz="2000" dirty="0">
                <a:solidFill>
                  <a:srgbClr val="003399"/>
                </a:solidFill>
                <a:latin typeface="+mn-lt"/>
              </a:rPr>
              <a:t>Normalized to Reference Condition DN</a:t>
            </a:r>
          </a:p>
          <a:p>
            <a:pPr algn="ctr">
              <a:defRPr/>
            </a:pPr>
            <a:endParaRPr lang="en-US" sz="2000" dirty="0">
              <a:solidFill>
                <a:srgbClr val="003399"/>
              </a:solidFill>
              <a:latin typeface="+mn-lt"/>
            </a:endParaRPr>
          </a:p>
        </p:txBody>
      </p:sp>
      <p:cxnSp>
        <p:nvCxnSpPr>
          <p:cNvPr id="7" name="Straight Arrow Connector 6"/>
          <p:cNvCxnSpPr/>
          <p:nvPr/>
        </p:nvCxnSpPr>
        <p:spPr>
          <a:xfrm rot="16200000" flipH="1">
            <a:off x="2132806" y="2878932"/>
            <a:ext cx="536575" cy="1317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98826" y="2092325"/>
            <a:ext cx="2687638" cy="708025"/>
          </a:xfrm>
          <a:prstGeom prst="rect">
            <a:avLst/>
          </a:prstGeom>
          <a:noFill/>
        </p:spPr>
        <p:txBody>
          <a:bodyPr>
            <a:spAutoFit/>
          </a:bodyPr>
          <a:lstStyle/>
          <a:p>
            <a:pPr algn="ctr">
              <a:defRPr/>
            </a:pPr>
            <a:r>
              <a:rPr lang="en-US" sz="2000" dirty="0">
                <a:solidFill>
                  <a:srgbClr val="003399"/>
                </a:solidFill>
                <a:latin typeface="+mn-lt"/>
              </a:rPr>
              <a:t>Raw DN</a:t>
            </a:r>
          </a:p>
          <a:p>
            <a:pPr algn="ctr">
              <a:defRPr/>
            </a:pPr>
            <a:endParaRPr lang="en-US" sz="2000" dirty="0">
              <a:solidFill>
                <a:srgbClr val="003399"/>
              </a:solidFill>
              <a:latin typeface="+mn-lt"/>
            </a:endParaRPr>
          </a:p>
        </p:txBody>
      </p:sp>
      <p:cxnSp>
        <p:nvCxnSpPr>
          <p:cNvPr id="9" name="Straight Arrow Connector 8"/>
          <p:cNvCxnSpPr/>
          <p:nvPr/>
        </p:nvCxnSpPr>
        <p:spPr>
          <a:xfrm flipH="1">
            <a:off x="4535488" y="2486025"/>
            <a:ext cx="7937" cy="5746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27742" y="1987550"/>
            <a:ext cx="2687638" cy="708025"/>
          </a:xfrm>
          <a:prstGeom prst="rect">
            <a:avLst/>
          </a:prstGeom>
          <a:noFill/>
        </p:spPr>
        <p:txBody>
          <a:bodyPr>
            <a:spAutoFit/>
          </a:bodyPr>
          <a:lstStyle/>
          <a:p>
            <a:pPr algn="ctr">
              <a:defRPr/>
            </a:pPr>
            <a:r>
              <a:rPr lang="en-US" sz="2000" dirty="0">
                <a:solidFill>
                  <a:srgbClr val="003399"/>
                </a:solidFill>
                <a:latin typeface="+mn-lt"/>
              </a:rPr>
              <a:t>Mean Dark Image</a:t>
            </a:r>
          </a:p>
          <a:p>
            <a:pPr algn="ctr">
              <a:defRPr/>
            </a:pPr>
            <a:endParaRPr lang="en-US" sz="2000" dirty="0">
              <a:solidFill>
                <a:srgbClr val="003399"/>
              </a:solidFill>
              <a:latin typeface="+mn-lt"/>
            </a:endParaRPr>
          </a:p>
        </p:txBody>
      </p:sp>
      <p:cxnSp>
        <p:nvCxnSpPr>
          <p:cNvPr id="11" name="Straight Arrow Connector 10"/>
          <p:cNvCxnSpPr/>
          <p:nvPr/>
        </p:nvCxnSpPr>
        <p:spPr>
          <a:xfrm rot="5400000">
            <a:off x="5682457" y="2442368"/>
            <a:ext cx="711200" cy="5254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29288" y="4314825"/>
            <a:ext cx="2687637" cy="1323975"/>
          </a:xfrm>
          <a:prstGeom prst="rect">
            <a:avLst/>
          </a:prstGeom>
          <a:noFill/>
        </p:spPr>
        <p:txBody>
          <a:bodyPr>
            <a:spAutoFit/>
          </a:bodyPr>
          <a:lstStyle/>
          <a:p>
            <a:pPr algn="ctr">
              <a:defRPr/>
            </a:pPr>
            <a:r>
              <a:rPr lang="en-US" sz="2000" dirty="0">
                <a:solidFill>
                  <a:srgbClr val="003399"/>
                </a:solidFill>
                <a:latin typeface="+mn-lt"/>
              </a:rPr>
              <a:t>Integrating Sphere Bright Image at Reference F#</a:t>
            </a:r>
          </a:p>
          <a:p>
            <a:pPr algn="ctr">
              <a:defRPr/>
            </a:pPr>
            <a:endParaRPr lang="en-US" sz="2000" dirty="0">
              <a:solidFill>
                <a:srgbClr val="003399"/>
              </a:solidFill>
              <a:latin typeface="+mn-lt"/>
            </a:endParaRPr>
          </a:p>
        </p:txBody>
      </p:sp>
      <p:sp>
        <p:nvSpPr>
          <p:cNvPr id="13" name="TextBox 12"/>
          <p:cNvSpPr txBox="1"/>
          <p:nvPr/>
        </p:nvSpPr>
        <p:spPr>
          <a:xfrm>
            <a:off x="1803400" y="4016375"/>
            <a:ext cx="2687638" cy="708025"/>
          </a:xfrm>
          <a:prstGeom prst="rect">
            <a:avLst/>
          </a:prstGeom>
          <a:noFill/>
        </p:spPr>
        <p:txBody>
          <a:bodyPr>
            <a:spAutoFit/>
          </a:bodyPr>
          <a:lstStyle/>
          <a:p>
            <a:pPr algn="ctr">
              <a:defRPr/>
            </a:pPr>
            <a:r>
              <a:rPr lang="en-US" sz="2000" dirty="0">
                <a:solidFill>
                  <a:srgbClr val="003399"/>
                </a:solidFill>
                <a:latin typeface="+mn-lt"/>
              </a:rPr>
              <a:t>Maximum DN </a:t>
            </a:r>
          </a:p>
          <a:p>
            <a:pPr algn="ctr">
              <a:defRPr/>
            </a:pPr>
            <a:endParaRPr lang="en-US" sz="2000" dirty="0">
              <a:solidFill>
                <a:srgbClr val="003399"/>
              </a:solidFill>
              <a:latin typeface="+mn-lt"/>
            </a:endParaRPr>
          </a:p>
        </p:txBody>
      </p:sp>
      <p:cxnSp>
        <p:nvCxnSpPr>
          <p:cNvPr id="14" name="Straight Arrow Connector 13"/>
          <p:cNvCxnSpPr/>
          <p:nvPr/>
        </p:nvCxnSpPr>
        <p:spPr>
          <a:xfrm flipV="1">
            <a:off x="3217863" y="3616325"/>
            <a:ext cx="412750" cy="3698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5443538" y="3843338"/>
            <a:ext cx="506412" cy="4365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52</a:t>
            </a:fld>
            <a:endParaRPr lang="en-US" dirty="0" smtClean="0"/>
          </a:p>
        </p:txBody>
      </p:sp>
    </p:spTree>
    <p:extLst>
      <p:ext uri="{BB962C8B-B14F-4D97-AF65-F5344CB8AC3E}">
        <p14:creationId xmlns:p14="http://schemas.microsoft.com/office/powerpoint/2010/main" val="3468493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Depends on:</a:t>
            </a:r>
          </a:p>
          <a:p>
            <a:pPr lvl="1"/>
            <a:r>
              <a:rPr lang="en-US" dirty="0" smtClean="0"/>
              <a:t>Pixel size, measured by:</a:t>
            </a:r>
          </a:p>
          <a:p>
            <a:pPr lvl="2"/>
            <a:r>
              <a:rPr lang="en-US" dirty="0" smtClean="0"/>
              <a:t>Ground Sample Distance (GSD)</a:t>
            </a:r>
          </a:p>
          <a:p>
            <a:pPr lvl="1"/>
            <a:r>
              <a:rPr lang="en-US" dirty="0" smtClean="0"/>
              <a:t>Point Spread Function (PSF) - the response that an electro-optical system has to a point source</a:t>
            </a:r>
          </a:p>
          <a:p>
            <a:pPr lvl="2"/>
            <a:r>
              <a:rPr lang="en-US" dirty="0" smtClean="0"/>
              <a:t>The sharper the function, the sharper the object will appear in the system output image </a:t>
            </a:r>
          </a:p>
          <a:p>
            <a:pPr lvl="2"/>
            <a:r>
              <a:rPr lang="en-US" dirty="0" smtClean="0"/>
              <a:t>Difficult to directly measure</a:t>
            </a:r>
          </a:p>
          <a:p>
            <a:pPr lvl="1"/>
            <a:r>
              <a:rPr lang="en-US" dirty="0" smtClean="0"/>
              <a:t>Flight operations/installation</a:t>
            </a:r>
          </a:p>
          <a:p>
            <a:endParaRPr lang="en-US" dirty="0" smtClean="0"/>
          </a:p>
        </p:txBody>
      </p:sp>
      <p:sp>
        <p:nvSpPr>
          <p:cNvPr id="6" name="Slide Number Placeholder 3"/>
          <p:cNvSpPr>
            <a:spLocks noGrp="1"/>
          </p:cNvSpPr>
          <p:nvPr>
            <p:ph type="sldNum" sz="quarter" idx="11"/>
          </p:nvPr>
        </p:nvSpPr>
        <p:spPr/>
        <p:txBody>
          <a:bodyPr/>
          <a:lstStyle/>
          <a:p>
            <a:fld id="{6253227B-0ED7-4563-9A53-5565A2CB367F}" type="slidenum">
              <a:rPr lang="en-US" smtClean="0"/>
              <a:pPr/>
              <a:t>6</a:t>
            </a:fld>
            <a:endParaRPr lang="en-US" dirty="0" smtClean="0"/>
          </a:p>
        </p:txBody>
      </p:sp>
      <p:sp>
        <p:nvSpPr>
          <p:cNvPr id="3" name="Title 2"/>
          <p:cNvSpPr>
            <a:spLocks noGrp="1"/>
          </p:cNvSpPr>
          <p:nvPr>
            <p:ph type="title"/>
          </p:nvPr>
        </p:nvSpPr>
        <p:spPr/>
        <p:txBody>
          <a:bodyPr/>
          <a:lstStyle/>
          <a:p>
            <a:r>
              <a:rPr lang="en-US" smtClean="0"/>
              <a:t>Spatial Resolution</a:t>
            </a:r>
            <a:endParaRPr lang="en-US" dirty="0"/>
          </a:p>
        </p:txBody>
      </p:sp>
      <p:pic>
        <p:nvPicPr>
          <p:cNvPr id="4" name="Picture 3"/>
          <p:cNvPicPr/>
          <p:nvPr/>
        </p:nvPicPr>
        <p:blipFill>
          <a:blip r:embed="rId3" cstate="print"/>
          <a:srcRect/>
          <a:stretch>
            <a:fillRect/>
          </a:stretch>
        </p:blipFill>
        <p:spPr bwMode="auto">
          <a:xfrm>
            <a:off x="5930705" y="3541394"/>
            <a:ext cx="3151393" cy="3032760"/>
          </a:xfrm>
          <a:prstGeom prst="rect">
            <a:avLst/>
          </a:prstGeom>
          <a:noFill/>
          <a:ln w="9525">
            <a:noFill/>
            <a:miter lim="800000"/>
            <a:headEnd/>
            <a:tailEnd/>
          </a:ln>
        </p:spPr>
      </p:pic>
      <p:sp>
        <p:nvSpPr>
          <p:cNvPr id="5" name="TextBox 4"/>
          <p:cNvSpPr txBox="1"/>
          <p:nvPr/>
        </p:nvSpPr>
        <p:spPr>
          <a:xfrm>
            <a:off x="554352" y="5057774"/>
            <a:ext cx="5872166" cy="1338828"/>
          </a:xfrm>
          <a:prstGeom prst="rect">
            <a:avLst/>
          </a:prstGeom>
          <a:noFill/>
        </p:spPr>
        <p:txBody>
          <a:bodyPr wrap="square" rtlCol="0">
            <a:spAutoFit/>
          </a:bodyPr>
          <a:lstStyle/>
          <a:p>
            <a:r>
              <a:rPr lang="en-US" sz="2700" dirty="0" smtClean="0">
                <a:latin typeface="Arial" pitchFamily="34" charset="0"/>
                <a:cs typeface="Arial" pitchFamily="34" charset="0"/>
              </a:rPr>
              <a:t>Values are determined in a laboratory and then validated in flight</a:t>
            </a:r>
          </a:p>
          <a:p>
            <a:endParaRPr lang="en-US" sz="27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ontent Placeholder 99"/>
          <p:cNvSpPr>
            <a:spLocks noGrp="1"/>
          </p:cNvSpPr>
          <p:nvPr>
            <p:ph idx="1"/>
          </p:nvPr>
        </p:nvSpPr>
        <p:spPr/>
        <p:txBody>
          <a:bodyPr/>
          <a:lstStyle/>
          <a:p>
            <a:endParaRPr lang="en-US"/>
          </a:p>
        </p:txBody>
      </p:sp>
      <p:sp>
        <p:nvSpPr>
          <p:cNvPr id="95" name="Slide Number Placeholder 3"/>
          <p:cNvSpPr>
            <a:spLocks noGrp="1"/>
          </p:cNvSpPr>
          <p:nvPr>
            <p:ph type="sldNum" sz="quarter" idx="11"/>
          </p:nvPr>
        </p:nvSpPr>
        <p:spPr/>
        <p:txBody>
          <a:bodyPr/>
          <a:lstStyle/>
          <a:p>
            <a:fld id="{6253227B-0ED7-4563-9A53-5565A2CB367F}" type="slidenum">
              <a:rPr lang="en-US" smtClean="0"/>
              <a:pPr/>
              <a:t>7</a:t>
            </a:fld>
            <a:endParaRPr lang="en-US" dirty="0" smtClean="0"/>
          </a:p>
        </p:txBody>
      </p:sp>
      <p:sp>
        <p:nvSpPr>
          <p:cNvPr id="3" name="Title 2"/>
          <p:cNvSpPr>
            <a:spLocks noGrp="1"/>
          </p:cNvSpPr>
          <p:nvPr>
            <p:ph type="title"/>
          </p:nvPr>
        </p:nvSpPr>
        <p:spPr/>
        <p:txBody>
          <a:bodyPr>
            <a:normAutofit fontScale="90000"/>
          </a:bodyPr>
          <a:lstStyle/>
          <a:p>
            <a:r>
              <a:rPr lang="en-US" dirty="0" smtClean="0"/>
              <a:t>Common Spatial Resolution Metrics</a:t>
            </a:r>
            <a:endParaRPr lang="en-US" dirty="0"/>
          </a:p>
        </p:txBody>
      </p:sp>
      <p:sp>
        <p:nvSpPr>
          <p:cNvPr id="4" name="Rectangle 3"/>
          <p:cNvSpPr/>
          <p:nvPr/>
        </p:nvSpPr>
        <p:spPr>
          <a:xfrm>
            <a:off x="4572000" y="3182208"/>
            <a:ext cx="4053840" cy="300228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txBox="1">
            <a:spLocks noChangeArrowheads="1"/>
          </p:cNvSpPr>
          <p:nvPr/>
        </p:nvSpPr>
        <p:spPr>
          <a:xfrm>
            <a:off x="4572000" y="1450670"/>
            <a:ext cx="4038600" cy="1870087"/>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Arial"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Frequency Domain</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Modulation Transfer Function (MTF)</a:t>
            </a:r>
          </a:p>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MTF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Nyquist</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typical parameter</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4"/>
          <p:cNvSpPr txBox="1">
            <a:spLocks/>
          </p:cNvSpPr>
          <p:nvPr/>
        </p:nvSpPr>
        <p:spPr>
          <a:xfrm>
            <a:off x="533400" y="1439462"/>
            <a:ext cx="4038600" cy="1336992"/>
          </a:xfrm>
          <a:prstGeom prst="rect">
            <a:avLst/>
          </a:prstGeom>
        </p:spPr>
        <p:txBody>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Arial"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Spatial Domain</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Relative Edge Response (RER) </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Arial" charset="0"/>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7" name="Group 6"/>
          <p:cNvGrpSpPr/>
          <p:nvPr/>
        </p:nvGrpSpPr>
        <p:grpSpPr>
          <a:xfrm>
            <a:off x="4572000" y="3232893"/>
            <a:ext cx="3978639" cy="2998781"/>
            <a:chOff x="302260" y="2987040"/>
            <a:chExt cx="3978639" cy="2998781"/>
          </a:xfrm>
        </p:grpSpPr>
        <p:grpSp>
          <p:nvGrpSpPr>
            <p:cNvPr id="8" name="Group 103"/>
            <p:cNvGrpSpPr>
              <a:grpSpLocks/>
            </p:cNvGrpSpPr>
            <p:nvPr/>
          </p:nvGrpSpPr>
          <p:grpSpPr bwMode="auto">
            <a:xfrm>
              <a:off x="302260" y="2987040"/>
              <a:ext cx="3978639" cy="2998781"/>
              <a:chOff x="775159" y="3784607"/>
              <a:chExt cx="3227388" cy="2633666"/>
            </a:xfrm>
          </p:grpSpPr>
          <p:grpSp>
            <p:nvGrpSpPr>
              <p:cNvPr id="10" name="Group 5"/>
              <p:cNvGrpSpPr>
                <a:grpSpLocks/>
              </p:cNvGrpSpPr>
              <p:nvPr/>
            </p:nvGrpSpPr>
            <p:grpSpPr bwMode="auto">
              <a:xfrm>
                <a:off x="775159" y="3784607"/>
                <a:ext cx="3227388" cy="2633666"/>
                <a:chOff x="566" y="1840"/>
                <a:chExt cx="2033" cy="1659"/>
              </a:xfrm>
            </p:grpSpPr>
            <p:sp>
              <p:nvSpPr>
                <p:cNvPr id="13" name="Text Box 6"/>
                <p:cNvSpPr txBox="1">
                  <a:spLocks noChangeArrowheads="1"/>
                </p:cNvSpPr>
                <p:nvPr/>
              </p:nvSpPr>
              <p:spPr bwMode="auto">
                <a:xfrm>
                  <a:off x="566" y="1943"/>
                  <a:ext cx="239"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a:latin typeface="+mn-lt"/>
                    </a:rPr>
                    <a:t>1.0</a:t>
                  </a:r>
                </a:p>
              </p:txBody>
            </p:sp>
            <p:sp>
              <p:nvSpPr>
                <p:cNvPr id="14" name="Freeform 7"/>
                <p:cNvSpPr>
                  <a:spLocks/>
                </p:cNvSpPr>
                <p:nvPr/>
              </p:nvSpPr>
              <p:spPr bwMode="auto">
                <a:xfrm>
                  <a:off x="864" y="2016"/>
                  <a:ext cx="1504" cy="1128"/>
                </a:xfrm>
                <a:custGeom>
                  <a:avLst/>
                  <a:gdLst>
                    <a:gd name="T0" fmla="*/ 0 w 1504"/>
                    <a:gd name="T1" fmla="*/ 16 h 1128"/>
                    <a:gd name="T2" fmla="*/ 480 w 1504"/>
                    <a:gd name="T3" fmla="*/ 160 h 1128"/>
                    <a:gd name="T4" fmla="*/ 1344 w 1504"/>
                    <a:gd name="T5" fmla="*/ 976 h 1128"/>
                    <a:gd name="T6" fmla="*/ 1440 w 1504"/>
                    <a:gd name="T7" fmla="*/ 1072 h 1128"/>
                    <a:gd name="T8" fmla="*/ 0 60000 65536"/>
                    <a:gd name="T9" fmla="*/ 0 60000 65536"/>
                    <a:gd name="T10" fmla="*/ 0 60000 65536"/>
                    <a:gd name="T11" fmla="*/ 0 60000 65536"/>
                    <a:gd name="T12" fmla="*/ 0 w 1504"/>
                    <a:gd name="T13" fmla="*/ 0 h 1128"/>
                    <a:gd name="T14" fmla="*/ 1504 w 1504"/>
                    <a:gd name="T15" fmla="*/ 1128 h 1128"/>
                  </a:gdLst>
                  <a:ahLst/>
                  <a:cxnLst>
                    <a:cxn ang="T8">
                      <a:pos x="T0" y="T1"/>
                    </a:cxn>
                    <a:cxn ang="T9">
                      <a:pos x="T2" y="T3"/>
                    </a:cxn>
                    <a:cxn ang="T10">
                      <a:pos x="T4" y="T5"/>
                    </a:cxn>
                    <a:cxn ang="T11">
                      <a:pos x="T6" y="T7"/>
                    </a:cxn>
                  </a:cxnLst>
                  <a:rect l="T12" t="T13" r="T14" b="T15"/>
                  <a:pathLst>
                    <a:path w="1504" h="1128">
                      <a:moveTo>
                        <a:pt x="0" y="16"/>
                      </a:moveTo>
                      <a:cubicBezTo>
                        <a:pt x="128" y="8"/>
                        <a:pt x="256" y="0"/>
                        <a:pt x="480" y="160"/>
                      </a:cubicBezTo>
                      <a:cubicBezTo>
                        <a:pt x="704" y="320"/>
                        <a:pt x="1184" y="824"/>
                        <a:pt x="1344" y="976"/>
                      </a:cubicBezTo>
                      <a:cubicBezTo>
                        <a:pt x="1504" y="1128"/>
                        <a:pt x="1424" y="1056"/>
                        <a:pt x="1440" y="107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Line 8"/>
                <p:cNvSpPr>
                  <a:spLocks noChangeShapeType="1"/>
                </p:cNvSpPr>
                <p:nvPr/>
              </p:nvSpPr>
              <p:spPr bwMode="auto">
                <a:xfrm>
                  <a:off x="864" y="1840"/>
                  <a:ext cx="0" cy="13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9"/>
                <p:cNvSpPr>
                  <a:spLocks noChangeShapeType="1"/>
                </p:cNvSpPr>
                <p:nvPr/>
              </p:nvSpPr>
              <p:spPr bwMode="auto">
                <a:xfrm>
                  <a:off x="720" y="3088"/>
                  <a:ext cx="18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10"/>
                <p:cNvSpPr>
                  <a:spLocks noChangeShapeType="1"/>
                </p:cNvSpPr>
                <p:nvPr/>
              </p:nvSpPr>
              <p:spPr bwMode="auto">
                <a:xfrm>
                  <a:off x="2064" y="270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Text Box 11"/>
                <p:cNvSpPr txBox="1">
                  <a:spLocks noChangeArrowheads="1"/>
                </p:cNvSpPr>
                <p:nvPr/>
              </p:nvSpPr>
              <p:spPr bwMode="auto">
                <a:xfrm>
                  <a:off x="1524" y="3312"/>
                  <a:ext cx="107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dirty="0" smtClean="0">
                      <a:latin typeface="+mn-lt"/>
                    </a:rPr>
                    <a:t>Cut-off frequency</a:t>
                  </a:r>
                  <a:endParaRPr lang="en-US" sz="1600" dirty="0">
                    <a:latin typeface="+mn-lt"/>
                  </a:endParaRPr>
                </a:p>
              </p:txBody>
            </p:sp>
            <p:sp>
              <p:nvSpPr>
                <p:cNvPr id="19" name="Text Box 12"/>
                <p:cNvSpPr txBox="1">
                  <a:spLocks noChangeArrowheads="1"/>
                </p:cNvSpPr>
                <p:nvPr/>
              </p:nvSpPr>
              <p:spPr bwMode="auto">
                <a:xfrm>
                  <a:off x="911" y="3118"/>
                  <a:ext cx="108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dirty="0">
                      <a:latin typeface="+mn-lt"/>
                    </a:rPr>
                    <a:t>Spatial frequency</a:t>
                  </a:r>
                </a:p>
              </p:txBody>
            </p:sp>
          </p:grpSp>
          <p:cxnSp>
            <p:nvCxnSpPr>
              <p:cNvPr id="11" name="Straight Arrow Connector 10"/>
              <p:cNvCxnSpPr/>
              <p:nvPr/>
            </p:nvCxnSpPr>
            <p:spPr>
              <a:xfrm>
                <a:off x="1265697" y="5381634"/>
                <a:ext cx="1876425" cy="0"/>
              </a:xfrm>
              <a:prstGeom prst="straightConnector1">
                <a:avLst/>
              </a:prstGeom>
              <a:ln>
                <a:solidFill>
                  <a:srgbClr val="00206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 name="Text Box 12"/>
              <p:cNvSpPr txBox="1">
                <a:spLocks noChangeArrowheads="1"/>
              </p:cNvSpPr>
              <p:nvPr/>
            </p:nvSpPr>
            <p:spPr bwMode="auto">
              <a:xfrm>
                <a:off x="1273620" y="5068217"/>
                <a:ext cx="1351295" cy="29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dirty="0">
                    <a:latin typeface="+mn-lt"/>
                  </a:rPr>
                  <a:t>MTF @ Nyquist</a:t>
                </a:r>
              </a:p>
            </p:txBody>
          </p:sp>
        </p:grpSp>
        <p:sp>
          <p:nvSpPr>
            <p:cNvPr id="9" name="TextBox 8"/>
            <p:cNvSpPr txBox="1"/>
            <p:nvPr/>
          </p:nvSpPr>
          <p:spPr>
            <a:xfrm rot="16200000">
              <a:off x="304800" y="4023360"/>
              <a:ext cx="652743" cy="369332"/>
            </a:xfrm>
            <a:prstGeom prst="rect">
              <a:avLst/>
            </a:prstGeom>
            <a:noFill/>
          </p:spPr>
          <p:txBody>
            <a:bodyPr wrap="none" rtlCol="0">
              <a:spAutoFit/>
            </a:bodyPr>
            <a:lstStyle/>
            <a:p>
              <a:r>
                <a:rPr lang="en-US" dirty="0" smtClean="0"/>
                <a:t>MTF</a:t>
              </a:r>
              <a:endParaRPr lang="en-US" dirty="0"/>
            </a:p>
          </p:txBody>
        </p:sp>
      </p:grpSp>
      <p:grpSp>
        <p:nvGrpSpPr>
          <p:cNvPr id="20" name="Group 19"/>
          <p:cNvGrpSpPr/>
          <p:nvPr/>
        </p:nvGrpSpPr>
        <p:grpSpPr>
          <a:xfrm>
            <a:off x="277262" y="2812478"/>
            <a:ext cx="3877821" cy="3416494"/>
            <a:chOff x="4550001" y="2816630"/>
            <a:chExt cx="3877821" cy="3416494"/>
          </a:xfrm>
        </p:grpSpPr>
        <p:grpSp>
          <p:nvGrpSpPr>
            <p:cNvPr id="21" name="Group 166"/>
            <p:cNvGrpSpPr>
              <a:grpSpLocks noChangeAspect="1"/>
            </p:cNvGrpSpPr>
            <p:nvPr/>
          </p:nvGrpSpPr>
          <p:grpSpPr bwMode="auto">
            <a:xfrm>
              <a:off x="4550001" y="2816630"/>
              <a:ext cx="3877821" cy="3416494"/>
              <a:chOff x="1024" y="842"/>
              <a:chExt cx="3908" cy="3443"/>
            </a:xfrm>
          </p:grpSpPr>
          <p:grpSp>
            <p:nvGrpSpPr>
              <p:cNvPr id="23" name="Group 79"/>
              <p:cNvGrpSpPr>
                <a:grpSpLocks/>
              </p:cNvGrpSpPr>
              <p:nvPr/>
            </p:nvGrpSpPr>
            <p:grpSpPr bwMode="auto">
              <a:xfrm>
                <a:off x="1053" y="842"/>
                <a:ext cx="3879" cy="3034"/>
                <a:chOff x="957" y="932"/>
                <a:chExt cx="3879" cy="3034"/>
              </a:xfrm>
            </p:grpSpPr>
            <p:sp>
              <p:nvSpPr>
                <p:cNvPr id="34" name="Rectangle 80"/>
                <p:cNvSpPr>
                  <a:spLocks noChangeArrowheads="1"/>
                </p:cNvSpPr>
                <p:nvPr/>
              </p:nvSpPr>
              <p:spPr bwMode="auto">
                <a:xfrm>
                  <a:off x="1312" y="932"/>
                  <a:ext cx="3523" cy="277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5" name="Line 81"/>
                <p:cNvSpPr>
                  <a:spLocks noChangeShapeType="1"/>
                </p:cNvSpPr>
                <p:nvPr/>
              </p:nvSpPr>
              <p:spPr bwMode="auto">
                <a:xfrm>
                  <a:off x="1312" y="932"/>
                  <a:ext cx="35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Freeform 82"/>
                <p:cNvSpPr>
                  <a:spLocks/>
                </p:cNvSpPr>
                <p:nvPr/>
              </p:nvSpPr>
              <p:spPr bwMode="auto">
                <a:xfrm>
                  <a:off x="1312" y="932"/>
                  <a:ext cx="3523" cy="2775"/>
                </a:xfrm>
                <a:custGeom>
                  <a:avLst/>
                  <a:gdLst>
                    <a:gd name="T0" fmla="*/ 0 w 434"/>
                    <a:gd name="T1" fmla="*/ 97597689 h 342"/>
                    <a:gd name="T2" fmla="*/ 124173247 w 434"/>
                    <a:gd name="T3" fmla="*/ 97597689 h 342"/>
                    <a:gd name="T4" fmla="*/ 124173247 w 434"/>
                    <a:gd name="T5" fmla="*/ 0 h 342"/>
                    <a:gd name="T6" fmla="*/ 0 60000 65536"/>
                    <a:gd name="T7" fmla="*/ 0 60000 65536"/>
                    <a:gd name="T8" fmla="*/ 0 60000 65536"/>
                    <a:gd name="T9" fmla="*/ 0 w 434"/>
                    <a:gd name="T10" fmla="*/ 0 h 342"/>
                    <a:gd name="T11" fmla="*/ 434 w 434"/>
                    <a:gd name="T12" fmla="*/ 342 h 342"/>
                  </a:gdLst>
                  <a:ahLst/>
                  <a:cxnLst>
                    <a:cxn ang="T6">
                      <a:pos x="T0" y="T1"/>
                    </a:cxn>
                    <a:cxn ang="T7">
                      <a:pos x="T2" y="T3"/>
                    </a:cxn>
                    <a:cxn ang="T8">
                      <a:pos x="T4" y="T5"/>
                    </a:cxn>
                  </a:cxnLst>
                  <a:rect l="T9" t="T10" r="T11" b="T12"/>
                  <a:pathLst>
                    <a:path w="434" h="342">
                      <a:moveTo>
                        <a:pt x="0" y="342"/>
                      </a:moveTo>
                      <a:lnTo>
                        <a:pt x="434" y="342"/>
                      </a:lnTo>
                      <a:lnTo>
                        <a:pt x="43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Line 83"/>
                <p:cNvSpPr>
                  <a:spLocks noChangeShapeType="1"/>
                </p:cNvSpPr>
                <p:nvPr/>
              </p:nvSpPr>
              <p:spPr bwMode="auto">
                <a:xfrm flipV="1">
                  <a:off x="1312" y="932"/>
                  <a:ext cx="1" cy="27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84"/>
                <p:cNvSpPr>
                  <a:spLocks noChangeShapeType="1"/>
                </p:cNvSpPr>
                <p:nvPr/>
              </p:nvSpPr>
              <p:spPr bwMode="auto">
                <a:xfrm>
                  <a:off x="1312" y="3707"/>
                  <a:ext cx="35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85"/>
                <p:cNvSpPr>
                  <a:spLocks noChangeShapeType="1"/>
                </p:cNvSpPr>
                <p:nvPr/>
              </p:nvSpPr>
              <p:spPr bwMode="auto">
                <a:xfrm flipV="1">
                  <a:off x="1312" y="932"/>
                  <a:ext cx="1" cy="27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6"/>
                <p:cNvSpPr>
                  <a:spLocks noChangeShapeType="1"/>
                </p:cNvSpPr>
                <p:nvPr/>
              </p:nvSpPr>
              <p:spPr bwMode="auto">
                <a:xfrm flipV="1">
                  <a:off x="1312"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87"/>
                <p:cNvSpPr>
                  <a:spLocks noChangeShapeType="1"/>
                </p:cNvSpPr>
                <p:nvPr/>
              </p:nvSpPr>
              <p:spPr bwMode="auto">
                <a:xfrm>
                  <a:off x="1312"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89"/>
                <p:cNvSpPr>
                  <a:spLocks noChangeShapeType="1"/>
                </p:cNvSpPr>
                <p:nvPr/>
              </p:nvSpPr>
              <p:spPr bwMode="auto">
                <a:xfrm flipV="1">
                  <a:off x="1661"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90"/>
                <p:cNvSpPr>
                  <a:spLocks noChangeShapeType="1"/>
                </p:cNvSpPr>
                <p:nvPr/>
              </p:nvSpPr>
              <p:spPr bwMode="auto">
                <a:xfrm>
                  <a:off x="1661"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Rectangle 91"/>
                <p:cNvSpPr>
                  <a:spLocks noChangeArrowheads="1"/>
                </p:cNvSpPr>
                <p:nvPr/>
              </p:nvSpPr>
              <p:spPr bwMode="auto">
                <a:xfrm>
                  <a:off x="1529" y="3749"/>
                  <a:ext cx="391"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-2.0</a:t>
                  </a:r>
                  <a:endParaRPr lang="en-US" sz="1400" dirty="0">
                    <a:solidFill>
                      <a:srgbClr val="FFFF00"/>
                    </a:solidFill>
                  </a:endParaRPr>
                </a:p>
              </p:txBody>
            </p:sp>
            <p:sp>
              <p:nvSpPr>
                <p:cNvPr id="45" name="Line 92"/>
                <p:cNvSpPr>
                  <a:spLocks noChangeShapeType="1"/>
                </p:cNvSpPr>
                <p:nvPr/>
              </p:nvSpPr>
              <p:spPr bwMode="auto">
                <a:xfrm flipV="1">
                  <a:off x="2010"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93"/>
                <p:cNvSpPr>
                  <a:spLocks noChangeShapeType="1"/>
                </p:cNvSpPr>
                <p:nvPr/>
              </p:nvSpPr>
              <p:spPr bwMode="auto">
                <a:xfrm>
                  <a:off x="2010"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95"/>
                <p:cNvSpPr>
                  <a:spLocks noChangeShapeType="1"/>
                </p:cNvSpPr>
                <p:nvPr/>
              </p:nvSpPr>
              <p:spPr bwMode="auto">
                <a:xfrm flipV="1">
                  <a:off x="2368"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96"/>
                <p:cNvSpPr>
                  <a:spLocks noChangeShapeType="1"/>
                </p:cNvSpPr>
                <p:nvPr/>
              </p:nvSpPr>
              <p:spPr bwMode="auto">
                <a:xfrm>
                  <a:off x="2368"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Rectangle 97"/>
                <p:cNvSpPr>
                  <a:spLocks noChangeArrowheads="1"/>
                </p:cNvSpPr>
                <p:nvPr/>
              </p:nvSpPr>
              <p:spPr bwMode="auto">
                <a:xfrm>
                  <a:off x="2235" y="3749"/>
                  <a:ext cx="391"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-1.0</a:t>
                  </a:r>
                  <a:endParaRPr lang="en-US" sz="1400">
                    <a:solidFill>
                      <a:srgbClr val="FFFF00"/>
                    </a:solidFill>
                  </a:endParaRPr>
                </a:p>
              </p:txBody>
            </p:sp>
            <p:sp>
              <p:nvSpPr>
                <p:cNvPr id="50" name="Line 98"/>
                <p:cNvSpPr>
                  <a:spLocks noChangeShapeType="1"/>
                </p:cNvSpPr>
                <p:nvPr/>
              </p:nvSpPr>
              <p:spPr bwMode="auto">
                <a:xfrm flipV="1">
                  <a:off x="2717"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99"/>
                <p:cNvSpPr>
                  <a:spLocks noChangeShapeType="1"/>
                </p:cNvSpPr>
                <p:nvPr/>
              </p:nvSpPr>
              <p:spPr bwMode="auto">
                <a:xfrm>
                  <a:off x="2717"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101"/>
                <p:cNvSpPr>
                  <a:spLocks noChangeShapeType="1"/>
                </p:cNvSpPr>
                <p:nvPr/>
              </p:nvSpPr>
              <p:spPr bwMode="auto">
                <a:xfrm flipV="1">
                  <a:off x="3074"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102"/>
                <p:cNvSpPr>
                  <a:spLocks noChangeShapeType="1"/>
                </p:cNvSpPr>
                <p:nvPr/>
              </p:nvSpPr>
              <p:spPr bwMode="auto">
                <a:xfrm>
                  <a:off x="3074"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04"/>
                <p:cNvSpPr>
                  <a:spLocks noChangeShapeType="1"/>
                </p:cNvSpPr>
                <p:nvPr/>
              </p:nvSpPr>
              <p:spPr bwMode="auto">
                <a:xfrm flipV="1">
                  <a:off x="3423"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05"/>
                <p:cNvSpPr>
                  <a:spLocks noChangeShapeType="1"/>
                </p:cNvSpPr>
                <p:nvPr/>
              </p:nvSpPr>
              <p:spPr bwMode="auto">
                <a:xfrm>
                  <a:off x="3423"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07"/>
                <p:cNvSpPr>
                  <a:spLocks noChangeShapeType="1"/>
                </p:cNvSpPr>
                <p:nvPr/>
              </p:nvSpPr>
              <p:spPr bwMode="auto">
                <a:xfrm flipV="1">
                  <a:off x="3772"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08"/>
                <p:cNvSpPr>
                  <a:spLocks noChangeShapeType="1"/>
                </p:cNvSpPr>
                <p:nvPr/>
              </p:nvSpPr>
              <p:spPr bwMode="auto">
                <a:xfrm>
                  <a:off x="3772"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Rectangle 109"/>
                <p:cNvSpPr>
                  <a:spLocks noChangeArrowheads="1"/>
                </p:cNvSpPr>
                <p:nvPr/>
              </p:nvSpPr>
              <p:spPr bwMode="auto">
                <a:xfrm>
                  <a:off x="3672" y="3749"/>
                  <a:ext cx="28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1.0</a:t>
                  </a:r>
                  <a:endParaRPr lang="en-US" sz="1400" dirty="0">
                    <a:solidFill>
                      <a:srgbClr val="FFFF00"/>
                    </a:solidFill>
                  </a:endParaRPr>
                </a:p>
              </p:txBody>
            </p:sp>
            <p:sp>
              <p:nvSpPr>
                <p:cNvPr id="59" name="Line 110"/>
                <p:cNvSpPr>
                  <a:spLocks noChangeShapeType="1"/>
                </p:cNvSpPr>
                <p:nvPr/>
              </p:nvSpPr>
              <p:spPr bwMode="auto">
                <a:xfrm flipV="1">
                  <a:off x="4129"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11"/>
                <p:cNvSpPr>
                  <a:spLocks noChangeShapeType="1"/>
                </p:cNvSpPr>
                <p:nvPr/>
              </p:nvSpPr>
              <p:spPr bwMode="auto">
                <a:xfrm>
                  <a:off x="4129"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113"/>
                <p:cNvSpPr>
                  <a:spLocks noChangeShapeType="1"/>
                </p:cNvSpPr>
                <p:nvPr/>
              </p:nvSpPr>
              <p:spPr bwMode="auto">
                <a:xfrm flipV="1">
                  <a:off x="4478"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114"/>
                <p:cNvSpPr>
                  <a:spLocks noChangeShapeType="1"/>
                </p:cNvSpPr>
                <p:nvPr/>
              </p:nvSpPr>
              <p:spPr bwMode="auto">
                <a:xfrm>
                  <a:off x="4478"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Rectangle 115"/>
                <p:cNvSpPr>
                  <a:spLocks noChangeArrowheads="1"/>
                </p:cNvSpPr>
                <p:nvPr/>
              </p:nvSpPr>
              <p:spPr bwMode="auto">
                <a:xfrm>
                  <a:off x="4378" y="3749"/>
                  <a:ext cx="28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2.0</a:t>
                  </a:r>
                  <a:endParaRPr lang="en-US" sz="1400">
                    <a:solidFill>
                      <a:srgbClr val="FFFF00"/>
                    </a:solidFill>
                  </a:endParaRPr>
                </a:p>
              </p:txBody>
            </p:sp>
            <p:sp>
              <p:nvSpPr>
                <p:cNvPr id="64" name="Line 116"/>
                <p:cNvSpPr>
                  <a:spLocks noChangeShapeType="1"/>
                </p:cNvSpPr>
                <p:nvPr/>
              </p:nvSpPr>
              <p:spPr bwMode="auto">
                <a:xfrm flipV="1">
                  <a:off x="4835" y="3666"/>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117"/>
                <p:cNvSpPr>
                  <a:spLocks noChangeShapeType="1"/>
                </p:cNvSpPr>
                <p:nvPr/>
              </p:nvSpPr>
              <p:spPr bwMode="auto">
                <a:xfrm>
                  <a:off x="4835" y="932"/>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119"/>
                <p:cNvSpPr>
                  <a:spLocks noChangeShapeType="1"/>
                </p:cNvSpPr>
                <p:nvPr/>
              </p:nvSpPr>
              <p:spPr bwMode="auto">
                <a:xfrm>
                  <a:off x="1312" y="3707"/>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120"/>
                <p:cNvSpPr>
                  <a:spLocks noChangeShapeType="1"/>
                </p:cNvSpPr>
                <p:nvPr/>
              </p:nvSpPr>
              <p:spPr bwMode="auto">
                <a:xfrm flipH="1">
                  <a:off x="4794" y="3707"/>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122"/>
                <p:cNvSpPr>
                  <a:spLocks noChangeShapeType="1"/>
                </p:cNvSpPr>
                <p:nvPr/>
              </p:nvSpPr>
              <p:spPr bwMode="auto">
                <a:xfrm>
                  <a:off x="1312" y="3309"/>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123"/>
                <p:cNvSpPr>
                  <a:spLocks noChangeShapeType="1"/>
                </p:cNvSpPr>
                <p:nvPr/>
              </p:nvSpPr>
              <p:spPr bwMode="auto">
                <a:xfrm flipH="1">
                  <a:off x="4794" y="3309"/>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Rectangle 124"/>
                <p:cNvSpPr>
                  <a:spLocks noChangeArrowheads="1"/>
                </p:cNvSpPr>
                <p:nvPr/>
              </p:nvSpPr>
              <p:spPr bwMode="auto">
                <a:xfrm>
                  <a:off x="1178" y="3235"/>
                  <a:ext cx="92"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000000"/>
                      </a:solidFill>
                    </a:rPr>
                    <a:t>0</a:t>
                  </a:r>
                  <a:endParaRPr lang="en-US" sz="1400" b="1">
                    <a:solidFill>
                      <a:srgbClr val="FFFF00"/>
                    </a:solidFill>
                  </a:endParaRPr>
                </a:p>
              </p:txBody>
            </p:sp>
            <p:sp>
              <p:nvSpPr>
                <p:cNvPr id="71" name="Line 125"/>
                <p:cNvSpPr>
                  <a:spLocks noChangeShapeType="1"/>
                </p:cNvSpPr>
                <p:nvPr/>
              </p:nvSpPr>
              <p:spPr bwMode="auto">
                <a:xfrm>
                  <a:off x="1312" y="2912"/>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126"/>
                <p:cNvSpPr>
                  <a:spLocks noChangeShapeType="1"/>
                </p:cNvSpPr>
                <p:nvPr/>
              </p:nvSpPr>
              <p:spPr bwMode="auto">
                <a:xfrm flipH="1">
                  <a:off x="4794" y="2912"/>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128"/>
                <p:cNvSpPr>
                  <a:spLocks noChangeShapeType="1"/>
                </p:cNvSpPr>
                <p:nvPr/>
              </p:nvSpPr>
              <p:spPr bwMode="auto">
                <a:xfrm>
                  <a:off x="1312" y="2514"/>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129"/>
                <p:cNvSpPr>
                  <a:spLocks noChangeShapeType="1"/>
                </p:cNvSpPr>
                <p:nvPr/>
              </p:nvSpPr>
              <p:spPr bwMode="auto">
                <a:xfrm flipH="1">
                  <a:off x="4794" y="2514"/>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131"/>
                <p:cNvSpPr>
                  <a:spLocks noChangeShapeType="1"/>
                </p:cNvSpPr>
                <p:nvPr/>
              </p:nvSpPr>
              <p:spPr bwMode="auto">
                <a:xfrm>
                  <a:off x="1312" y="2116"/>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132"/>
                <p:cNvSpPr>
                  <a:spLocks noChangeShapeType="1"/>
                </p:cNvSpPr>
                <p:nvPr/>
              </p:nvSpPr>
              <p:spPr bwMode="auto">
                <a:xfrm flipH="1">
                  <a:off x="4794" y="2116"/>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134"/>
                <p:cNvSpPr>
                  <a:spLocks noChangeShapeType="1"/>
                </p:cNvSpPr>
                <p:nvPr/>
              </p:nvSpPr>
              <p:spPr bwMode="auto">
                <a:xfrm>
                  <a:off x="1312" y="1719"/>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135"/>
                <p:cNvSpPr>
                  <a:spLocks noChangeShapeType="1"/>
                </p:cNvSpPr>
                <p:nvPr/>
              </p:nvSpPr>
              <p:spPr bwMode="auto">
                <a:xfrm flipH="1">
                  <a:off x="4794" y="1719"/>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137"/>
                <p:cNvSpPr>
                  <a:spLocks noChangeShapeType="1"/>
                </p:cNvSpPr>
                <p:nvPr/>
              </p:nvSpPr>
              <p:spPr bwMode="auto">
                <a:xfrm>
                  <a:off x="1312" y="1321"/>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138"/>
                <p:cNvSpPr>
                  <a:spLocks noChangeShapeType="1"/>
                </p:cNvSpPr>
                <p:nvPr/>
              </p:nvSpPr>
              <p:spPr bwMode="auto">
                <a:xfrm flipH="1">
                  <a:off x="4794" y="1321"/>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Rectangle 139"/>
                <p:cNvSpPr>
                  <a:spLocks noChangeArrowheads="1"/>
                </p:cNvSpPr>
                <p:nvPr/>
              </p:nvSpPr>
              <p:spPr bwMode="auto">
                <a:xfrm>
                  <a:off x="957" y="1247"/>
                  <a:ext cx="28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smtClean="0">
                      <a:solidFill>
                        <a:srgbClr val="000000"/>
                      </a:solidFill>
                    </a:rPr>
                    <a:t>1.0</a:t>
                  </a:r>
                  <a:endParaRPr lang="en-US" sz="1400" dirty="0">
                    <a:solidFill>
                      <a:srgbClr val="FFFF00"/>
                    </a:solidFill>
                  </a:endParaRPr>
                </a:p>
              </p:txBody>
            </p:sp>
            <p:sp>
              <p:nvSpPr>
                <p:cNvPr id="82" name="Line 140"/>
                <p:cNvSpPr>
                  <a:spLocks noChangeShapeType="1"/>
                </p:cNvSpPr>
                <p:nvPr/>
              </p:nvSpPr>
              <p:spPr bwMode="auto">
                <a:xfrm>
                  <a:off x="1312" y="932"/>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141"/>
                <p:cNvSpPr>
                  <a:spLocks noChangeShapeType="1"/>
                </p:cNvSpPr>
                <p:nvPr/>
              </p:nvSpPr>
              <p:spPr bwMode="auto">
                <a:xfrm flipH="1">
                  <a:off x="4794" y="932"/>
                  <a:ext cx="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143"/>
                <p:cNvSpPr>
                  <a:spLocks noChangeShapeType="1"/>
                </p:cNvSpPr>
                <p:nvPr/>
              </p:nvSpPr>
              <p:spPr bwMode="auto">
                <a:xfrm>
                  <a:off x="1312" y="932"/>
                  <a:ext cx="35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Freeform 144"/>
                <p:cNvSpPr>
                  <a:spLocks/>
                </p:cNvSpPr>
                <p:nvPr/>
              </p:nvSpPr>
              <p:spPr bwMode="auto">
                <a:xfrm>
                  <a:off x="1312" y="932"/>
                  <a:ext cx="3523" cy="2775"/>
                </a:xfrm>
                <a:custGeom>
                  <a:avLst/>
                  <a:gdLst>
                    <a:gd name="T0" fmla="*/ 0 w 434"/>
                    <a:gd name="T1" fmla="*/ 97597689 h 342"/>
                    <a:gd name="T2" fmla="*/ 124173247 w 434"/>
                    <a:gd name="T3" fmla="*/ 97597689 h 342"/>
                    <a:gd name="T4" fmla="*/ 124173247 w 434"/>
                    <a:gd name="T5" fmla="*/ 0 h 342"/>
                    <a:gd name="T6" fmla="*/ 0 60000 65536"/>
                    <a:gd name="T7" fmla="*/ 0 60000 65536"/>
                    <a:gd name="T8" fmla="*/ 0 60000 65536"/>
                    <a:gd name="T9" fmla="*/ 0 w 434"/>
                    <a:gd name="T10" fmla="*/ 0 h 342"/>
                    <a:gd name="T11" fmla="*/ 434 w 434"/>
                    <a:gd name="T12" fmla="*/ 342 h 342"/>
                  </a:gdLst>
                  <a:ahLst/>
                  <a:cxnLst>
                    <a:cxn ang="T6">
                      <a:pos x="T0" y="T1"/>
                    </a:cxn>
                    <a:cxn ang="T7">
                      <a:pos x="T2" y="T3"/>
                    </a:cxn>
                    <a:cxn ang="T8">
                      <a:pos x="T4" y="T5"/>
                    </a:cxn>
                  </a:cxnLst>
                  <a:rect l="T9" t="T10" r="T11" b="T12"/>
                  <a:pathLst>
                    <a:path w="434" h="342">
                      <a:moveTo>
                        <a:pt x="0" y="342"/>
                      </a:moveTo>
                      <a:lnTo>
                        <a:pt x="434" y="342"/>
                      </a:lnTo>
                      <a:lnTo>
                        <a:pt x="43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Line 145"/>
                <p:cNvSpPr>
                  <a:spLocks noChangeShapeType="1"/>
                </p:cNvSpPr>
                <p:nvPr/>
              </p:nvSpPr>
              <p:spPr bwMode="auto">
                <a:xfrm flipV="1">
                  <a:off x="1312" y="932"/>
                  <a:ext cx="1" cy="27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Freeform 146"/>
                <p:cNvSpPr>
                  <a:spLocks/>
                </p:cNvSpPr>
                <p:nvPr/>
              </p:nvSpPr>
              <p:spPr bwMode="auto">
                <a:xfrm>
                  <a:off x="1312" y="3204"/>
                  <a:ext cx="1031" cy="194"/>
                </a:xfrm>
                <a:custGeom>
                  <a:avLst/>
                  <a:gdLst>
                    <a:gd name="T0" fmla="*/ 17 w 1031"/>
                    <a:gd name="T1" fmla="*/ 56 h 194"/>
                    <a:gd name="T2" fmla="*/ 41 w 1031"/>
                    <a:gd name="T3" fmla="*/ 56 h 194"/>
                    <a:gd name="T4" fmla="*/ 65 w 1031"/>
                    <a:gd name="T5" fmla="*/ 56 h 194"/>
                    <a:gd name="T6" fmla="*/ 90 w 1031"/>
                    <a:gd name="T7" fmla="*/ 65 h 194"/>
                    <a:gd name="T8" fmla="*/ 114 w 1031"/>
                    <a:gd name="T9" fmla="*/ 65 h 194"/>
                    <a:gd name="T10" fmla="*/ 138 w 1031"/>
                    <a:gd name="T11" fmla="*/ 73 h 194"/>
                    <a:gd name="T12" fmla="*/ 163 w 1031"/>
                    <a:gd name="T13" fmla="*/ 81 h 194"/>
                    <a:gd name="T14" fmla="*/ 187 w 1031"/>
                    <a:gd name="T15" fmla="*/ 89 h 194"/>
                    <a:gd name="T16" fmla="*/ 211 w 1031"/>
                    <a:gd name="T17" fmla="*/ 105 h 194"/>
                    <a:gd name="T18" fmla="*/ 236 w 1031"/>
                    <a:gd name="T19" fmla="*/ 113 h 194"/>
                    <a:gd name="T20" fmla="*/ 260 w 1031"/>
                    <a:gd name="T21" fmla="*/ 129 h 194"/>
                    <a:gd name="T22" fmla="*/ 285 w 1031"/>
                    <a:gd name="T23" fmla="*/ 138 h 194"/>
                    <a:gd name="T24" fmla="*/ 309 w 1031"/>
                    <a:gd name="T25" fmla="*/ 154 h 194"/>
                    <a:gd name="T26" fmla="*/ 333 w 1031"/>
                    <a:gd name="T27" fmla="*/ 162 h 194"/>
                    <a:gd name="T28" fmla="*/ 358 w 1031"/>
                    <a:gd name="T29" fmla="*/ 170 h 194"/>
                    <a:gd name="T30" fmla="*/ 382 w 1031"/>
                    <a:gd name="T31" fmla="*/ 170 h 194"/>
                    <a:gd name="T32" fmla="*/ 406 w 1031"/>
                    <a:gd name="T33" fmla="*/ 170 h 194"/>
                    <a:gd name="T34" fmla="*/ 431 w 1031"/>
                    <a:gd name="T35" fmla="*/ 170 h 194"/>
                    <a:gd name="T36" fmla="*/ 455 w 1031"/>
                    <a:gd name="T37" fmla="*/ 170 h 194"/>
                    <a:gd name="T38" fmla="*/ 479 w 1031"/>
                    <a:gd name="T39" fmla="*/ 162 h 194"/>
                    <a:gd name="T40" fmla="*/ 504 w 1031"/>
                    <a:gd name="T41" fmla="*/ 146 h 194"/>
                    <a:gd name="T42" fmla="*/ 528 w 1031"/>
                    <a:gd name="T43" fmla="*/ 138 h 194"/>
                    <a:gd name="T44" fmla="*/ 552 w 1031"/>
                    <a:gd name="T45" fmla="*/ 121 h 194"/>
                    <a:gd name="T46" fmla="*/ 577 w 1031"/>
                    <a:gd name="T47" fmla="*/ 105 h 194"/>
                    <a:gd name="T48" fmla="*/ 601 w 1031"/>
                    <a:gd name="T49" fmla="*/ 81 h 194"/>
                    <a:gd name="T50" fmla="*/ 625 w 1031"/>
                    <a:gd name="T51" fmla="*/ 65 h 194"/>
                    <a:gd name="T52" fmla="*/ 650 w 1031"/>
                    <a:gd name="T53" fmla="*/ 48 h 194"/>
                    <a:gd name="T54" fmla="*/ 674 w 1031"/>
                    <a:gd name="T55" fmla="*/ 32 h 194"/>
                    <a:gd name="T56" fmla="*/ 698 w 1031"/>
                    <a:gd name="T57" fmla="*/ 16 h 194"/>
                    <a:gd name="T58" fmla="*/ 723 w 1031"/>
                    <a:gd name="T59" fmla="*/ 8 h 194"/>
                    <a:gd name="T60" fmla="*/ 747 w 1031"/>
                    <a:gd name="T61" fmla="*/ 0 h 194"/>
                    <a:gd name="T62" fmla="*/ 772 w 1031"/>
                    <a:gd name="T63" fmla="*/ 0 h 194"/>
                    <a:gd name="T64" fmla="*/ 796 w 1031"/>
                    <a:gd name="T65" fmla="*/ 0 h 194"/>
                    <a:gd name="T66" fmla="*/ 820 w 1031"/>
                    <a:gd name="T67" fmla="*/ 0 h 194"/>
                    <a:gd name="T68" fmla="*/ 845 w 1031"/>
                    <a:gd name="T69" fmla="*/ 16 h 194"/>
                    <a:gd name="T70" fmla="*/ 869 w 1031"/>
                    <a:gd name="T71" fmla="*/ 32 h 194"/>
                    <a:gd name="T72" fmla="*/ 893 w 1031"/>
                    <a:gd name="T73" fmla="*/ 48 h 194"/>
                    <a:gd name="T74" fmla="*/ 918 w 1031"/>
                    <a:gd name="T75" fmla="*/ 73 h 194"/>
                    <a:gd name="T76" fmla="*/ 942 w 1031"/>
                    <a:gd name="T77" fmla="*/ 97 h 194"/>
                    <a:gd name="T78" fmla="*/ 966 w 1031"/>
                    <a:gd name="T79" fmla="*/ 121 h 194"/>
                    <a:gd name="T80" fmla="*/ 991 w 1031"/>
                    <a:gd name="T81" fmla="*/ 154 h 194"/>
                    <a:gd name="T82" fmla="*/ 1015 w 1031"/>
                    <a:gd name="T83" fmla="*/ 178 h 1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1"/>
                    <a:gd name="T127" fmla="*/ 0 h 194"/>
                    <a:gd name="T128" fmla="*/ 1031 w 1031"/>
                    <a:gd name="T129" fmla="*/ 194 h 1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1" h="194">
                      <a:moveTo>
                        <a:pt x="0" y="56"/>
                      </a:moveTo>
                      <a:lnTo>
                        <a:pt x="9" y="56"/>
                      </a:lnTo>
                      <a:lnTo>
                        <a:pt x="17" y="56"/>
                      </a:lnTo>
                      <a:lnTo>
                        <a:pt x="25" y="56"/>
                      </a:lnTo>
                      <a:lnTo>
                        <a:pt x="33" y="56"/>
                      </a:lnTo>
                      <a:lnTo>
                        <a:pt x="41" y="56"/>
                      </a:lnTo>
                      <a:lnTo>
                        <a:pt x="49" y="56"/>
                      </a:lnTo>
                      <a:lnTo>
                        <a:pt x="57" y="56"/>
                      </a:lnTo>
                      <a:lnTo>
                        <a:pt x="65" y="56"/>
                      </a:lnTo>
                      <a:lnTo>
                        <a:pt x="74" y="56"/>
                      </a:lnTo>
                      <a:lnTo>
                        <a:pt x="82" y="56"/>
                      </a:lnTo>
                      <a:lnTo>
                        <a:pt x="90" y="65"/>
                      </a:lnTo>
                      <a:lnTo>
                        <a:pt x="98" y="65"/>
                      </a:lnTo>
                      <a:lnTo>
                        <a:pt x="106" y="65"/>
                      </a:lnTo>
                      <a:lnTo>
                        <a:pt x="114" y="65"/>
                      </a:lnTo>
                      <a:lnTo>
                        <a:pt x="122" y="65"/>
                      </a:lnTo>
                      <a:lnTo>
                        <a:pt x="130" y="73"/>
                      </a:lnTo>
                      <a:lnTo>
                        <a:pt x="138" y="73"/>
                      </a:lnTo>
                      <a:lnTo>
                        <a:pt x="147" y="73"/>
                      </a:lnTo>
                      <a:lnTo>
                        <a:pt x="155" y="81"/>
                      </a:lnTo>
                      <a:lnTo>
                        <a:pt x="163" y="81"/>
                      </a:lnTo>
                      <a:lnTo>
                        <a:pt x="171" y="89"/>
                      </a:lnTo>
                      <a:lnTo>
                        <a:pt x="179" y="89"/>
                      </a:lnTo>
                      <a:lnTo>
                        <a:pt x="187" y="89"/>
                      </a:lnTo>
                      <a:lnTo>
                        <a:pt x="195" y="97"/>
                      </a:lnTo>
                      <a:lnTo>
                        <a:pt x="203" y="97"/>
                      </a:lnTo>
                      <a:lnTo>
                        <a:pt x="211" y="105"/>
                      </a:lnTo>
                      <a:lnTo>
                        <a:pt x="220" y="105"/>
                      </a:lnTo>
                      <a:lnTo>
                        <a:pt x="228" y="113"/>
                      </a:lnTo>
                      <a:lnTo>
                        <a:pt x="236" y="113"/>
                      </a:lnTo>
                      <a:lnTo>
                        <a:pt x="244" y="121"/>
                      </a:lnTo>
                      <a:lnTo>
                        <a:pt x="252" y="121"/>
                      </a:lnTo>
                      <a:lnTo>
                        <a:pt x="260" y="129"/>
                      </a:lnTo>
                      <a:lnTo>
                        <a:pt x="268" y="129"/>
                      </a:lnTo>
                      <a:lnTo>
                        <a:pt x="276" y="138"/>
                      </a:lnTo>
                      <a:lnTo>
                        <a:pt x="285" y="138"/>
                      </a:lnTo>
                      <a:lnTo>
                        <a:pt x="293" y="146"/>
                      </a:lnTo>
                      <a:lnTo>
                        <a:pt x="301" y="146"/>
                      </a:lnTo>
                      <a:lnTo>
                        <a:pt x="309" y="154"/>
                      </a:lnTo>
                      <a:lnTo>
                        <a:pt x="317" y="154"/>
                      </a:lnTo>
                      <a:lnTo>
                        <a:pt x="325" y="154"/>
                      </a:lnTo>
                      <a:lnTo>
                        <a:pt x="333" y="162"/>
                      </a:lnTo>
                      <a:lnTo>
                        <a:pt x="341" y="162"/>
                      </a:lnTo>
                      <a:lnTo>
                        <a:pt x="349" y="162"/>
                      </a:lnTo>
                      <a:lnTo>
                        <a:pt x="358" y="170"/>
                      </a:lnTo>
                      <a:lnTo>
                        <a:pt x="366" y="170"/>
                      </a:lnTo>
                      <a:lnTo>
                        <a:pt x="374" y="170"/>
                      </a:lnTo>
                      <a:lnTo>
                        <a:pt x="382" y="170"/>
                      </a:lnTo>
                      <a:lnTo>
                        <a:pt x="390" y="170"/>
                      </a:lnTo>
                      <a:lnTo>
                        <a:pt x="398" y="170"/>
                      </a:lnTo>
                      <a:lnTo>
                        <a:pt x="406" y="170"/>
                      </a:lnTo>
                      <a:lnTo>
                        <a:pt x="414" y="170"/>
                      </a:lnTo>
                      <a:lnTo>
                        <a:pt x="423" y="170"/>
                      </a:lnTo>
                      <a:lnTo>
                        <a:pt x="431" y="170"/>
                      </a:lnTo>
                      <a:lnTo>
                        <a:pt x="439" y="170"/>
                      </a:lnTo>
                      <a:lnTo>
                        <a:pt x="447" y="170"/>
                      </a:lnTo>
                      <a:lnTo>
                        <a:pt x="455" y="170"/>
                      </a:lnTo>
                      <a:lnTo>
                        <a:pt x="463" y="162"/>
                      </a:lnTo>
                      <a:lnTo>
                        <a:pt x="471" y="162"/>
                      </a:lnTo>
                      <a:lnTo>
                        <a:pt x="479" y="162"/>
                      </a:lnTo>
                      <a:lnTo>
                        <a:pt x="487" y="154"/>
                      </a:lnTo>
                      <a:lnTo>
                        <a:pt x="496" y="154"/>
                      </a:lnTo>
                      <a:lnTo>
                        <a:pt x="504" y="146"/>
                      </a:lnTo>
                      <a:lnTo>
                        <a:pt x="512" y="146"/>
                      </a:lnTo>
                      <a:lnTo>
                        <a:pt x="520" y="138"/>
                      </a:lnTo>
                      <a:lnTo>
                        <a:pt x="528" y="138"/>
                      </a:lnTo>
                      <a:lnTo>
                        <a:pt x="536" y="129"/>
                      </a:lnTo>
                      <a:lnTo>
                        <a:pt x="544" y="121"/>
                      </a:lnTo>
                      <a:lnTo>
                        <a:pt x="552" y="121"/>
                      </a:lnTo>
                      <a:lnTo>
                        <a:pt x="560" y="113"/>
                      </a:lnTo>
                      <a:lnTo>
                        <a:pt x="569" y="105"/>
                      </a:lnTo>
                      <a:lnTo>
                        <a:pt x="577" y="105"/>
                      </a:lnTo>
                      <a:lnTo>
                        <a:pt x="585" y="97"/>
                      </a:lnTo>
                      <a:lnTo>
                        <a:pt x="593" y="89"/>
                      </a:lnTo>
                      <a:lnTo>
                        <a:pt x="601" y="81"/>
                      </a:lnTo>
                      <a:lnTo>
                        <a:pt x="609" y="81"/>
                      </a:lnTo>
                      <a:lnTo>
                        <a:pt x="617" y="73"/>
                      </a:lnTo>
                      <a:lnTo>
                        <a:pt x="625" y="65"/>
                      </a:lnTo>
                      <a:lnTo>
                        <a:pt x="634" y="56"/>
                      </a:lnTo>
                      <a:lnTo>
                        <a:pt x="642" y="56"/>
                      </a:lnTo>
                      <a:lnTo>
                        <a:pt x="650" y="48"/>
                      </a:lnTo>
                      <a:lnTo>
                        <a:pt x="658" y="40"/>
                      </a:lnTo>
                      <a:lnTo>
                        <a:pt x="666" y="40"/>
                      </a:lnTo>
                      <a:lnTo>
                        <a:pt x="674" y="32"/>
                      </a:lnTo>
                      <a:lnTo>
                        <a:pt x="682" y="24"/>
                      </a:lnTo>
                      <a:lnTo>
                        <a:pt x="690" y="24"/>
                      </a:lnTo>
                      <a:lnTo>
                        <a:pt x="698" y="16"/>
                      </a:lnTo>
                      <a:lnTo>
                        <a:pt x="707" y="16"/>
                      </a:lnTo>
                      <a:lnTo>
                        <a:pt x="715" y="8"/>
                      </a:lnTo>
                      <a:lnTo>
                        <a:pt x="723" y="8"/>
                      </a:lnTo>
                      <a:lnTo>
                        <a:pt x="731" y="0"/>
                      </a:lnTo>
                      <a:lnTo>
                        <a:pt x="739" y="0"/>
                      </a:lnTo>
                      <a:lnTo>
                        <a:pt x="747" y="0"/>
                      </a:lnTo>
                      <a:lnTo>
                        <a:pt x="755" y="0"/>
                      </a:lnTo>
                      <a:lnTo>
                        <a:pt x="763" y="0"/>
                      </a:lnTo>
                      <a:lnTo>
                        <a:pt x="772" y="0"/>
                      </a:lnTo>
                      <a:lnTo>
                        <a:pt x="780" y="0"/>
                      </a:lnTo>
                      <a:lnTo>
                        <a:pt x="788" y="0"/>
                      </a:lnTo>
                      <a:lnTo>
                        <a:pt x="796" y="0"/>
                      </a:lnTo>
                      <a:lnTo>
                        <a:pt x="804" y="0"/>
                      </a:lnTo>
                      <a:lnTo>
                        <a:pt x="812" y="0"/>
                      </a:lnTo>
                      <a:lnTo>
                        <a:pt x="820" y="0"/>
                      </a:lnTo>
                      <a:lnTo>
                        <a:pt x="828" y="8"/>
                      </a:lnTo>
                      <a:lnTo>
                        <a:pt x="836" y="8"/>
                      </a:lnTo>
                      <a:lnTo>
                        <a:pt x="845" y="16"/>
                      </a:lnTo>
                      <a:lnTo>
                        <a:pt x="853" y="16"/>
                      </a:lnTo>
                      <a:lnTo>
                        <a:pt x="861" y="24"/>
                      </a:lnTo>
                      <a:lnTo>
                        <a:pt x="869" y="32"/>
                      </a:lnTo>
                      <a:lnTo>
                        <a:pt x="877" y="40"/>
                      </a:lnTo>
                      <a:lnTo>
                        <a:pt x="885" y="40"/>
                      </a:lnTo>
                      <a:lnTo>
                        <a:pt x="893" y="48"/>
                      </a:lnTo>
                      <a:lnTo>
                        <a:pt x="901" y="56"/>
                      </a:lnTo>
                      <a:lnTo>
                        <a:pt x="909" y="65"/>
                      </a:lnTo>
                      <a:lnTo>
                        <a:pt x="918" y="73"/>
                      </a:lnTo>
                      <a:lnTo>
                        <a:pt x="926" y="81"/>
                      </a:lnTo>
                      <a:lnTo>
                        <a:pt x="934" y="89"/>
                      </a:lnTo>
                      <a:lnTo>
                        <a:pt x="942" y="97"/>
                      </a:lnTo>
                      <a:lnTo>
                        <a:pt x="950" y="105"/>
                      </a:lnTo>
                      <a:lnTo>
                        <a:pt x="958" y="113"/>
                      </a:lnTo>
                      <a:lnTo>
                        <a:pt x="966" y="121"/>
                      </a:lnTo>
                      <a:lnTo>
                        <a:pt x="983" y="138"/>
                      </a:lnTo>
                      <a:lnTo>
                        <a:pt x="983" y="146"/>
                      </a:lnTo>
                      <a:lnTo>
                        <a:pt x="991" y="154"/>
                      </a:lnTo>
                      <a:lnTo>
                        <a:pt x="999" y="162"/>
                      </a:lnTo>
                      <a:lnTo>
                        <a:pt x="1007" y="170"/>
                      </a:lnTo>
                      <a:lnTo>
                        <a:pt x="1015" y="178"/>
                      </a:lnTo>
                      <a:lnTo>
                        <a:pt x="1031" y="194"/>
                      </a:lnTo>
                      <a:lnTo>
                        <a:pt x="1023" y="194"/>
                      </a:lnTo>
                    </a:path>
                  </a:pathLst>
                </a:custGeom>
                <a:noFill/>
                <a:ln w="254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 name="Freeform 147"/>
                <p:cNvSpPr>
                  <a:spLocks/>
                </p:cNvSpPr>
                <p:nvPr/>
              </p:nvSpPr>
              <p:spPr bwMode="auto">
                <a:xfrm>
                  <a:off x="2335" y="2222"/>
                  <a:ext cx="771" cy="1249"/>
                </a:xfrm>
                <a:custGeom>
                  <a:avLst/>
                  <a:gdLst>
                    <a:gd name="T0" fmla="*/ 16 w 771"/>
                    <a:gd name="T1" fmla="*/ 1185 h 1249"/>
                    <a:gd name="T2" fmla="*/ 33 w 771"/>
                    <a:gd name="T3" fmla="*/ 1201 h 1249"/>
                    <a:gd name="T4" fmla="*/ 57 w 771"/>
                    <a:gd name="T5" fmla="*/ 1225 h 1249"/>
                    <a:gd name="T6" fmla="*/ 81 w 771"/>
                    <a:gd name="T7" fmla="*/ 1233 h 1249"/>
                    <a:gd name="T8" fmla="*/ 106 w 771"/>
                    <a:gd name="T9" fmla="*/ 1241 h 1249"/>
                    <a:gd name="T10" fmla="*/ 130 w 771"/>
                    <a:gd name="T11" fmla="*/ 1249 h 1249"/>
                    <a:gd name="T12" fmla="*/ 154 w 771"/>
                    <a:gd name="T13" fmla="*/ 1241 h 1249"/>
                    <a:gd name="T14" fmla="*/ 179 w 771"/>
                    <a:gd name="T15" fmla="*/ 1225 h 1249"/>
                    <a:gd name="T16" fmla="*/ 203 w 771"/>
                    <a:gd name="T17" fmla="*/ 1209 h 1249"/>
                    <a:gd name="T18" fmla="*/ 235 w 771"/>
                    <a:gd name="T19" fmla="*/ 1176 h 1249"/>
                    <a:gd name="T20" fmla="*/ 260 w 771"/>
                    <a:gd name="T21" fmla="*/ 1144 h 1249"/>
                    <a:gd name="T22" fmla="*/ 276 w 771"/>
                    <a:gd name="T23" fmla="*/ 1111 h 1249"/>
                    <a:gd name="T24" fmla="*/ 309 w 771"/>
                    <a:gd name="T25" fmla="*/ 1063 h 1249"/>
                    <a:gd name="T26" fmla="*/ 317 w 771"/>
                    <a:gd name="T27" fmla="*/ 1030 h 1249"/>
                    <a:gd name="T28" fmla="*/ 333 w 771"/>
                    <a:gd name="T29" fmla="*/ 998 h 1249"/>
                    <a:gd name="T30" fmla="*/ 341 w 771"/>
                    <a:gd name="T31" fmla="*/ 974 h 1249"/>
                    <a:gd name="T32" fmla="*/ 357 w 771"/>
                    <a:gd name="T33" fmla="*/ 949 h 1249"/>
                    <a:gd name="T34" fmla="*/ 373 w 771"/>
                    <a:gd name="T35" fmla="*/ 901 h 1249"/>
                    <a:gd name="T36" fmla="*/ 390 w 771"/>
                    <a:gd name="T37" fmla="*/ 876 h 1249"/>
                    <a:gd name="T38" fmla="*/ 398 w 771"/>
                    <a:gd name="T39" fmla="*/ 844 h 1249"/>
                    <a:gd name="T40" fmla="*/ 414 w 771"/>
                    <a:gd name="T41" fmla="*/ 819 h 1249"/>
                    <a:gd name="T42" fmla="*/ 430 w 771"/>
                    <a:gd name="T43" fmla="*/ 771 h 1249"/>
                    <a:gd name="T44" fmla="*/ 446 w 771"/>
                    <a:gd name="T45" fmla="*/ 746 h 1249"/>
                    <a:gd name="T46" fmla="*/ 455 w 771"/>
                    <a:gd name="T47" fmla="*/ 714 h 1249"/>
                    <a:gd name="T48" fmla="*/ 479 w 771"/>
                    <a:gd name="T49" fmla="*/ 673 h 1249"/>
                    <a:gd name="T50" fmla="*/ 495 w 771"/>
                    <a:gd name="T51" fmla="*/ 625 h 1249"/>
                    <a:gd name="T52" fmla="*/ 520 w 771"/>
                    <a:gd name="T53" fmla="*/ 584 h 1249"/>
                    <a:gd name="T54" fmla="*/ 536 w 771"/>
                    <a:gd name="T55" fmla="*/ 535 h 1249"/>
                    <a:gd name="T56" fmla="*/ 560 w 771"/>
                    <a:gd name="T57" fmla="*/ 495 h 1249"/>
                    <a:gd name="T58" fmla="*/ 568 w 771"/>
                    <a:gd name="T59" fmla="*/ 462 h 1249"/>
                    <a:gd name="T60" fmla="*/ 593 w 771"/>
                    <a:gd name="T61" fmla="*/ 422 h 1249"/>
                    <a:gd name="T62" fmla="*/ 601 w 771"/>
                    <a:gd name="T63" fmla="*/ 389 h 1249"/>
                    <a:gd name="T64" fmla="*/ 617 w 771"/>
                    <a:gd name="T65" fmla="*/ 365 h 1249"/>
                    <a:gd name="T66" fmla="*/ 625 w 771"/>
                    <a:gd name="T67" fmla="*/ 333 h 1249"/>
                    <a:gd name="T68" fmla="*/ 641 w 771"/>
                    <a:gd name="T69" fmla="*/ 308 h 1249"/>
                    <a:gd name="T70" fmla="*/ 658 w 771"/>
                    <a:gd name="T71" fmla="*/ 259 h 1249"/>
                    <a:gd name="T72" fmla="*/ 674 w 771"/>
                    <a:gd name="T73" fmla="*/ 235 h 1249"/>
                    <a:gd name="T74" fmla="*/ 682 w 771"/>
                    <a:gd name="T75" fmla="*/ 203 h 1249"/>
                    <a:gd name="T76" fmla="*/ 706 w 771"/>
                    <a:gd name="T77" fmla="*/ 162 h 1249"/>
                    <a:gd name="T78" fmla="*/ 722 w 771"/>
                    <a:gd name="T79" fmla="*/ 113 h 1249"/>
                    <a:gd name="T80" fmla="*/ 747 w 771"/>
                    <a:gd name="T81" fmla="*/ 73 h 1249"/>
                    <a:gd name="T82" fmla="*/ 763 w 771"/>
                    <a:gd name="T83" fmla="*/ 24 h 12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1"/>
                    <a:gd name="T127" fmla="*/ 0 h 1249"/>
                    <a:gd name="T128" fmla="*/ 771 w 771"/>
                    <a:gd name="T129" fmla="*/ 1249 h 12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1" h="1249">
                      <a:moveTo>
                        <a:pt x="0" y="1176"/>
                      </a:moveTo>
                      <a:lnTo>
                        <a:pt x="8" y="1176"/>
                      </a:lnTo>
                      <a:lnTo>
                        <a:pt x="16" y="1185"/>
                      </a:lnTo>
                      <a:lnTo>
                        <a:pt x="33" y="1201"/>
                      </a:lnTo>
                      <a:lnTo>
                        <a:pt x="24" y="1201"/>
                      </a:lnTo>
                      <a:lnTo>
                        <a:pt x="33" y="1201"/>
                      </a:lnTo>
                      <a:lnTo>
                        <a:pt x="41" y="1209"/>
                      </a:lnTo>
                      <a:lnTo>
                        <a:pt x="49" y="1217"/>
                      </a:lnTo>
                      <a:lnTo>
                        <a:pt x="57" y="1225"/>
                      </a:lnTo>
                      <a:lnTo>
                        <a:pt x="65" y="1225"/>
                      </a:lnTo>
                      <a:lnTo>
                        <a:pt x="73" y="1233"/>
                      </a:lnTo>
                      <a:lnTo>
                        <a:pt x="81" y="1233"/>
                      </a:lnTo>
                      <a:lnTo>
                        <a:pt x="89" y="1241"/>
                      </a:lnTo>
                      <a:lnTo>
                        <a:pt x="97" y="1241"/>
                      </a:lnTo>
                      <a:lnTo>
                        <a:pt x="106" y="1241"/>
                      </a:lnTo>
                      <a:lnTo>
                        <a:pt x="114" y="1249"/>
                      </a:lnTo>
                      <a:lnTo>
                        <a:pt x="122" y="1249"/>
                      </a:lnTo>
                      <a:lnTo>
                        <a:pt x="130" y="1249"/>
                      </a:lnTo>
                      <a:lnTo>
                        <a:pt x="138" y="1241"/>
                      </a:lnTo>
                      <a:lnTo>
                        <a:pt x="146" y="1241"/>
                      </a:lnTo>
                      <a:lnTo>
                        <a:pt x="154" y="1241"/>
                      </a:lnTo>
                      <a:lnTo>
                        <a:pt x="162" y="1233"/>
                      </a:lnTo>
                      <a:lnTo>
                        <a:pt x="171" y="1233"/>
                      </a:lnTo>
                      <a:lnTo>
                        <a:pt x="179" y="1225"/>
                      </a:lnTo>
                      <a:lnTo>
                        <a:pt x="187" y="1217"/>
                      </a:lnTo>
                      <a:lnTo>
                        <a:pt x="195" y="1217"/>
                      </a:lnTo>
                      <a:lnTo>
                        <a:pt x="203" y="1209"/>
                      </a:lnTo>
                      <a:lnTo>
                        <a:pt x="211" y="1201"/>
                      </a:lnTo>
                      <a:lnTo>
                        <a:pt x="219" y="1193"/>
                      </a:lnTo>
                      <a:lnTo>
                        <a:pt x="235" y="1176"/>
                      </a:lnTo>
                      <a:lnTo>
                        <a:pt x="235" y="1168"/>
                      </a:lnTo>
                      <a:lnTo>
                        <a:pt x="244" y="1160"/>
                      </a:lnTo>
                      <a:lnTo>
                        <a:pt x="260" y="1144"/>
                      </a:lnTo>
                      <a:lnTo>
                        <a:pt x="260" y="1136"/>
                      </a:lnTo>
                      <a:lnTo>
                        <a:pt x="276" y="1120"/>
                      </a:lnTo>
                      <a:lnTo>
                        <a:pt x="276" y="1111"/>
                      </a:lnTo>
                      <a:lnTo>
                        <a:pt x="292" y="1095"/>
                      </a:lnTo>
                      <a:lnTo>
                        <a:pt x="292" y="1079"/>
                      </a:lnTo>
                      <a:lnTo>
                        <a:pt x="309" y="1063"/>
                      </a:lnTo>
                      <a:lnTo>
                        <a:pt x="309" y="1047"/>
                      </a:lnTo>
                      <a:lnTo>
                        <a:pt x="317" y="1038"/>
                      </a:lnTo>
                      <a:lnTo>
                        <a:pt x="317" y="1030"/>
                      </a:lnTo>
                      <a:lnTo>
                        <a:pt x="325" y="1022"/>
                      </a:lnTo>
                      <a:lnTo>
                        <a:pt x="325" y="1006"/>
                      </a:lnTo>
                      <a:lnTo>
                        <a:pt x="333" y="998"/>
                      </a:lnTo>
                      <a:lnTo>
                        <a:pt x="333" y="990"/>
                      </a:lnTo>
                      <a:lnTo>
                        <a:pt x="341" y="982"/>
                      </a:lnTo>
                      <a:lnTo>
                        <a:pt x="341" y="974"/>
                      </a:lnTo>
                      <a:lnTo>
                        <a:pt x="349" y="965"/>
                      </a:lnTo>
                      <a:lnTo>
                        <a:pt x="349" y="957"/>
                      </a:lnTo>
                      <a:lnTo>
                        <a:pt x="357" y="949"/>
                      </a:lnTo>
                      <a:lnTo>
                        <a:pt x="357" y="933"/>
                      </a:lnTo>
                      <a:lnTo>
                        <a:pt x="373" y="917"/>
                      </a:lnTo>
                      <a:lnTo>
                        <a:pt x="373" y="901"/>
                      </a:lnTo>
                      <a:lnTo>
                        <a:pt x="382" y="892"/>
                      </a:lnTo>
                      <a:lnTo>
                        <a:pt x="382" y="884"/>
                      </a:lnTo>
                      <a:lnTo>
                        <a:pt x="390" y="876"/>
                      </a:lnTo>
                      <a:lnTo>
                        <a:pt x="390" y="860"/>
                      </a:lnTo>
                      <a:lnTo>
                        <a:pt x="398" y="852"/>
                      </a:lnTo>
                      <a:lnTo>
                        <a:pt x="398" y="844"/>
                      </a:lnTo>
                      <a:lnTo>
                        <a:pt x="406" y="836"/>
                      </a:lnTo>
                      <a:lnTo>
                        <a:pt x="406" y="827"/>
                      </a:lnTo>
                      <a:lnTo>
                        <a:pt x="414" y="819"/>
                      </a:lnTo>
                      <a:lnTo>
                        <a:pt x="414" y="803"/>
                      </a:lnTo>
                      <a:lnTo>
                        <a:pt x="430" y="787"/>
                      </a:lnTo>
                      <a:lnTo>
                        <a:pt x="430" y="771"/>
                      </a:lnTo>
                      <a:lnTo>
                        <a:pt x="438" y="763"/>
                      </a:lnTo>
                      <a:lnTo>
                        <a:pt x="438" y="754"/>
                      </a:lnTo>
                      <a:lnTo>
                        <a:pt x="446" y="746"/>
                      </a:lnTo>
                      <a:lnTo>
                        <a:pt x="446" y="738"/>
                      </a:lnTo>
                      <a:lnTo>
                        <a:pt x="455" y="730"/>
                      </a:lnTo>
                      <a:lnTo>
                        <a:pt x="455" y="714"/>
                      </a:lnTo>
                      <a:lnTo>
                        <a:pt x="471" y="698"/>
                      </a:lnTo>
                      <a:lnTo>
                        <a:pt x="471" y="681"/>
                      </a:lnTo>
                      <a:lnTo>
                        <a:pt x="479" y="673"/>
                      </a:lnTo>
                      <a:lnTo>
                        <a:pt x="479" y="657"/>
                      </a:lnTo>
                      <a:lnTo>
                        <a:pt x="495" y="641"/>
                      </a:lnTo>
                      <a:lnTo>
                        <a:pt x="495" y="625"/>
                      </a:lnTo>
                      <a:lnTo>
                        <a:pt x="511" y="608"/>
                      </a:lnTo>
                      <a:lnTo>
                        <a:pt x="511" y="592"/>
                      </a:lnTo>
                      <a:lnTo>
                        <a:pt x="520" y="584"/>
                      </a:lnTo>
                      <a:lnTo>
                        <a:pt x="520" y="568"/>
                      </a:lnTo>
                      <a:lnTo>
                        <a:pt x="536" y="552"/>
                      </a:lnTo>
                      <a:lnTo>
                        <a:pt x="536" y="535"/>
                      </a:lnTo>
                      <a:lnTo>
                        <a:pt x="544" y="527"/>
                      </a:lnTo>
                      <a:lnTo>
                        <a:pt x="544" y="511"/>
                      </a:lnTo>
                      <a:lnTo>
                        <a:pt x="560" y="495"/>
                      </a:lnTo>
                      <a:lnTo>
                        <a:pt x="560" y="479"/>
                      </a:lnTo>
                      <a:lnTo>
                        <a:pt x="568" y="470"/>
                      </a:lnTo>
                      <a:lnTo>
                        <a:pt x="568" y="462"/>
                      </a:lnTo>
                      <a:lnTo>
                        <a:pt x="576" y="454"/>
                      </a:lnTo>
                      <a:lnTo>
                        <a:pt x="576" y="438"/>
                      </a:lnTo>
                      <a:lnTo>
                        <a:pt x="593" y="422"/>
                      </a:lnTo>
                      <a:lnTo>
                        <a:pt x="593" y="406"/>
                      </a:lnTo>
                      <a:lnTo>
                        <a:pt x="601" y="397"/>
                      </a:lnTo>
                      <a:lnTo>
                        <a:pt x="601" y="389"/>
                      </a:lnTo>
                      <a:lnTo>
                        <a:pt x="609" y="381"/>
                      </a:lnTo>
                      <a:lnTo>
                        <a:pt x="609" y="373"/>
                      </a:lnTo>
                      <a:lnTo>
                        <a:pt x="617" y="365"/>
                      </a:lnTo>
                      <a:lnTo>
                        <a:pt x="617" y="349"/>
                      </a:lnTo>
                      <a:lnTo>
                        <a:pt x="625" y="341"/>
                      </a:lnTo>
                      <a:lnTo>
                        <a:pt x="625" y="333"/>
                      </a:lnTo>
                      <a:lnTo>
                        <a:pt x="633" y="324"/>
                      </a:lnTo>
                      <a:lnTo>
                        <a:pt x="633" y="316"/>
                      </a:lnTo>
                      <a:lnTo>
                        <a:pt x="641" y="308"/>
                      </a:lnTo>
                      <a:lnTo>
                        <a:pt x="641" y="292"/>
                      </a:lnTo>
                      <a:lnTo>
                        <a:pt x="658" y="276"/>
                      </a:lnTo>
                      <a:lnTo>
                        <a:pt x="658" y="259"/>
                      </a:lnTo>
                      <a:lnTo>
                        <a:pt x="666" y="251"/>
                      </a:lnTo>
                      <a:lnTo>
                        <a:pt x="666" y="243"/>
                      </a:lnTo>
                      <a:lnTo>
                        <a:pt x="674" y="235"/>
                      </a:lnTo>
                      <a:lnTo>
                        <a:pt x="674" y="227"/>
                      </a:lnTo>
                      <a:lnTo>
                        <a:pt x="682" y="219"/>
                      </a:lnTo>
                      <a:lnTo>
                        <a:pt x="682" y="203"/>
                      </a:lnTo>
                      <a:lnTo>
                        <a:pt x="698" y="186"/>
                      </a:lnTo>
                      <a:lnTo>
                        <a:pt x="698" y="170"/>
                      </a:lnTo>
                      <a:lnTo>
                        <a:pt x="706" y="162"/>
                      </a:lnTo>
                      <a:lnTo>
                        <a:pt x="706" y="146"/>
                      </a:lnTo>
                      <a:lnTo>
                        <a:pt x="722" y="130"/>
                      </a:lnTo>
                      <a:lnTo>
                        <a:pt x="722" y="113"/>
                      </a:lnTo>
                      <a:lnTo>
                        <a:pt x="739" y="97"/>
                      </a:lnTo>
                      <a:lnTo>
                        <a:pt x="739" y="81"/>
                      </a:lnTo>
                      <a:lnTo>
                        <a:pt x="747" y="73"/>
                      </a:lnTo>
                      <a:lnTo>
                        <a:pt x="747" y="57"/>
                      </a:lnTo>
                      <a:lnTo>
                        <a:pt x="763" y="40"/>
                      </a:lnTo>
                      <a:lnTo>
                        <a:pt x="763" y="24"/>
                      </a:lnTo>
                      <a:lnTo>
                        <a:pt x="771" y="16"/>
                      </a:lnTo>
                      <a:lnTo>
                        <a:pt x="771" y="0"/>
                      </a:lnTo>
                    </a:path>
                  </a:pathLst>
                </a:custGeom>
                <a:noFill/>
                <a:ln w="254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 name="Freeform 148"/>
                <p:cNvSpPr>
                  <a:spLocks/>
                </p:cNvSpPr>
                <p:nvPr/>
              </p:nvSpPr>
              <p:spPr bwMode="auto">
                <a:xfrm>
                  <a:off x="3106" y="1159"/>
                  <a:ext cx="787" cy="1063"/>
                </a:xfrm>
                <a:custGeom>
                  <a:avLst/>
                  <a:gdLst>
                    <a:gd name="T0" fmla="*/ 16 w 787"/>
                    <a:gd name="T1" fmla="*/ 1030 h 1063"/>
                    <a:gd name="T2" fmla="*/ 33 w 787"/>
                    <a:gd name="T3" fmla="*/ 1006 h 1063"/>
                    <a:gd name="T4" fmla="*/ 49 w 787"/>
                    <a:gd name="T5" fmla="*/ 957 h 1063"/>
                    <a:gd name="T6" fmla="*/ 65 w 787"/>
                    <a:gd name="T7" fmla="*/ 933 h 1063"/>
                    <a:gd name="T8" fmla="*/ 73 w 787"/>
                    <a:gd name="T9" fmla="*/ 901 h 1063"/>
                    <a:gd name="T10" fmla="*/ 89 w 787"/>
                    <a:gd name="T11" fmla="*/ 876 h 1063"/>
                    <a:gd name="T12" fmla="*/ 98 w 787"/>
                    <a:gd name="T13" fmla="*/ 844 h 1063"/>
                    <a:gd name="T14" fmla="*/ 122 w 787"/>
                    <a:gd name="T15" fmla="*/ 803 h 1063"/>
                    <a:gd name="T16" fmla="*/ 130 w 787"/>
                    <a:gd name="T17" fmla="*/ 779 h 1063"/>
                    <a:gd name="T18" fmla="*/ 154 w 787"/>
                    <a:gd name="T19" fmla="*/ 738 h 1063"/>
                    <a:gd name="T20" fmla="*/ 162 w 787"/>
                    <a:gd name="T21" fmla="*/ 698 h 1063"/>
                    <a:gd name="T22" fmla="*/ 187 w 787"/>
                    <a:gd name="T23" fmla="*/ 657 h 1063"/>
                    <a:gd name="T24" fmla="*/ 203 w 787"/>
                    <a:gd name="T25" fmla="*/ 625 h 1063"/>
                    <a:gd name="T26" fmla="*/ 219 w 787"/>
                    <a:gd name="T27" fmla="*/ 576 h 1063"/>
                    <a:gd name="T28" fmla="*/ 244 w 787"/>
                    <a:gd name="T29" fmla="*/ 535 h 1063"/>
                    <a:gd name="T30" fmla="*/ 252 w 787"/>
                    <a:gd name="T31" fmla="*/ 503 h 1063"/>
                    <a:gd name="T32" fmla="*/ 276 w 787"/>
                    <a:gd name="T33" fmla="*/ 462 h 1063"/>
                    <a:gd name="T34" fmla="*/ 284 w 787"/>
                    <a:gd name="T35" fmla="*/ 430 h 1063"/>
                    <a:gd name="T36" fmla="*/ 300 w 787"/>
                    <a:gd name="T37" fmla="*/ 406 h 1063"/>
                    <a:gd name="T38" fmla="*/ 309 w 787"/>
                    <a:gd name="T39" fmla="*/ 373 h 1063"/>
                    <a:gd name="T40" fmla="*/ 325 w 787"/>
                    <a:gd name="T41" fmla="*/ 349 h 1063"/>
                    <a:gd name="T42" fmla="*/ 341 w 787"/>
                    <a:gd name="T43" fmla="*/ 300 h 1063"/>
                    <a:gd name="T44" fmla="*/ 357 w 787"/>
                    <a:gd name="T45" fmla="*/ 276 h 1063"/>
                    <a:gd name="T46" fmla="*/ 365 w 787"/>
                    <a:gd name="T47" fmla="*/ 243 h 1063"/>
                    <a:gd name="T48" fmla="*/ 382 w 787"/>
                    <a:gd name="T49" fmla="*/ 219 h 1063"/>
                    <a:gd name="T50" fmla="*/ 390 w 787"/>
                    <a:gd name="T51" fmla="*/ 186 h 1063"/>
                    <a:gd name="T52" fmla="*/ 422 w 787"/>
                    <a:gd name="T53" fmla="*/ 138 h 1063"/>
                    <a:gd name="T54" fmla="*/ 438 w 787"/>
                    <a:gd name="T55" fmla="*/ 105 h 1063"/>
                    <a:gd name="T56" fmla="*/ 463 w 787"/>
                    <a:gd name="T57" fmla="*/ 73 h 1063"/>
                    <a:gd name="T58" fmla="*/ 487 w 787"/>
                    <a:gd name="T59" fmla="*/ 49 h 1063"/>
                    <a:gd name="T60" fmla="*/ 503 w 787"/>
                    <a:gd name="T61" fmla="*/ 32 h 1063"/>
                    <a:gd name="T62" fmla="*/ 528 w 787"/>
                    <a:gd name="T63" fmla="*/ 16 h 1063"/>
                    <a:gd name="T64" fmla="*/ 552 w 787"/>
                    <a:gd name="T65" fmla="*/ 8 h 1063"/>
                    <a:gd name="T66" fmla="*/ 576 w 787"/>
                    <a:gd name="T67" fmla="*/ 0 h 1063"/>
                    <a:gd name="T68" fmla="*/ 601 w 787"/>
                    <a:gd name="T69" fmla="*/ 8 h 1063"/>
                    <a:gd name="T70" fmla="*/ 625 w 787"/>
                    <a:gd name="T71" fmla="*/ 16 h 1063"/>
                    <a:gd name="T72" fmla="*/ 649 w 787"/>
                    <a:gd name="T73" fmla="*/ 40 h 1063"/>
                    <a:gd name="T74" fmla="*/ 674 w 787"/>
                    <a:gd name="T75" fmla="*/ 57 h 1063"/>
                    <a:gd name="T76" fmla="*/ 698 w 787"/>
                    <a:gd name="T77" fmla="*/ 81 h 1063"/>
                    <a:gd name="T78" fmla="*/ 722 w 787"/>
                    <a:gd name="T79" fmla="*/ 113 h 1063"/>
                    <a:gd name="T80" fmla="*/ 747 w 787"/>
                    <a:gd name="T81" fmla="*/ 138 h 1063"/>
                    <a:gd name="T82" fmla="*/ 763 w 787"/>
                    <a:gd name="T83" fmla="*/ 162 h 10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7"/>
                    <a:gd name="T127" fmla="*/ 0 h 1063"/>
                    <a:gd name="T128" fmla="*/ 787 w 787"/>
                    <a:gd name="T129" fmla="*/ 1063 h 10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7" h="1063">
                      <a:moveTo>
                        <a:pt x="0" y="1063"/>
                      </a:moveTo>
                      <a:lnTo>
                        <a:pt x="16" y="1047"/>
                      </a:lnTo>
                      <a:lnTo>
                        <a:pt x="16" y="1030"/>
                      </a:lnTo>
                      <a:lnTo>
                        <a:pt x="24" y="1022"/>
                      </a:lnTo>
                      <a:lnTo>
                        <a:pt x="24" y="1014"/>
                      </a:lnTo>
                      <a:lnTo>
                        <a:pt x="33" y="1006"/>
                      </a:lnTo>
                      <a:lnTo>
                        <a:pt x="33" y="990"/>
                      </a:lnTo>
                      <a:lnTo>
                        <a:pt x="49" y="974"/>
                      </a:lnTo>
                      <a:lnTo>
                        <a:pt x="49" y="957"/>
                      </a:lnTo>
                      <a:lnTo>
                        <a:pt x="57" y="949"/>
                      </a:lnTo>
                      <a:lnTo>
                        <a:pt x="57" y="941"/>
                      </a:lnTo>
                      <a:lnTo>
                        <a:pt x="65" y="933"/>
                      </a:lnTo>
                      <a:lnTo>
                        <a:pt x="65" y="925"/>
                      </a:lnTo>
                      <a:lnTo>
                        <a:pt x="73" y="917"/>
                      </a:lnTo>
                      <a:lnTo>
                        <a:pt x="73" y="901"/>
                      </a:lnTo>
                      <a:lnTo>
                        <a:pt x="81" y="892"/>
                      </a:lnTo>
                      <a:lnTo>
                        <a:pt x="81" y="884"/>
                      </a:lnTo>
                      <a:lnTo>
                        <a:pt x="89" y="876"/>
                      </a:lnTo>
                      <a:lnTo>
                        <a:pt x="89" y="868"/>
                      </a:lnTo>
                      <a:lnTo>
                        <a:pt x="98" y="860"/>
                      </a:lnTo>
                      <a:lnTo>
                        <a:pt x="98" y="844"/>
                      </a:lnTo>
                      <a:lnTo>
                        <a:pt x="114" y="828"/>
                      </a:lnTo>
                      <a:lnTo>
                        <a:pt x="114" y="811"/>
                      </a:lnTo>
                      <a:lnTo>
                        <a:pt x="122" y="803"/>
                      </a:lnTo>
                      <a:lnTo>
                        <a:pt x="122" y="795"/>
                      </a:lnTo>
                      <a:lnTo>
                        <a:pt x="130" y="787"/>
                      </a:lnTo>
                      <a:lnTo>
                        <a:pt x="130" y="779"/>
                      </a:lnTo>
                      <a:lnTo>
                        <a:pt x="138" y="771"/>
                      </a:lnTo>
                      <a:lnTo>
                        <a:pt x="138" y="754"/>
                      </a:lnTo>
                      <a:lnTo>
                        <a:pt x="154" y="738"/>
                      </a:lnTo>
                      <a:lnTo>
                        <a:pt x="154" y="722"/>
                      </a:lnTo>
                      <a:lnTo>
                        <a:pt x="162" y="714"/>
                      </a:lnTo>
                      <a:lnTo>
                        <a:pt x="162" y="698"/>
                      </a:lnTo>
                      <a:lnTo>
                        <a:pt x="179" y="681"/>
                      </a:lnTo>
                      <a:lnTo>
                        <a:pt x="179" y="665"/>
                      </a:lnTo>
                      <a:lnTo>
                        <a:pt x="187" y="657"/>
                      </a:lnTo>
                      <a:lnTo>
                        <a:pt x="187" y="641"/>
                      </a:lnTo>
                      <a:lnTo>
                        <a:pt x="195" y="633"/>
                      </a:lnTo>
                      <a:lnTo>
                        <a:pt x="203" y="625"/>
                      </a:lnTo>
                      <a:lnTo>
                        <a:pt x="203" y="608"/>
                      </a:lnTo>
                      <a:lnTo>
                        <a:pt x="219" y="592"/>
                      </a:lnTo>
                      <a:lnTo>
                        <a:pt x="219" y="576"/>
                      </a:lnTo>
                      <a:lnTo>
                        <a:pt x="227" y="568"/>
                      </a:lnTo>
                      <a:lnTo>
                        <a:pt x="227" y="552"/>
                      </a:lnTo>
                      <a:lnTo>
                        <a:pt x="244" y="535"/>
                      </a:lnTo>
                      <a:lnTo>
                        <a:pt x="244" y="519"/>
                      </a:lnTo>
                      <a:lnTo>
                        <a:pt x="252" y="511"/>
                      </a:lnTo>
                      <a:lnTo>
                        <a:pt x="252" y="503"/>
                      </a:lnTo>
                      <a:lnTo>
                        <a:pt x="260" y="495"/>
                      </a:lnTo>
                      <a:lnTo>
                        <a:pt x="260" y="479"/>
                      </a:lnTo>
                      <a:lnTo>
                        <a:pt x="276" y="462"/>
                      </a:lnTo>
                      <a:lnTo>
                        <a:pt x="276" y="446"/>
                      </a:lnTo>
                      <a:lnTo>
                        <a:pt x="284" y="438"/>
                      </a:lnTo>
                      <a:lnTo>
                        <a:pt x="284" y="430"/>
                      </a:lnTo>
                      <a:lnTo>
                        <a:pt x="292" y="422"/>
                      </a:lnTo>
                      <a:lnTo>
                        <a:pt x="292" y="414"/>
                      </a:lnTo>
                      <a:lnTo>
                        <a:pt x="300" y="406"/>
                      </a:lnTo>
                      <a:lnTo>
                        <a:pt x="300" y="389"/>
                      </a:lnTo>
                      <a:lnTo>
                        <a:pt x="309" y="381"/>
                      </a:lnTo>
                      <a:lnTo>
                        <a:pt x="309" y="373"/>
                      </a:lnTo>
                      <a:lnTo>
                        <a:pt x="317" y="365"/>
                      </a:lnTo>
                      <a:lnTo>
                        <a:pt x="317" y="357"/>
                      </a:lnTo>
                      <a:lnTo>
                        <a:pt x="325" y="349"/>
                      </a:lnTo>
                      <a:lnTo>
                        <a:pt x="325" y="333"/>
                      </a:lnTo>
                      <a:lnTo>
                        <a:pt x="341" y="316"/>
                      </a:lnTo>
                      <a:lnTo>
                        <a:pt x="341" y="300"/>
                      </a:lnTo>
                      <a:lnTo>
                        <a:pt x="349" y="292"/>
                      </a:lnTo>
                      <a:lnTo>
                        <a:pt x="349" y="284"/>
                      </a:lnTo>
                      <a:lnTo>
                        <a:pt x="357" y="276"/>
                      </a:lnTo>
                      <a:lnTo>
                        <a:pt x="357" y="268"/>
                      </a:lnTo>
                      <a:lnTo>
                        <a:pt x="365" y="260"/>
                      </a:lnTo>
                      <a:lnTo>
                        <a:pt x="365" y="243"/>
                      </a:lnTo>
                      <a:lnTo>
                        <a:pt x="373" y="235"/>
                      </a:lnTo>
                      <a:lnTo>
                        <a:pt x="373" y="227"/>
                      </a:lnTo>
                      <a:lnTo>
                        <a:pt x="382" y="219"/>
                      </a:lnTo>
                      <a:lnTo>
                        <a:pt x="382" y="211"/>
                      </a:lnTo>
                      <a:lnTo>
                        <a:pt x="390" y="203"/>
                      </a:lnTo>
                      <a:lnTo>
                        <a:pt x="390" y="186"/>
                      </a:lnTo>
                      <a:lnTo>
                        <a:pt x="406" y="170"/>
                      </a:lnTo>
                      <a:lnTo>
                        <a:pt x="406" y="154"/>
                      </a:lnTo>
                      <a:lnTo>
                        <a:pt x="422" y="138"/>
                      </a:lnTo>
                      <a:lnTo>
                        <a:pt x="422" y="130"/>
                      </a:lnTo>
                      <a:lnTo>
                        <a:pt x="438" y="113"/>
                      </a:lnTo>
                      <a:lnTo>
                        <a:pt x="438" y="105"/>
                      </a:lnTo>
                      <a:lnTo>
                        <a:pt x="447" y="97"/>
                      </a:lnTo>
                      <a:lnTo>
                        <a:pt x="463" y="81"/>
                      </a:lnTo>
                      <a:lnTo>
                        <a:pt x="463" y="73"/>
                      </a:lnTo>
                      <a:lnTo>
                        <a:pt x="471" y="65"/>
                      </a:lnTo>
                      <a:lnTo>
                        <a:pt x="479" y="57"/>
                      </a:lnTo>
                      <a:lnTo>
                        <a:pt x="487" y="49"/>
                      </a:lnTo>
                      <a:lnTo>
                        <a:pt x="503" y="32"/>
                      </a:lnTo>
                      <a:lnTo>
                        <a:pt x="495" y="32"/>
                      </a:lnTo>
                      <a:lnTo>
                        <a:pt x="503" y="32"/>
                      </a:lnTo>
                      <a:lnTo>
                        <a:pt x="511" y="24"/>
                      </a:lnTo>
                      <a:lnTo>
                        <a:pt x="520" y="16"/>
                      </a:lnTo>
                      <a:lnTo>
                        <a:pt x="528" y="16"/>
                      </a:lnTo>
                      <a:lnTo>
                        <a:pt x="536" y="8"/>
                      </a:lnTo>
                      <a:lnTo>
                        <a:pt x="544" y="8"/>
                      </a:lnTo>
                      <a:lnTo>
                        <a:pt x="552" y="8"/>
                      </a:lnTo>
                      <a:lnTo>
                        <a:pt x="560" y="0"/>
                      </a:lnTo>
                      <a:lnTo>
                        <a:pt x="568" y="0"/>
                      </a:lnTo>
                      <a:lnTo>
                        <a:pt x="576" y="0"/>
                      </a:lnTo>
                      <a:lnTo>
                        <a:pt x="584" y="8"/>
                      </a:lnTo>
                      <a:lnTo>
                        <a:pt x="593" y="8"/>
                      </a:lnTo>
                      <a:lnTo>
                        <a:pt x="601" y="8"/>
                      </a:lnTo>
                      <a:lnTo>
                        <a:pt x="609" y="8"/>
                      </a:lnTo>
                      <a:lnTo>
                        <a:pt x="617" y="16"/>
                      </a:lnTo>
                      <a:lnTo>
                        <a:pt x="625" y="16"/>
                      </a:lnTo>
                      <a:lnTo>
                        <a:pt x="633" y="24"/>
                      </a:lnTo>
                      <a:lnTo>
                        <a:pt x="641" y="32"/>
                      </a:lnTo>
                      <a:lnTo>
                        <a:pt x="649" y="40"/>
                      </a:lnTo>
                      <a:lnTo>
                        <a:pt x="658" y="49"/>
                      </a:lnTo>
                      <a:lnTo>
                        <a:pt x="666" y="49"/>
                      </a:lnTo>
                      <a:lnTo>
                        <a:pt x="674" y="57"/>
                      </a:lnTo>
                      <a:lnTo>
                        <a:pt x="682" y="65"/>
                      </a:lnTo>
                      <a:lnTo>
                        <a:pt x="690" y="73"/>
                      </a:lnTo>
                      <a:lnTo>
                        <a:pt x="698" y="81"/>
                      </a:lnTo>
                      <a:lnTo>
                        <a:pt x="706" y="89"/>
                      </a:lnTo>
                      <a:lnTo>
                        <a:pt x="722" y="105"/>
                      </a:lnTo>
                      <a:lnTo>
                        <a:pt x="722" y="113"/>
                      </a:lnTo>
                      <a:lnTo>
                        <a:pt x="731" y="122"/>
                      </a:lnTo>
                      <a:lnTo>
                        <a:pt x="739" y="130"/>
                      </a:lnTo>
                      <a:lnTo>
                        <a:pt x="747" y="138"/>
                      </a:lnTo>
                      <a:lnTo>
                        <a:pt x="755" y="146"/>
                      </a:lnTo>
                      <a:lnTo>
                        <a:pt x="771" y="162"/>
                      </a:lnTo>
                      <a:lnTo>
                        <a:pt x="763" y="162"/>
                      </a:lnTo>
                      <a:lnTo>
                        <a:pt x="771" y="162"/>
                      </a:lnTo>
                      <a:lnTo>
                        <a:pt x="787" y="178"/>
                      </a:lnTo>
                    </a:path>
                  </a:pathLst>
                </a:custGeom>
                <a:noFill/>
                <a:ln w="254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 name="Freeform 149"/>
                <p:cNvSpPr>
                  <a:spLocks/>
                </p:cNvSpPr>
                <p:nvPr/>
              </p:nvSpPr>
              <p:spPr bwMode="auto">
                <a:xfrm>
                  <a:off x="3893" y="1256"/>
                  <a:ext cx="942" cy="179"/>
                </a:xfrm>
                <a:custGeom>
                  <a:avLst/>
                  <a:gdLst>
                    <a:gd name="T0" fmla="*/ 0 w 942"/>
                    <a:gd name="T1" fmla="*/ 89 h 179"/>
                    <a:gd name="T2" fmla="*/ 17 w 942"/>
                    <a:gd name="T3" fmla="*/ 106 h 179"/>
                    <a:gd name="T4" fmla="*/ 33 w 942"/>
                    <a:gd name="T5" fmla="*/ 122 h 179"/>
                    <a:gd name="T6" fmla="*/ 49 w 942"/>
                    <a:gd name="T7" fmla="*/ 130 h 179"/>
                    <a:gd name="T8" fmla="*/ 65 w 942"/>
                    <a:gd name="T9" fmla="*/ 146 h 179"/>
                    <a:gd name="T10" fmla="*/ 82 w 942"/>
                    <a:gd name="T11" fmla="*/ 154 h 179"/>
                    <a:gd name="T12" fmla="*/ 98 w 942"/>
                    <a:gd name="T13" fmla="*/ 163 h 179"/>
                    <a:gd name="T14" fmla="*/ 114 w 942"/>
                    <a:gd name="T15" fmla="*/ 171 h 179"/>
                    <a:gd name="T16" fmla="*/ 130 w 942"/>
                    <a:gd name="T17" fmla="*/ 171 h 179"/>
                    <a:gd name="T18" fmla="*/ 146 w 942"/>
                    <a:gd name="T19" fmla="*/ 171 h 179"/>
                    <a:gd name="T20" fmla="*/ 163 w 942"/>
                    <a:gd name="T21" fmla="*/ 171 h 179"/>
                    <a:gd name="T22" fmla="*/ 179 w 942"/>
                    <a:gd name="T23" fmla="*/ 171 h 179"/>
                    <a:gd name="T24" fmla="*/ 195 w 942"/>
                    <a:gd name="T25" fmla="*/ 171 h 179"/>
                    <a:gd name="T26" fmla="*/ 211 w 942"/>
                    <a:gd name="T27" fmla="*/ 163 h 179"/>
                    <a:gd name="T28" fmla="*/ 228 w 942"/>
                    <a:gd name="T29" fmla="*/ 154 h 179"/>
                    <a:gd name="T30" fmla="*/ 244 w 942"/>
                    <a:gd name="T31" fmla="*/ 146 h 179"/>
                    <a:gd name="T32" fmla="*/ 260 w 942"/>
                    <a:gd name="T33" fmla="*/ 138 h 179"/>
                    <a:gd name="T34" fmla="*/ 276 w 942"/>
                    <a:gd name="T35" fmla="*/ 122 h 179"/>
                    <a:gd name="T36" fmla="*/ 293 w 942"/>
                    <a:gd name="T37" fmla="*/ 114 h 179"/>
                    <a:gd name="T38" fmla="*/ 309 w 942"/>
                    <a:gd name="T39" fmla="*/ 98 h 179"/>
                    <a:gd name="T40" fmla="*/ 325 w 942"/>
                    <a:gd name="T41" fmla="*/ 89 h 179"/>
                    <a:gd name="T42" fmla="*/ 341 w 942"/>
                    <a:gd name="T43" fmla="*/ 73 h 179"/>
                    <a:gd name="T44" fmla="*/ 357 w 942"/>
                    <a:gd name="T45" fmla="*/ 65 h 179"/>
                    <a:gd name="T46" fmla="*/ 374 w 942"/>
                    <a:gd name="T47" fmla="*/ 49 h 179"/>
                    <a:gd name="T48" fmla="*/ 390 w 942"/>
                    <a:gd name="T49" fmla="*/ 41 h 179"/>
                    <a:gd name="T50" fmla="*/ 406 w 942"/>
                    <a:gd name="T51" fmla="*/ 33 h 179"/>
                    <a:gd name="T52" fmla="*/ 422 w 942"/>
                    <a:gd name="T53" fmla="*/ 25 h 179"/>
                    <a:gd name="T54" fmla="*/ 439 w 942"/>
                    <a:gd name="T55" fmla="*/ 16 h 179"/>
                    <a:gd name="T56" fmla="*/ 455 w 942"/>
                    <a:gd name="T57" fmla="*/ 8 h 179"/>
                    <a:gd name="T58" fmla="*/ 471 w 942"/>
                    <a:gd name="T59" fmla="*/ 0 h 179"/>
                    <a:gd name="T60" fmla="*/ 487 w 942"/>
                    <a:gd name="T61" fmla="*/ 0 h 179"/>
                    <a:gd name="T62" fmla="*/ 504 w 942"/>
                    <a:gd name="T63" fmla="*/ 0 h 179"/>
                    <a:gd name="T64" fmla="*/ 520 w 942"/>
                    <a:gd name="T65" fmla="*/ 0 h 179"/>
                    <a:gd name="T66" fmla="*/ 536 w 942"/>
                    <a:gd name="T67" fmla="*/ 0 h 179"/>
                    <a:gd name="T68" fmla="*/ 552 w 942"/>
                    <a:gd name="T69" fmla="*/ 0 h 179"/>
                    <a:gd name="T70" fmla="*/ 569 w 942"/>
                    <a:gd name="T71" fmla="*/ 0 h 179"/>
                    <a:gd name="T72" fmla="*/ 585 w 942"/>
                    <a:gd name="T73" fmla="*/ 8 h 179"/>
                    <a:gd name="T74" fmla="*/ 601 w 942"/>
                    <a:gd name="T75" fmla="*/ 16 h 179"/>
                    <a:gd name="T76" fmla="*/ 617 w 942"/>
                    <a:gd name="T77" fmla="*/ 16 h 179"/>
                    <a:gd name="T78" fmla="*/ 633 w 942"/>
                    <a:gd name="T79" fmla="*/ 25 h 179"/>
                    <a:gd name="T80" fmla="*/ 650 w 942"/>
                    <a:gd name="T81" fmla="*/ 33 h 179"/>
                    <a:gd name="T82" fmla="*/ 666 w 942"/>
                    <a:gd name="T83" fmla="*/ 41 h 179"/>
                    <a:gd name="T84" fmla="*/ 682 w 942"/>
                    <a:gd name="T85" fmla="*/ 49 h 179"/>
                    <a:gd name="T86" fmla="*/ 698 w 942"/>
                    <a:gd name="T87" fmla="*/ 57 h 179"/>
                    <a:gd name="T88" fmla="*/ 715 w 942"/>
                    <a:gd name="T89" fmla="*/ 65 h 179"/>
                    <a:gd name="T90" fmla="*/ 731 w 942"/>
                    <a:gd name="T91" fmla="*/ 73 h 179"/>
                    <a:gd name="T92" fmla="*/ 747 w 942"/>
                    <a:gd name="T93" fmla="*/ 81 h 179"/>
                    <a:gd name="T94" fmla="*/ 763 w 942"/>
                    <a:gd name="T95" fmla="*/ 89 h 179"/>
                    <a:gd name="T96" fmla="*/ 780 w 942"/>
                    <a:gd name="T97" fmla="*/ 98 h 179"/>
                    <a:gd name="T98" fmla="*/ 796 w 942"/>
                    <a:gd name="T99" fmla="*/ 98 h 179"/>
                    <a:gd name="T100" fmla="*/ 812 w 942"/>
                    <a:gd name="T101" fmla="*/ 106 h 179"/>
                    <a:gd name="T102" fmla="*/ 828 w 942"/>
                    <a:gd name="T103" fmla="*/ 106 h 179"/>
                    <a:gd name="T104" fmla="*/ 844 w 942"/>
                    <a:gd name="T105" fmla="*/ 114 h 179"/>
                    <a:gd name="T106" fmla="*/ 861 w 942"/>
                    <a:gd name="T107" fmla="*/ 114 h 179"/>
                    <a:gd name="T108" fmla="*/ 877 w 942"/>
                    <a:gd name="T109" fmla="*/ 114 h 179"/>
                    <a:gd name="T110" fmla="*/ 893 w 942"/>
                    <a:gd name="T111" fmla="*/ 114 h 179"/>
                    <a:gd name="T112" fmla="*/ 909 w 942"/>
                    <a:gd name="T113" fmla="*/ 114 h 179"/>
                    <a:gd name="T114" fmla="*/ 926 w 942"/>
                    <a:gd name="T115" fmla="*/ 114 h 179"/>
                    <a:gd name="T116" fmla="*/ 942 w 942"/>
                    <a:gd name="T117" fmla="*/ 114 h 1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2"/>
                    <a:gd name="T178" fmla="*/ 0 h 179"/>
                    <a:gd name="T179" fmla="*/ 942 w 942"/>
                    <a:gd name="T180" fmla="*/ 179 h 17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2" h="179">
                      <a:moveTo>
                        <a:pt x="0" y="81"/>
                      </a:moveTo>
                      <a:lnTo>
                        <a:pt x="0" y="89"/>
                      </a:lnTo>
                      <a:lnTo>
                        <a:pt x="9" y="98"/>
                      </a:lnTo>
                      <a:lnTo>
                        <a:pt x="17" y="106"/>
                      </a:lnTo>
                      <a:lnTo>
                        <a:pt x="25" y="114"/>
                      </a:lnTo>
                      <a:lnTo>
                        <a:pt x="33" y="122"/>
                      </a:lnTo>
                      <a:lnTo>
                        <a:pt x="41" y="130"/>
                      </a:lnTo>
                      <a:lnTo>
                        <a:pt x="49" y="130"/>
                      </a:lnTo>
                      <a:lnTo>
                        <a:pt x="57" y="138"/>
                      </a:lnTo>
                      <a:lnTo>
                        <a:pt x="65" y="146"/>
                      </a:lnTo>
                      <a:lnTo>
                        <a:pt x="73" y="146"/>
                      </a:lnTo>
                      <a:lnTo>
                        <a:pt x="82" y="154"/>
                      </a:lnTo>
                      <a:lnTo>
                        <a:pt x="90" y="163"/>
                      </a:lnTo>
                      <a:lnTo>
                        <a:pt x="98" y="163"/>
                      </a:lnTo>
                      <a:lnTo>
                        <a:pt x="106" y="163"/>
                      </a:lnTo>
                      <a:lnTo>
                        <a:pt x="114" y="171"/>
                      </a:lnTo>
                      <a:lnTo>
                        <a:pt x="122" y="171"/>
                      </a:lnTo>
                      <a:lnTo>
                        <a:pt x="130" y="171"/>
                      </a:lnTo>
                      <a:lnTo>
                        <a:pt x="138" y="171"/>
                      </a:lnTo>
                      <a:lnTo>
                        <a:pt x="146" y="171"/>
                      </a:lnTo>
                      <a:lnTo>
                        <a:pt x="155" y="179"/>
                      </a:lnTo>
                      <a:lnTo>
                        <a:pt x="163" y="171"/>
                      </a:lnTo>
                      <a:lnTo>
                        <a:pt x="171" y="171"/>
                      </a:lnTo>
                      <a:lnTo>
                        <a:pt x="179" y="171"/>
                      </a:lnTo>
                      <a:lnTo>
                        <a:pt x="187" y="171"/>
                      </a:lnTo>
                      <a:lnTo>
                        <a:pt x="195" y="171"/>
                      </a:lnTo>
                      <a:lnTo>
                        <a:pt x="203" y="163"/>
                      </a:lnTo>
                      <a:lnTo>
                        <a:pt x="211" y="163"/>
                      </a:lnTo>
                      <a:lnTo>
                        <a:pt x="220" y="154"/>
                      </a:lnTo>
                      <a:lnTo>
                        <a:pt x="228" y="154"/>
                      </a:lnTo>
                      <a:lnTo>
                        <a:pt x="236" y="146"/>
                      </a:lnTo>
                      <a:lnTo>
                        <a:pt x="244" y="146"/>
                      </a:lnTo>
                      <a:lnTo>
                        <a:pt x="252" y="138"/>
                      </a:lnTo>
                      <a:lnTo>
                        <a:pt x="260" y="138"/>
                      </a:lnTo>
                      <a:lnTo>
                        <a:pt x="268" y="130"/>
                      </a:lnTo>
                      <a:lnTo>
                        <a:pt x="276" y="122"/>
                      </a:lnTo>
                      <a:lnTo>
                        <a:pt x="284" y="114"/>
                      </a:lnTo>
                      <a:lnTo>
                        <a:pt x="293" y="114"/>
                      </a:lnTo>
                      <a:lnTo>
                        <a:pt x="301" y="106"/>
                      </a:lnTo>
                      <a:lnTo>
                        <a:pt x="309" y="98"/>
                      </a:lnTo>
                      <a:lnTo>
                        <a:pt x="317" y="98"/>
                      </a:lnTo>
                      <a:lnTo>
                        <a:pt x="325" y="89"/>
                      </a:lnTo>
                      <a:lnTo>
                        <a:pt x="333" y="81"/>
                      </a:lnTo>
                      <a:lnTo>
                        <a:pt x="341" y="73"/>
                      </a:lnTo>
                      <a:lnTo>
                        <a:pt x="349" y="65"/>
                      </a:lnTo>
                      <a:lnTo>
                        <a:pt x="357" y="65"/>
                      </a:lnTo>
                      <a:lnTo>
                        <a:pt x="366" y="57"/>
                      </a:lnTo>
                      <a:lnTo>
                        <a:pt x="374" y="49"/>
                      </a:lnTo>
                      <a:lnTo>
                        <a:pt x="382" y="49"/>
                      </a:lnTo>
                      <a:lnTo>
                        <a:pt x="390" y="41"/>
                      </a:lnTo>
                      <a:lnTo>
                        <a:pt x="398" y="41"/>
                      </a:lnTo>
                      <a:lnTo>
                        <a:pt x="406" y="33"/>
                      </a:lnTo>
                      <a:lnTo>
                        <a:pt x="414" y="25"/>
                      </a:lnTo>
                      <a:lnTo>
                        <a:pt x="422" y="25"/>
                      </a:lnTo>
                      <a:lnTo>
                        <a:pt x="431" y="16"/>
                      </a:lnTo>
                      <a:lnTo>
                        <a:pt x="439" y="16"/>
                      </a:lnTo>
                      <a:lnTo>
                        <a:pt x="447" y="8"/>
                      </a:lnTo>
                      <a:lnTo>
                        <a:pt x="455" y="8"/>
                      </a:lnTo>
                      <a:lnTo>
                        <a:pt x="463" y="8"/>
                      </a:lnTo>
                      <a:lnTo>
                        <a:pt x="471" y="0"/>
                      </a:lnTo>
                      <a:lnTo>
                        <a:pt x="479" y="0"/>
                      </a:lnTo>
                      <a:lnTo>
                        <a:pt x="487" y="0"/>
                      </a:lnTo>
                      <a:lnTo>
                        <a:pt x="495" y="0"/>
                      </a:lnTo>
                      <a:lnTo>
                        <a:pt x="504" y="0"/>
                      </a:lnTo>
                      <a:lnTo>
                        <a:pt x="512" y="0"/>
                      </a:lnTo>
                      <a:lnTo>
                        <a:pt x="520" y="0"/>
                      </a:lnTo>
                      <a:lnTo>
                        <a:pt x="528" y="0"/>
                      </a:lnTo>
                      <a:lnTo>
                        <a:pt x="536" y="0"/>
                      </a:lnTo>
                      <a:lnTo>
                        <a:pt x="544" y="0"/>
                      </a:lnTo>
                      <a:lnTo>
                        <a:pt x="552" y="0"/>
                      </a:lnTo>
                      <a:lnTo>
                        <a:pt x="560" y="0"/>
                      </a:lnTo>
                      <a:lnTo>
                        <a:pt x="569" y="0"/>
                      </a:lnTo>
                      <a:lnTo>
                        <a:pt x="577" y="8"/>
                      </a:lnTo>
                      <a:lnTo>
                        <a:pt x="585" y="8"/>
                      </a:lnTo>
                      <a:lnTo>
                        <a:pt x="593" y="8"/>
                      </a:lnTo>
                      <a:lnTo>
                        <a:pt x="601" y="16"/>
                      </a:lnTo>
                      <a:lnTo>
                        <a:pt x="609" y="16"/>
                      </a:lnTo>
                      <a:lnTo>
                        <a:pt x="617" y="16"/>
                      </a:lnTo>
                      <a:lnTo>
                        <a:pt x="625" y="25"/>
                      </a:lnTo>
                      <a:lnTo>
                        <a:pt x="633" y="25"/>
                      </a:lnTo>
                      <a:lnTo>
                        <a:pt x="642" y="33"/>
                      </a:lnTo>
                      <a:lnTo>
                        <a:pt x="650" y="33"/>
                      </a:lnTo>
                      <a:lnTo>
                        <a:pt x="658" y="41"/>
                      </a:lnTo>
                      <a:lnTo>
                        <a:pt x="666" y="41"/>
                      </a:lnTo>
                      <a:lnTo>
                        <a:pt x="674" y="49"/>
                      </a:lnTo>
                      <a:lnTo>
                        <a:pt x="682" y="49"/>
                      </a:lnTo>
                      <a:lnTo>
                        <a:pt x="690" y="57"/>
                      </a:lnTo>
                      <a:lnTo>
                        <a:pt x="698" y="57"/>
                      </a:lnTo>
                      <a:lnTo>
                        <a:pt x="706" y="57"/>
                      </a:lnTo>
                      <a:lnTo>
                        <a:pt x="715" y="65"/>
                      </a:lnTo>
                      <a:lnTo>
                        <a:pt x="723" y="73"/>
                      </a:lnTo>
                      <a:lnTo>
                        <a:pt x="731" y="73"/>
                      </a:lnTo>
                      <a:lnTo>
                        <a:pt x="739" y="73"/>
                      </a:lnTo>
                      <a:lnTo>
                        <a:pt x="747" y="81"/>
                      </a:lnTo>
                      <a:lnTo>
                        <a:pt x="755" y="81"/>
                      </a:lnTo>
                      <a:lnTo>
                        <a:pt x="763" y="89"/>
                      </a:lnTo>
                      <a:lnTo>
                        <a:pt x="771" y="89"/>
                      </a:lnTo>
                      <a:lnTo>
                        <a:pt x="780" y="98"/>
                      </a:lnTo>
                      <a:lnTo>
                        <a:pt x="788" y="98"/>
                      </a:lnTo>
                      <a:lnTo>
                        <a:pt x="796" y="98"/>
                      </a:lnTo>
                      <a:lnTo>
                        <a:pt x="804" y="106"/>
                      </a:lnTo>
                      <a:lnTo>
                        <a:pt x="812" y="106"/>
                      </a:lnTo>
                      <a:lnTo>
                        <a:pt x="820" y="106"/>
                      </a:lnTo>
                      <a:lnTo>
                        <a:pt x="828" y="106"/>
                      </a:lnTo>
                      <a:lnTo>
                        <a:pt x="836" y="106"/>
                      </a:lnTo>
                      <a:lnTo>
                        <a:pt x="844" y="114"/>
                      </a:lnTo>
                      <a:lnTo>
                        <a:pt x="853" y="114"/>
                      </a:lnTo>
                      <a:lnTo>
                        <a:pt x="861" y="114"/>
                      </a:lnTo>
                      <a:lnTo>
                        <a:pt x="869" y="114"/>
                      </a:lnTo>
                      <a:lnTo>
                        <a:pt x="877" y="114"/>
                      </a:lnTo>
                      <a:lnTo>
                        <a:pt x="885" y="114"/>
                      </a:lnTo>
                      <a:lnTo>
                        <a:pt x="893" y="114"/>
                      </a:lnTo>
                      <a:lnTo>
                        <a:pt x="901" y="114"/>
                      </a:lnTo>
                      <a:lnTo>
                        <a:pt x="909" y="114"/>
                      </a:lnTo>
                      <a:lnTo>
                        <a:pt x="918" y="114"/>
                      </a:lnTo>
                      <a:lnTo>
                        <a:pt x="926" y="114"/>
                      </a:lnTo>
                      <a:lnTo>
                        <a:pt x="934" y="114"/>
                      </a:lnTo>
                      <a:lnTo>
                        <a:pt x="942" y="114"/>
                      </a:lnTo>
                    </a:path>
                  </a:pathLst>
                </a:custGeom>
                <a:noFill/>
                <a:ln w="254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 name="Freeform 150"/>
                <p:cNvSpPr>
                  <a:spLocks/>
                </p:cNvSpPr>
                <p:nvPr/>
              </p:nvSpPr>
              <p:spPr bwMode="auto">
                <a:xfrm>
                  <a:off x="1312" y="3309"/>
                  <a:ext cx="1031" cy="1"/>
                </a:xfrm>
                <a:custGeom>
                  <a:avLst/>
                  <a:gdLst>
                    <a:gd name="T0" fmla="*/ 17 w 1031"/>
                    <a:gd name="T1" fmla="*/ 0 h 1"/>
                    <a:gd name="T2" fmla="*/ 41 w 1031"/>
                    <a:gd name="T3" fmla="*/ 0 h 1"/>
                    <a:gd name="T4" fmla="*/ 65 w 1031"/>
                    <a:gd name="T5" fmla="*/ 0 h 1"/>
                    <a:gd name="T6" fmla="*/ 90 w 1031"/>
                    <a:gd name="T7" fmla="*/ 0 h 1"/>
                    <a:gd name="T8" fmla="*/ 114 w 1031"/>
                    <a:gd name="T9" fmla="*/ 0 h 1"/>
                    <a:gd name="T10" fmla="*/ 138 w 1031"/>
                    <a:gd name="T11" fmla="*/ 0 h 1"/>
                    <a:gd name="T12" fmla="*/ 163 w 1031"/>
                    <a:gd name="T13" fmla="*/ 0 h 1"/>
                    <a:gd name="T14" fmla="*/ 187 w 1031"/>
                    <a:gd name="T15" fmla="*/ 0 h 1"/>
                    <a:gd name="T16" fmla="*/ 211 w 1031"/>
                    <a:gd name="T17" fmla="*/ 0 h 1"/>
                    <a:gd name="T18" fmla="*/ 236 w 1031"/>
                    <a:gd name="T19" fmla="*/ 0 h 1"/>
                    <a:gd name="T20" fmla="*/ 260 w 1031"/>
                    <a:gd name="T21" fmla="*/ 0 h 1"/>
                    <a:gd name="T22" fmla="*/ 285 w 1031"/>
                    <a:gd name="T23" fmla="*/ 0 h 1"/>
                    <a:gd name="T24" fmla="*/ 309 w 1031"/>
                    <a:gd name="T25" fmla="*/ 0 h 1"/>
                    <a:gd name="T26" fmla="*/ 333 w 1031"/>
                    <a:gd name="T27" fmla="*/ 0 h 1"/>
                    <a:gd name="T28" fmla="*/ 358 w 1031"/>
                    <a:gd name="T29" fmla="*/ 0 h 1"/>
                    <a:gd name="T30" fmla="*/ 382 w 1031"/>
                    <a:gd name="T31" fmla="*/ 0 h 1"/>
                    <a:gd name="T32" fmla="*/ 406 w 1031"/>
                    <a:gd name="T33" fmla="*/ 0 h 1"/>
                    <a:gd name="T34" fmla="*/ 431 w 1031"/>
                    <a:gd name="T35" fmla="*/ 0 h 1"/>
                    <a:gd name="T36" fmla="*/ 455 w 1031"/>
                    <a:gd name="T37" fmla="*/ 0 h 1"/>
                    <a:gd name="T38" fmla="*/ 479 w 1031"/>
                    <a:gd name="T39" fmla="*/ 0 h 1"/>
                    <a:gd name="T40" fmla="*/ 504 w 1031"/>
                    <a:gd name="T41" fmla="*/ 0 h 1"/>
                    <a:gd name="T42" fmla="*/ 528 w 1031"/>
                    <a:gd name="T43" fmla="*/ 0 h 1"/>
                    <a:gd name="T44" fmla="*/ 552 w 1031"/>
                    <a:gd name="T45" fmla="*/ 0 h 1"/>
                    <a:gd name="T46" fmla="*/ 577 w 1031"/>
                    <a:gd name="T47" fmla="*/ 0 h 1"/>
                    <a:gd name="T48" fmla="*/ 601 w 1031"/>
                    <a:gd name="T49" fmla="*/ 0 h 1"/>
                    <a:gd name="T50" fmla="*/ 625 w 1031"/>
                    <a:gd name="T51" fmla="*/ 0 h 1"/>
                    <a:gd name="T52" fmla="*/ 650 w 1031"/>
                    <a:gd name="T53" fmla="*/ 0 h 1"/>
                    <a:gd name="T54" fmla="*/ 674 w 1031"/>
                    <a:gd name="T55" fmla="*/ 0 h 1"/>
                    <a:gd name="T56" fmla="*/ 698 w 1031"/>
                    <a:gd name="T57" fmla="*/ 0 h 1"/>
                    <a:gd name="T58" fmla="*/ 723 w 1031"/>
                    <a:gd name="T59" fmla="*/ 0 h 1"/>
                    <a:gd name="T60" fmla="*/ 747 w 1031"/>
                    <a:gd name="T61" fmla="*/ 0 h 1"/>
                    <a:gd name="T62" fmla="*/ 772 w 1031"/>
                    <a:gd name="T63" fmla="*/ 0 h 1"/>
                    <a:gd name="T64" fmla="*/ 796 w 1031"/>
                    <a:gd name="T65" fmla="*/ 0 h 1"/>
                    <a:gd name="T66" fmla="*/ 820 w 1031"/>
                    <a:gd name="T67" fmla="*/ 0 h 1"/>
                    <a:gd name="T68" fmla="*/ 845 w 1031"/>
                    <a:gd name="T69" fmla="*/ 0 h 1"/>
                    <a:gd name="T70" fmla="*/ 869 w 1031"/>
                    <a:gd name="T71" fmla="*/ 0 h 1"/>
                    <a:gd name="T72" fmla="*/ 893 w 1031"/>
                    <a:gd name="T73" fmla="*/ 0 h 1"/>
                    <a:gd name="T74" fmla="*/ 918 w 1031"/>
                    <a:gd name="T75" fmla="*/ 0 h 1"/>
                    <a:gd name="T76" fmla="*/ 942 w 1031"/>
                    <a:gd name="T77" fmla="*/ 0 h 1"/>
                    <a:gd name="T78" fmla="*/ 966 w 1031"/>
                    <a:gd name="T79" fmla="*/ 0 h 1"/>
                    <a:gd name="T80" fmla="*/ 991 w 1031"/>
                    <a:gd name="T81" fmla="*/ 0 h 1"/>
                    <a:gd name="T82" fmla="*/ 1015 w 1031"/>
                    <a:gd name="T83" fmla="*/ 0 h 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1"/>
                    <a:gd name="T127" fmla="*/ 0 h 1"/>
                    <a:gd name="T128" fmla="*/ 1031 w 1031"/>
                    <a:gd name="T129" fmla="*/ 1 h 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1" h="1">
                      <a:moveTo>
                        <a:pt x="0" y="0"/>
                      </a:moveTo>
                      <a:lnTo>
                        <a:pt x="9" y="0"/>
                      </a:lnTo>
                      <a:lnTo>
                        <a:pt x="17" y="0"/>
                      </a:lnTo>
                      <a:lnTo>
                        <a:pt x="25" y="0"/>
                      </a:lnTo>
                      <a:lnTo>
                        <a:pt x="33" y="0"/>
                      </a:lnTo>
                      <a:lnTo>
                        <a:pt x="41" y="0"/>
                      </a:lnTo>
                      <a:lnTo>
                        <a:pt x="49" y="0"/>
                      </a:lnTo>
                      <a:lnTo>
                        <a:pt x="57" y="0"/>
                      </a:lnTo>
                      <a:lnTo>
                        <a:pt x="65" y="0"/>
                      </a:lnTo>
                      <a:lnTo>
                        <a:pt x="74" y="0"/>
                      </a:lnTo>
                      <a:lnTo>
                        <a:pt x="82" y="0"/>
                      </a:lnTo>
                      <a:lnTo>
                        <a:pt x="90" y="0"/>
                      </a:lnTo>
                      <a:lnTo>
                        <a:pt x="98" y="0"/>
                      </a:lnTo>
                      <a:lnTo>
                        <a:pt x="106" y="0"/>
                      </a:lnTo>
                      <a:lnTo>
                        <a:pt x="114" y="0"/>
                      </a:lnTo>
                      <a:lnTo>
                        <a:pt x="122" y="0"/>
                      </a:lnTo>
                      <a:lnTo>
                        <a:pt x="130" y="0"/>
                      </a:lnTo>
                      <a:lnTo>
                        <a:pt x="138" y="0"/>
                      </a:lnTo>
                      <a:lnTo>
                        <a:pt x="147" y="0"/>
                      </a:lnTo>
                      <a:lnTo>
                        <a:pt x="155" y="0"/>
                      </a:lnTo>
                      <a:lnTo>
                        <a:pt x="163" y="0"/>
                      </a:lnTo>
                      <a:lnTo>
                        <a:pt x="171" y="0"/>
                      </a:lnTo>
                      <a:lnTo>
                        <a:pt x="179" y="0"/>
                      </a:lnTo>
                      <a:lnTo>
                        <a:pt x="187" y="0"/>
                      </a:lnTo>
                      <a:lnTo>
                        <a:pt x="195" y="0"/>
                      </a:lnTo>
                      <a:lnTo>
                        <a:pt x="203" y="0"/>
                      </a:lnTo>
                      <a:lnTo>
                        <a:pt x="211" y="0"/>
                      </a:lnTo>
                      <a:lnTo>
                        <a:pt x="220" y="0"/>
                      </a:lnTo>
                      <a:lnTo>
                        <a:pt x="228" y="0"/>
                      </a:lnTo>
                      <a:lnTo>
                        <a:pt x="236" y="0"/>
                      </a:lnTo>
                      <a:lnTo>
                        <a:pt x="244" y="0"/>
                      </a:lnTo>
                      <a:lnTo>
                        <a:pt x="252" y="0"/>
                      </a:lnTo>
                      <a:lnTo>
                        <a:pt x="260" y="0"/>
                      </a:lnTo>
                      <a:lnTo>
                        <a:pt x="268" y="0"/>
                      </a:lnTo>
                      <a:lnTo>
                        <a:pt x="276" y="0"/>
                      </a:lnTo>
                      <a:lnTo>
                        <a:pt x="285" y="0"/>
                      </a:lnTo>
                      <a:lnTo>
                        <a:pt x="293" y="0"/>
                      </a:lnTo>
                      <a:lnTo>
                        <a:pt x="301" y="0"/>
                      </a:lnTo>
                      <a:lnTo>
                        <a:pt x="309" y="0"/>
                      </a:lnTo>
                      <a:lnTo>
                        <a:pt x="317" y="0"/>
                      </a:lnTo>
                      <a:lnTo>
                        <a:pt x="325" y="0"/>
                      </a:lnTo>
                      <a:lnTo>
                        <a:pt x="333" y="0"/>
                      </a:lnTo>
                      <a:lnTo>
                        <a:pt x="341" y="0"/>
                      </a:lnTo>
                      <a:lnTo>
                        <a:pt x="349" y="0"/>
                      </a:lnTo>
                      <a:lnTo>
                        <a:pt x="358" y="0"/>
                      </a:lnTo>
                      <a:lnTo>
                        <a:pt x="366" y="0"/>
                      </a:lnTo>
                      <a:lnTo>
                        <a:pt x="374" y="0"/>
                      </a:lnTo>
                      <a:lnTo>
                        <a:pt x="382" y="0"/>
                      </a:lnTo>
                      <a:lnTo>
                        <a:pt x="390" y="0"/>
                      </a:lnTo>
                      <a:lnTo>
                        <a:pt x="398" y="0"/>
                      </a:lnTo>
                      <a:lnTo>
                        <a:pt x="406" y="0"/>
                      </a:lnTo>
                      <a:lnTo>
                        <a:pt x="414" y="0"/>
                      </a:lnTo>
                      <a:lnTo>
                        <a:pt x="423" y="0"/>
                      </a:lnTo>
                      <a:lnTo>
                        <a:pt x="431" y="0"/>
                      </a:lnTo>
                      <a:lnTo>
                        <a:pt x="439" y="0"/>
                      </a:lnTo>
                      <a:lnTo>
                        <a:pt x="447" y="0"/>
                      </a:lnTo>
                      <a:lnTo>
                        <a:pt x="455" y="0"/>
                      </a:lnTo>
                      <a:lnTo>
                        <a:pt x="463" y="0"/>
                      </a:lnTo>
                      <a:lnTo>
                        <a:pt x="471" y="0"/>
                      </a:lnTo>
                      <a:lnTo>
                        <a:pt x="479" y="0"/>
                      </a:lnTo>
                      <a:lnTo>
                        <a:pt x="487" y="0"/>
                      </a:lnTo>
                      <a:lnTo>
                        <a:pt x="496" y="0"/>
                      </a:lnTo>
                      <a:lnTo>
                        <a:pt x="504" y="0"/>
                      </a:lnTo>
                      <a:lnTo>
                        <a:pt x="512" y="0"/>
                      </a:lnTo>
                      <a:lnTo>
                        <a:pt x="520" y="0"/>
                      </a:lnTo>
                      <a:lnTo>
                        <a:pt x="528" y="0"/>
                      </a:lnTo>
                      <a:lnTo>
                        <a:pt x="536" y="0"/>
                      </a:lnTo>
                      <a:lnTo>
                        <a:pt x="544" y="0"/>
                      </a:lnTo>
                      <a:lnTo>
                        <a:pt x="552" y="0"/>
                      </a:lnTo>
                      <a:lnTo>
                        <a:pt x="560" y="0"/>
                      </a:lnTo>
                      <a:lnTo>
                        <a:pt x="569" y="0"/>
                      </a:lnTo>
                      <a:lnTo>
                        <a:pt x="577" y="0"/>
                      </a:lnTo>
                      <a:lnTo>
                        <a:pt x="585" y="0"/>
                      </a:lnTo>
                      <a:lnTo>
                        <a:pt x="593" y="0"/>
                      </a:lnTo>
                      <a:lnTo>
                        <a:pt x="601" y="0"/>
                      </a:lnTo>
                      <a:lnTo>
                        <a:pt x="609" y="0"/>
                      </a:lnTo>
                      <a:lnTo>
                        <a:pt x="617" y="0"/>
                      </a:lnTo>
                      <a:lnTo>
                        <a:pt x="625" y="0"/>
                      </a:lnTo>
                      <a:lnTo>
                        <a:pt x="634" y="0"/>
                      </a:lnTo>
                      <a:lnTo>
                        <a:pt x="642" y="0"/>
                      </a:lnTo>
                      <a:lnTo>
                        <a:pt x="650" y="0"/>
                      </a:lnTo>
                      <a:lnTo>
                        <a:pt x="658" y="0"/>
                      </a:lnTo>
                      <a:lnTo>
                        <a:pt x="666" y="0"/>
                      </a:lnTo>
                      <a:lnTo>
                        <a:pt x="674" y="0"/>
                      </a:lnTo>
                      <a:lnTo>
                        <a:pt x="682" y="0"/>
                      </a:lnTo>
                      <a:lnTo>
                        <a:pt x="690" y="0"/>
                      </a:lnTo>
                      <a:lnTo>
                        <a:pt x="698" y="0"/>
                      </a:lnTo>
                      <a:lnTo>
                        <a:pt x="707" y="0"/>
                      </a:lnTo>
                      <a:lnTo>
                        <a:pt x="715" y="0"/>
                      </a:lnTo>
                      <a:lnTo>
                        <a:pt x="723" y="0"/>
                      </a:lnTo>
                      <a:lnTo>
                        <a:pt x="731" y="0"/>
                      </a:lnTo>
                      <a:lnTo>
                        <a:pt x="739" y="0"/>
                      </a:lnTo>
                      <a:lnTo>
                        <a:pt x="747" y="0"/>
                      </a:lnTo>
                      <a:lnTo>
                        <a:pt x="755" y="0"/>
                      </a:lnTo>
                      <a:lnTo>
                        <a:pt x="763" y="0"/>
                      </a:lnTo>
                      <a:lnTo>
                        <a:pt x="772" y="0"/>
                      </a:lnTo>
                      <a:lnTo>
                        <a:pt x="780" y="0"/>
                      </a:lnTo>
                      <a:lnTo>
                        <a:pt x="788" y="0"/>
                      </a:lnTo>
                      <a:lnTo>
                        <a:pt x="796" y="0"/>
                      </a:lnTo>
                      <a:lnTo>
                        <a:pt x="804" y="0"/>
                      </a:lnTo>
                      <a:lnTo>
                        <a:pt x="812" y="0"/>
                      </a:lnTo>
                      <a:lnTo>
                        <a:pt x="820" y="0"/>
                      </a:lnTo>
                      <a:lnTo>
                        <a:pt x="828" y="0"/>
                      </a:lnTo>
                      <a:lnTo>
                        <a:pt x="836" y="0"/>
                      </a:lnTo>
                      <a:lnTo>
                        <a:pt x="845" y="0"/>
                      </a:lnTo>
                      <a:lnTo>
                        <a:pt x="853" y="0"/>
                      </a:lnTo>
                      <a:lnTo>
                        <a:pt x="861" y="0"/>
                      </a:lnTo>
                      <a:lnTo>
                        <a:pt x="869" y="0"/>
                      </a:lnTo>
                      <a:lnTo>
                        <a:pt x="877" y="0"/>
                      </a:lnTo>
                      <a:lnTo>
                        <a:pt x="885" y="0"/>
                      </a:lnTo>
                      <a:lnTo>
                        <a:pt x="893" y="0"/>
                      </a:lnTo>
                      <a:lnTo>
                        <a:pt x="901" y="0"/>
                      </a:lnTo>
                      <a:lnTo>
                        <a:pt x="909" y="0"/>
                      </a:lnTo>
                      <a:lnTo>
                        <a:pt x="918" y="0"/>
                      </a:lnTo>
                      <a:lnTo>
                        <a:pt x="926" y="0"/>
                      </a:lnTo>
                      <a:lnTo>
                        <a:pt x="934" y="0"/>
                      </a:lnTo>
                      <a:lnTo>
                        <a:pt x="942" y="0"/>
                      </a:lnTo>
                      <a:lnTo>
                        <a:pt x="950" y="0"/>
                      </a:lnTo>
                      <a:lnTo>
                        <a:pt x="958" y="0"/>
                      </a:lnTo>
                      <a:lnTo>
                        <a:pt x="966" y="0"/>
                      </a:lnTo>
                      <a:lnTo>
                        <a:pt x="974" y="0"/>
                      </a:lnTo>
                      <a:lnTo>
                        <a:pt x="983" y="0"/>
                      </a:lnTo>
                      <a:lnTo>
                        <a:pt x="991" y="0"/>
                      </a:lnTo>
                      <a:lnTo>
                        <a:pt x="999" y="0"/>
                      </a:lnTo>
                      <a:lnTo>
                        <a:pt x="1007" y="0"/>
                      </a:lnTo>
                      <a:lnTo>
                        <a:pt x="1015" y="0"/>
                      </a:lnTo>
                      <a:lnTo>
                        <a:pt x="1023" y="0"/>
                      </a:lnTo>
                      <a:lnTo>
                        <a:pt x="1031" y="0"/>
                      </a:lnTo>
                    </a:path>
                  </a:pathLst>
                </a:custGeom>
                <a:noFill/>
                <a:ln w="254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 name="Freeform 151"/>
                <p:cNvSpPr>
                  <a:spLocks/>
                </p:cNvSpPr>
                <p:nvPr/>
              </p:nvSpPr>
              <p:spPr bwMode="auto">
                <a:xfrm>
                  <a:off x="2343" y="1321"/>
                  <a:ext cx="1023" cy="1988"/>
                </a:xfrm>
                <a:custGeom>
                  <a:avLst/>
                  <a:gdLst>
                    <a:gd name="T0" fmla="*/ 16 w 1023"/>
                    <a:gd name="T1" fmla="*/ 1988 h 1988"/>
                    <a:gd name="T2" fmla="*/ 41 w 1023"/>
                    <a:gd name="T3" fmla="*/ 1988 h 1988"/>
                    <a:gd name="T4" fmla="*/ 65 w 1023"/>
                    <a:gd name="T5" fmla="*/ 1988 h 1988"/>
                    <a:gd name="T6" fmla="*/ 89 w 1023"/>
                    <a:gd name="T7" fmla="*/ 1988 h 1988"/>
                    <a:gd name="T8" fmla="*/ 114 w 1023"/>
                    <a:gd name="T9" fmla="*/ 1988 h 1988"/>
                    <a:gd name="T10" fmla="*/ 138 w 1023"/>
                    <a:gd name="T11" fmla="*/ 1988 h 1988"/>
                    <a:gd name="T12" fmla="*/ 163 w 1023"/>
                    <a:gd name="T13" fmla="*/ 1988 h 1988"/>
                    <a:gd name="T14" fmla="*/ 187 w 1023"/>
                    <a:gd name="T15" fmla="*/ 1988 h 1988"/>
                    <a:gd name="T16" fmla="*/ 211 w 1023"/>
                    <a:gd name="T17" fmla="*/ 1988 h 1988"/>
                    <a:gd name="T18" fmla="*/ 236 w 1023"/>
                    <a:gd name="T19" fmla="*/ 1988 h 1988"/>
                    <a:gd name="T20" fmla="*/ 260 w 1023"/>
                    <a:gd name="T21" fmla="*/ 1988 h 1988"/>
                    <a:gd name="T22" fmla="*/ 284 w 1023"/>
                    <a:gd name="T23" fmla="*/ 1988 h 1988"/>
                    <a:gd name="T24" fmla="*/ 309 w 1023"/>
                    <a:gd name="T25" fmla="*/ 1988 h 1988"/>
                    <a:gd name="T26" fmla="*/ 333 w 1023"/>
                    <a:gd name="T27" fmla="*/ 1988 h 1988"/>
                    <a:gd name="T28" fmla="*/ 357 w 1023"/>
                    <a:gd name="T29" fmla="*/ 1988 h 1988"/>
                    <a:gd name="T30" fmla="*/ 382 w 1023"/>
                    <a:gd name="T31" fmla="*/ 1988 h 1988"/>
                    <a:gd name="T32" fmla="*/ 406 w 1023"/>
                    <a:gd name="T33" fmla="*/ 1988 h 1988"/>
                    <a:gd name="T34" fmla="*/ 430 w 1023"/>
                    <a:gd name="T35" fmla="*/ 1988 h 1988"/>
                    <a:gd name="T36" fmla="*/ 455 w 1023"/>
                    <a:gd name="T37" fmla="*/ 1988 h 1988"/>
                    <a:gd name="T38" fmla="*/ 479 w 1023"/>
                    <a:gd name="T39" fmla="*/ 1988 h 1988"/>
                    <a:gd name="T40" fmla="*/ 503 w 1023"/>
                    <a:gd name="T41" fmla="*/ 1988 h 1988"/>
                    <a:gd name="T42" fmla="*/ 528 w 1023"/>
                    <a:gd name="T43" fmla="*/ 1988 h 1988"/>
                    <a:gd name="T44" fmla="*/ 552 w 1023"/>
                    <a:gd name="T45" fmla="*/ 1988 h 1988"/>
                    <a:gd name="T46" fmla="*/ 576 w 1023"/>
                    <a:gd name="T47" fmla="*/ 1988 h 1988"/>
                    <a:gd name="T48" fmla="*/ 601 w 1023"/>
                    <a:gd name="T49" fmla="*/ 1988 h 1988"/>
                    <a:gd name="T50" fmla="*/ 625 w 1023"/>
                    <a:gd name="T51" fmla="*/ 1988 h 1988"/>
                    <a:gd name="T52" fmla="*/ 650 w 1023"/>
                    <a:gd name="T53" fmla="*/ 1988 h 1988"/>
                    <a:gd name="T54" fmla="*/ 674 w 1023"/>
                    <a:gd name="T55" fmla="*/ 1988 h 1988"/>
                    <a:gd name="T56" fmla="*/ 698 w 1023"/>
                    <a:gd name="T57" fmla="*/ 1988 h 1988"/>
                    <a:gd name="T58" fmla="*/ 723 w 1023"/>
                    <a:gd name="T59" fmla="*/ 1988 h 1988"/>
                    <a:gd name="T60" fmla="*/ 739 w 1023"/>
                    <a:gd name="T61" fmla="*/ 0 h 1988"/>
                    <a:gd name="T62" fmla="*/ 763 w 1023"/>
                    <a:gd name="T63" fmla="*/ 0 h 1988"/>
                    <a:gd name="T64" fmla="*/ 787 w 1023"/>
                    <a:gd name="T65" fmla="*/ 0 h 1988"/>
                    <a:gd name="T66" fmla="*/ 812 w 1023"/>
                    <a:gd name="T67" fmla="*/ 0 h 1988"/>
                    <a:gd name="T68" fmla="*/ 836 w 1023"/>
                    <a:gd name="T69" fmla="*/ 0 h 1988"/>
                    <a:gd name="T70" fmla="*/ 861 w 1023"/>
                    <a:gd name="T71" fmla="*/ 0 h 1988"/>
                    <a:gd name="T72" fmla="*/ 885 w 1023"/>
                    <a:gd name="T73" fmla="*/ 0 h 1988"/>
                    <a:gd name="T74" fmla="*/ 909 w 1023"/>
                    <a:gd name="T75" fmla="*/ 0 h 1988"/>
                    <a:gd name="T76" fmla="*/ 934 w 1023"/>
                    <a:gd name="T77" fmla="*/ 0 h 1988"/>
                    <a:gd name="T78" fmla="*/ 958 w 1023"/>
                    <a:gd name="T79" fmla="*/ 0 h 1988"/>
                    <a:gd name="T80" fmla="*/ 982 w 1023"/>
                    <a:gd name="T81" fmla="*/ 0 h 1988"/>
                    <a:gd name="T82" fmla="*/ 1007 w 1023"/>
                    <a:gd name="T83" fmla="*/ 0 h 19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3"/>
                    <a:gd name="T127" fmla="*/ 0 h 1988"/>
                    <a:gd name="T128" fmla="*/ 1023 w 1023"/>
                    <a:gd name="T129" fmla="*/ 1988 h 19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3" h="1988">
                      <a:moveTo>
                        <a:pt x="0" y="1988"/>
                      </a:moveTo>
                      <a:lnTo>
                        <a:pt x="8" y="1988"/>
                      </a:lnTo>
                      <a:lnTo>
                        <a:pt x="16" y="1988"/>
                      </a:lnTo>
                      <a:lnTo>
                        <a:pt x="25" y="1988"/>
                      </a:lnTo>
                      <a:lnTo>
                        <a:pt x="33" y="1988"/>
                      </a:lnTo>
                      <a:lnTo>
                        <a:pt x="41" y="1988"/>
                      </a:lnTo>
                      <a:lnTo>
                        <a:pt x="49" y="1988"/>
                      </a:lnTo>
                      <a:lnTo>
                        <a:pt x="57" y="1988"/>
                      </a:lnTo>
                      <a:lnTo>
                        <a:pt x="65" y="1988"/>
                      </a:lnTo>
                      <a:lnTo>
                        <a:pt x="73" y="1988"/>
                      </a:lnTo>
                      <a:lnTo>
                        <a:pt x="81" y="1988"/>
                      </a:lnTo>
                      <a:lnTo>
                        <a:pt x="89" y="1988"/>
                      </a:lnTo>
                      <a:lnTo>
                        <a:pt x="98" y="1988"/>
                      </a:lnTo>
                      <a:lnTo>
                        <a:pt x="106" y="1988"/>
                      </a:lnTo>
                      <a:lnTo>
                        <a:pt x="114" y="1988"/>
                      </a:lnTo>
                      <a:lnTo>
                        <a:pt x="122" y="1988"/>
                      </a:lnTo>
                      <a:lnTo>
                        <a:pt x="130" y="1988"/>
                      </a:lnTo>
                      <a:lnTo>
                        <a:pt x="138" y="1988"/>
                      </a:lnTo>
                      <a:lnTo>
                        <a:pt x="146" y="1988"/>
                      </a:lnTo>
                      <a:lnTo>
                        <a:pt x="154" y="1988"/>
                      </a:lnTo>
                      <a:lnTo>
                        <a:pt x="163" y="1988"/>
                      </a:lnTo>
                      <a:lnTo>
                        <a:pt x="171" y="1988"/>
                      </a:lnTo>
                      <a:lnTo>
                        <a:pt x="179" y="1988"/>
                      </a:lnTo>
                      <a:lnTo>
                        <a:pt x="187" y="1988"/>
                      </a:lnTo>
                      <a:lnTo>
                        <a:pt x="195" y="1988"/>
                      </a:lnTo>
                      <a:lnTo>
                        <a:pt x="203" y="1988"/>
                      </a:lnTo>
                      <a:lnTo>
                        <a:pt x="211" y="1988"/>
                      </a:lnTo>
                      <a:lnTo>
                        <a:pt x="219" y="1988"/>
                      </a:lnTo>
                      <a:lnTo>
                        <a:pt x="227" y="1988"/>
                      </a:lnTo>
                      <a:lnTo>
                        <a:pt x="236" y="1988"/>
                      </a:lnTo>
                      <a:lnTo>
                        <a:pt x="244" y="1988"/>
                      </a:lnTo>
                      <a:lnTo>
                        <a:pt x="252" y="1988"/>
                      </a:lnTo>
                      <a:lnTo>
                        <a:pt x="260" y="1988"/>
                      </a:lnTo>
                      <a:lnTo>
                        <a:pt x="268" y="1988"/>
                      </a:lnTo>
                      <a:lnTo>
                        <a:pt x="276" y="1988"/>
                      </a:lnTo>
                      <a:lnTo>
                        <a:pt x="284" y="1988"/>
                      </a:lnTo>
                      <a:lnTo>
                        <a:pt x="292" y="1988"/>
                      </a:lnTo>
                      <a:lnTo>
                        <a:pt x="301" y="1988"/>
                      </a:lnTo>
                      <a:lnTo>
                        <a:pt x="309" y="1988"/>
                      </a:lnTo>
                      <a:lnTo>
                        <a:pt x="317" y="1988"/>
                      </a:lnTo>
                      <a:lnTo>
                        <a:pt x="325" y="1988"/>
                      </a:lnTo>
                      <a:lnTo>
                        <a:pt x="333" y="1988"/>
                      </a:lnTo>
                      <a:lnTo>
                        <a:pt x="341" y="1988"/>
                      </a:lnTo>
                      <a:lnTo>
                        <a:pt x="349" y="1988"/>
                      </a:lnTo>
                      <a:lnTo>
                        <a:pt x="357" y="1988"/>
                      </a:lnTo>
                      <a:lnTo>
                        <a:pt x="365" y="1988"/>
                      </a:lnTo>
                      <a:lnTo>
                        <a:pt x="374" y="1988"/>
                      </a:lnTo>
                      <a:lnTo>
                        <a:pt x="382" y="1988"/>
                      </a:lnTo>
                      <a:lnTo>
                        <a:pt x="390" y="1988"/>
                      </a:lnTo>
                      <a:lnTo>
                        <a:pt x="398" y="1988"/>
                      </a:lnTo>
                      <a:lnTo>
                        <a:pt x="406" y="1988"/>
                      </a:lnTo>
                      <a:lnTo>
                        <a:pt x="414" y="1988"/>
                      </a:lnTo>
                      <a:lnTo>
                        <a:pt x="422" y="1988"/>
                      </a:lnTo>
                      <a:lnTo>
                        <a:pt x="430" y="1988"/>
                      </a:lnTo>
                      <a:lnTo>
                        <a:pt x="438" y="1988"/>
                      </a:lnTo>
                      <a:lnTo>
                        <a:pt x="447" y="1988"/>
                      </a:lnTo>
                      <a:lnTo>
                        <a:pt x="455" y="1988"/>
                      </a:lnTo>
                      <a:lnTo>
                        <a:pt x="463" y="1988"/>
                      </a:lnTo>
                      <a:lnTo>
                        <a:pt x="471" y="1988"/>
                      </a:lnTo>
                      <a:lnTo>
                        <a:pt x="479" y="1988"/>
                      </a:lnTo>
                      <a:lnTo>
                        <a:pt x="487" y="1988"/>
                      </a:lnTo>
                      <a:lnTo>
                        <a:pt x="495" y="1988"/>
                      </a:lnTo>
                      <a:lnTo>
                        <a:pt x="503" y="1988"/>
                      </a:lnTo>
                      <a:lnTo>
                        <a:pt x="512" y="1988"/>
                      </a:lnTo>
                      <a:lnTo>
                        <a:pt x="520" y="1988"/>
                      </a:lnTo>
                      <a:lnTo>
                        <a:pt x="528" y="1988"/>
                      </a:lnTo>
                      <a:lnTo>
                        <a:pt x="536" y="1988"/>
                      </a:lnTo>
                      <a:lnTo>
                        <a:pt x="544" y="1988"/>
                      </a:lnTo>
                      <a:lnTo>
                        <a:pt x="552" y="1988"/>
                      </a:lnTo>
                      <a:lnTo>
                        <a:pt x="560" y="1988"/>
                      </a:lnTo>
                      <a:lnTo>
                        <a:pt x="568" y="1988"/>
                      </a:lnTo>
                      <a:lnTo>
                        <a:pt x="576" y="1988"/>
                      </a:lnTo>
                      <a:lnTo>
                        <a:pt x="585" y="1988"/>
                      </a:lnTo>
                      <a:lnTo>
                        <a:pt x="593" y="1988"/>
                      </a:lnTo>
                      <a:lnTo>
                        <a:pt x="601" y="1988"/>
                      </a:lnTo>
                      <a:lnTo>
                        <a:pt x="609" y="1988"/>
                      </a:lnTo>
                      <a:lnTo>
                        <a:pt x="617" y="1988"/>
                      </a:lnTo>
                      <a:lnTo>
                        <a:pt x="625" y="1988"/>
                      </a:lnTo>
                      <a:lnTo>
                        <a:pt x="633" y="1988"/>
                      </a:lnTo>
                      <a:lnTo>
                        <a:pt x="641" y="1988"/>
                      </a:lnTo>
                      <a:lnTo>
                        <a:pt x="650" y="1988"/>
                      </a:lnTo>
                      <a:lnTo>
                        <a:pt x="658" y="1988"/>
                      </a:lnTo>
                      <a:lnTo>
                        <a:pt x="666" y="1988"/>
                      </a:lnTo>
                      <a:lnTo>
                        <a:pt x="674" y="1988"/>
                      </a:lnTo>
                      <a:lnTo>
                        <a:pt x="682" y="1988"/>
                      </a:lnTo>
                      <a:lnTo>
                        <a:pt x="690" y="1988"/>
                      </a:lnTo>
                      <a:lnTo>
                        <a:pt x="698" y="1988"/>
                      </a:lnTo>
                      <a:lnTo>
                        <a:pt x="706" y="1988"/>
                      </a:lnTo>
                      <a:lnTo>
                        <a:pt x="714" y="1988"/>
                      </a:lnTo>
                      <a:lnTo>
                        <a:pt x="723" y="1988"/>
                      </a:lnTo>
                      <a:lnTo>
                        <a:pt x="731" y="1988"/>
                      </a:lnTo>
                      <a:lnTo>
                        <a:pt x="731" y="0"/>
                      </a:lnTo>
                      <a:lnTo>
                        <a:pt x="739" y="0"/>
                      </a:lnTo>
                      <a:lnTo>
                        <a:pt x="747" y="0"/>
                      </a:lnTo>
                      <a:lnTo>
                        <a:pt x="755" y="0"/>
                      </a:lnTo>
                      <a:lnTo>
                        <a:pt x="763" y="0"/>
                      </a:lnTo>
                      <a:lnTo>
                        <a:pt x="771" y="0"/>
                      </a:lnTo>
                      <a:lnTo>
                        <a:pt x="779" y="0"/>
                      </a:lnTo>
                      <a:lnTo>
                        <a:pt x="787" y="0"/>
                      </a:lnTo>
                      <a:lnTo>
                        <a:pt x="796" y="0"/>
                      </a:lnTo>
                      <a:lnTo>
                        <a:pt x="804" y="0"/>
                      </a:lnTo>
                      <a:lnTo>
                        <a:pt x="812" y="0"/>
                      </a:lnTo>
                      <a:lnTo>
                        <a:pt x="820" y="0"/>
                      </a:lnTo>
                      <a:lnTo>
                        <a:pt x="828" y="0"/>
                      </a:lnTo>
                      <a:lnTo>
                        <a:pt x="836" y="0"/>
                      </a:lnTo>
                      <a:lnTo>
                        <a:pt x="844" y="0"/>
                      </a:lnTo>
                      <a:lnTo>
                        <a:pt x="852" y="0"/>
                      </a:lnTo>
                      <a:lnTo>
                        <a:pt x="861" y="0"/>
                      </a:lnTo>
                      <a:lnTo>
                        <a:pt x="869" y="0"/>
                      </a:lnTo>
                      <a:lnTo>
                        <a:pt x="877" y="0"/>
                      </a:lnTo>
                      <a:lnTo>
                        <a:pt x="885" y="0"/>
                      </a:lnTo>
                      <a:lnTo>
                        <a:pt x="893" y="0"/>
                      </a:lnTo>
                      <a:lnTo>
                        <a:pt x="901" y="0"/>
                      </a:lnTo>
                      <a:lnTo>
                        <a:pt x="909" y="0"/>
                      </a:lnTo>
                      <a:lnTo>
                        <a:pt x="917" y="0"/>
                      </a:lnTo>
                      <a:lnTo>
                        <a:pt x="925" y="0"/>
                      </a:lnTo>
                      <a:lnTo>
                        <a:pt x="934" y="0"/>
                      </a:lnTo>
                      <a:lnTo>
                        <a:pt x="942" y="0"/>
                      </a:lnTo>
                      <a:lnTo>
                        <a:pt x="950" y="0"/>
                      </a:lnTo>
                      <a:lnTo>
                        <a:pt x="958" y="0"/>
                      </a:lnTo>
                      <a:lnTo>
                        <a:pt x="966" y="0"/>
                      </a:lnTo>
                      <a:lnTo>
                        <a:pt x="974" y="0"/>
                      </a:lnTo>
                      <a:lnTo>
                        <a:pt x="982" y="0"/>
                      </a:lnTo>
                      <a:lnTo>
                        <a:pt x="990" y="0"/>
                      </a:lnTo>
                      <a:lnTo>
                        <a:pt x="998" y="0"/>
                      </a:lnTo>
                      <a:lnTo>
                        <a:pt x="1007" y="0"/>
                      </a:lnTo>
                      <a:lnTo>
                        <a:pt x="1015" y="0"/>
                      </a:lnTo>
                      <a:lnTo>
                        <a:pt x="1023" y="0"/>
                      </a:lnTo>
                    </a:path>
                  </a:pathLst>
                </a:custGeom>
                <a:noFill/>
                <a:ln w="254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 name="Freeform 152"/>
                <p:cNvSpPr>
                  <a:spLocks/>
                </p:cNvSpPr>
                <p:nvPr/>
              </p:nvSpPr>
              <p:spPr bwMode="auto">
                <a:xfrm>
                  <a:off x="3366" y="1321"/>
                  <a:ext cx="1031" cy="1"/>
                </a:xfrm>
                <a:custGeom>
                  <a:avLst/>
                  <a:gdLst>
                    <a:gd name="T0" fmla="*/ 16 w 1031"/>
                    <a:gd name="T1" fmla="*/ 0 h 1"/>
                    <a:gd name="T2" fmla="*/ 40 w 1031"/>
                    <a:gd name="T3" fmla="*/ 0 h 1"/>
                    <a:gd name="T4" fmla="*/ 65 w 1031"/>
                    <a:gd name="T5" fmla="*/ 0 h 1"/>
                    <a:gd name="T6" fmla="*/ 89 w 1031"/>
                    <a:gd name="T7" fmla="*/ 0 h 1"/>
                    <a:gd name="T8" fmla="*/ 113 w 1031"/>
                    <a:gd name="T9" fmla="*/ 0 h 1"/>
                    <a:gd name="T10" fmla="*/ 138 w 1031"/>
                    <a:gd name="T11" fmla="*/ 0 h 1"/>
                    <a:gd name="T12" fmla="*/ 162 w 1031"/>
                    <a:gd name="T13" fmla="*/ 0 h 1"/>
                    <a:gd name="T14" fmla="*/ 187 w 1031"/>
                    <a:gd name="T15" fmla="*/ 0 h 1"/>
                    <a:gd name="T16" fmla="*/ 211 w 1031"/>
                    <a:gd name="T17" fmla="*/ 0 h 1"/>
                    <a:gd name="T18" fmla="*/ 235 w 1031"/>
                    <a:gd name="T19" fmla="*/ 0 h 1"/>
                    <a:gd name="T20" fmla="*/ 260 w 1031"/>
                    <a:gd name="T21" fmla="*/ 0 h 1"/>
                    <a:gd name="T22" fmla="*/ 284 w 1031"/>
                    <a:gd name="T23" fmla="*/ 0 h 1"/>
                    <a:gd name="T24" fmla="*/ 308 w 1031"/>
                    <a:gd name="T25" fmla="*/ 0 h 1"/>
                    <a:gd name="T26" fmla="*/ 333 w 1031"/>
                    <a:gd name="T27" fmla="*/ 0 h 1"/>
                    <a:gd name="T28" fmla="*/ 357 w 1031"/>
                    <a:gd name="T29" fmla="*/ 0 h 1"/>
                    <a:gd name="T30" fmla="*/ 381 w 1031"/>
                    <a:gd name="T31" fmla="*/ 0 h 1"/>
                    <a:gd name="T32" fmla="*/ 406 w 1031"/>
                    <a:gd name="T33" fmla="*/ 0 h 1"/>
                    <a:gd name="T34" fmla="*/ 430 w 1031"/>
                    <a:gd name="T35" fmla="*/ 0 h 1"/>
                    <a:gd name="T36" fmla="*/ 454 w 1031"/>
                    <a:gd name="T37" fmla="*/ 0 h 1"/>
                    <a:gd name="T38" fmla="*/ 479 w 1031"/>
                    <a:gd name="T39" fmla="*/ 0 h 1"/>
                    <a:gd name="T40" fmla="*/ 503 w 1031"/>
                    <a:gd name="T41" fmla="*/ 0 h 1"/>
                    <a:gd name="T42" fmla="*/ 527 w 1031"/>
                    <a:gd name="T43" fmla="*/ 0 h 1"/>
                    <a:gd name="T44" fmla="*/ 552 w 1031"/>
                    <a:gd name="T45" fmla="*/ 0 h 1"/>
                    <a:gd name="T46" fmla="*/ 576 w 1031"/>
                    <a:gd name="T47" fmla="*/ 0 h 1"/>
                    <a:gd name="T48" fmla="*/ 600 w 1031"/>
                    <a:gd name="T49" fmla="*/ 0 h 1"/>
                    <a:gd name="T50" fmla="*/ 625 w 1031"/>
                    <a:gd name="T51" fmla="*/ 0 h 1"/>
                    <a:gd name="T52" fmla="*/ 649 w 1031"/>
                    <a:gd name="T53" fmla="*/ 0 h 1"/>
                    <a:gd name="T54" fmla="*/ 673 w 1031"/>
                    <a:gd name="T55" fmla="*/ 0 h 1"/>
                    <a:gd name="T56" fmla="*/ 698 w 1031"/>
                    <a:gd name="T57" fmla="*/ 0 h 1"/>
                    <a:gd name="T58" fmla="*/ 722 w 1031"/>
                    <a:gd name="T59" fmla="*/ 0 h 1"/>
                    <a:gd name="T60" fmla="*/ 747 w 1031"/>
                    <a:gd name="T61" fmla="*/ 0 h 1"/>
                    <a:gd name="T62" fmla="*/ 771 w 1031"/>
                    <a:gd name="T63" fmla="*/ 0 h 1"/>
                    <a:gd name="T64" fmla="*/ 795 w 1031"/>
                    <a:gd name="T65" fmla="*/ 0 h 1"/>
                    <a:gd name="T66" fmla="*/ 820 w 1031"/>
                    <a:gd name="T67" fmla="*/ 0 h 1"/>
                    <a:gd name="T68" fmla="*/ 844 w 1031"/>
                    <a:gd name="T69" fmla="*/ 0 h 1"/>
                    <a:gd name="T70" fmla="*/ 868 w 1031"/>
                    <a:gd name="T71" fmla="*/ 0 h 1"/>
                    <a:gd name="T72" fmla="*/ 893 w 1031"/>
                    <a:gd name="T73" fmla="*/ 0 h 1"/>
                    <a:gd name="T74" fmla="*/ 917 w 1031"/>
                    <a:gd name="T75" fmla="*/ 0 h 1"/>
                    <a:gd name="T76" fmla="*/ 941 w 1031"/>
                    <a:gd name="T77" fmla="*/ 0 h 1"/>
                    <a:gd name="T78" fmla="*/ 966 w 1031"/>
                    <a:gd name="T79" fmla="*/ 0 h 1"/>
                    <a:gd name="T80" fmla="*/ 990 w 1031"/>
                    <a:gd name="T81" fmla="*/ 0 h 1"/>
                    <a:gd name="T82" fmla="*/ 1014 w 1031"/>
                    <a:gd name="T83" fmla="*/ 0 h 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1"/>
                    <a:gd name="T127" fmla="*/ 0 h 1"/>
                    <a:gd name="T128" fmla="*/ 1031 w 1031"/>
                    <a:gd name="T129" fmla="*/ 1 h 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1" h="1">
                      <a:moveTo>
                        <a:pt x="0" y="0"/>
                      </a:moveTo>
                      <a:lnTo>
                        <a:pt x="8" y="0"/>
                      </a:lnTo>
                      <a:lnTo>
                        <a:pt x="16" y="0"/>
                      </a:lnTo>
                      <a:lnTo>
                        <a:pt x="24" y="0"/>
                      </a:lnTo>
                      <a:lnTo>
                        <a:pt x="32" y="0"/>
                      </a:lnTo>
                      <a:lnTo>
                        <a:pt x="40" y="0"/>
                      </a:lnTo>
                      <a:lnTo>
                        <a:pt x="49" y="0"/>
                      </a:lnTo>
                      <a:lnTo>
                        <a:pt x="57" y="0"/>
                      </a:lnTo>
                      <a:lnTo>
                        <a:pt x="65" y="0"/>
                      </a:lnTo>
                      <a:lnTo>
                        <a:pt x="73" y="0"/>
                      </a:lnTo>
                      <a:lnTo>
                        <a:pt x="81" y="0"/>
                      </a:lnTo>
                      <a:lnTo>
                        <a:pt x="89" y="0"/>
                      </a:lnTo>
                      <a:lnTo>
                        <a:pt x="97" y="0"/>
                      </a:lnTo>
                      <a:lnTo>
                        <a:pt x="105" y="0"/>
                      </a:lnTo>
                      <a:lnTo>
                        <a:pt x="113" y="0"/>
                      </a:lnTo>
                      <a:lnTo>
                        <a:pt x="122" y="0"/>
                      </a:lnTo>
                      <a:lnTo>
                        <a:pt x="130" y="0"/>
                      </a:lnTo>
                      <a:lnTo>
                        <a:pt x="138" y="0"/>
                      </a:lnTo>
                      <a:lnTo>
                        <a:pt x="146" y="0"/>
                      </a:lnTo>
                      <a:lnTo>
                        <a:pt x="154" y="0"/>
                      </a:lnTo>
                      <a:lnTo>
                        <a:pt x="162" y="0"/>
                      </a:lnTo>
                      <a:lnTo>
                        <a:pt x="170" y="0"/>
                      </a:lnTo>
                      <a:lnTo>
                        <a:pt x="178" y="0"/>
                      </a:lnTo>
                      <a:lnTo>
                        <a:pt x="187" y="0"/>
                      </a:lnTo>
                      <a:lnTo>
                        <a:pt x="195" y="0"/>
                      </a:lnTo>
                      <a:lnTo>
                        <a:pt x="203" y="0"/>
                      </a:lnTo>
                      <a:lnTo>
                        <a:pt x="211" y="0"/>
                      </a:lnTo>
                      <a:lnTo>
                        <a:pt x="219" y="0"/>
                      </a:lnTo>
                      <a:lnTo>
                        <a:pt x="227" y="0"/>
                      </a:lnTo>
                      <a:lnTo>
                        <a:pt x="235" y="0"/>
                      </a:lnTo>
                      <a:lnTo>
                        <a:pt x="243" y="0"/>
                      </a:lnTo>
                      <a:lnTo>
                        <a:pt x="251" y="0"/>
                      </a:lnTo>
                      <a:lnTo>
                        <a:pt x="260" y="0"/>
                      </a:lnTo>
                      <a:lnTo>
                        <a:pt x="268" y="0"/>
                      </a:lnTo>
                      <a:lnTo>
                        <a:pt x="276" y="0"/>
                      </a:lnTo>
                      <a:lnTo>
                        <a:pt x="284" y="0"/>
                      </a:lnTo>
                      <a:lnTo>
                        <a:pt x="292" y="0"/>
                      </a:lnTo>
                      <a:lnTo>
                        <a:pt x="300" y="0"/>
                      </a:lnTo>
                      <a:lnTo>
                        <a:pt x="308" y="0"/>
                      </a:lnTo>
                      <a:lnTo>
                        <a:pt x="316" y="0"/>
                      </a:lnTo>
                      <a:lnTo>
                        <a:pt x="324" y="0"/>
                      </a:lnTo>
                      <a:lnTo>
                        <a:pt x="333" y="0"/>
                      </a:lnTo>
                      <a:lnTo>
                        <a:pt x="341" y="0"/>
                      </a:lnTo>
                      <a:lnTo>
                        <a:pt x="349" y="0"/>
                      </a:lnTo>
                      <a:lnTo>
                        <a:pt x="357" y="0"/>
                      </a:lnTo>
                      <a:lnTo>
                        <a:pt x="365" y="0"/>
                      </a:lnTo>
                      <a:lnTo>
                        <a:pt x="373" y="0"/>
                      </a:lnTo>
                      <a:lnTo>
                        <a:pt x="381" y="0"/>
                      </a:lnTo>
                      <a:lnTo>
                        <a:pt x="389" y="0"/>
                      </a:lnTo>
                      <a:lnTo>
                        <a:pt x="398" y="0"/>
                      </a:lnTo>
                      <a:lnTo>
                        <a:pt x="406" y="0"/>
                      </a:lnTo>
                      <a:lnTo>
                        <a:pt x="414" y="0"/>
                      </a:lnTo>
                      <a:lnTo>
                        <a:pt x="422" y="0"/>
                      </a:lnTo>
                      <a:lnTo>
                        <a:pt x="430" y="0"/>
                      </a:lnTo>
                      <a:lnTo>
                        <a:pt x="438" y="0"/>
                      </a:lnTo>
                      <a:lnTo>
                        <a:pt x="446" y="0"/>
                      </a:lnTo>
                      <a:lnTo>
                        <a:pt x="454" y="0"/>
                      </a:lnTo>
                      <a:lnTo>
                        <a:pt x="462" y="0"/>
                      </a:lnTo>
                      <a:lnTo>
                        <a:pt x="471" y="0"/>
                      </a:lnTo>
                      <a:lnTo>
                        <a:pt x="479" y="0"/>
                      </a:lnTo>
                      <a:lnTo>
                        <a:pt x="487" y="0"/>
                      </a:lnTo>
                      <a:lnTo>
                        <a:pt x="495" y="0"/>
                      </a:lnTo>
                      <a:lnTo>
                        <a:pt x="503" y="0"/>
                      </a:lnTo>
                      <a:lnTo>
                        <a:pt x="511" y="0"/>
                      </a:lnTo>
                      <a:lnTo>
                        <a:pt x="519" y="0"/>
                      </a:lnTo>
                      <a:lnTo>
                        <a:pt x="527" y="0"/>
                      </a:lnTo>
                      <a:lnTo>
                        <a:pt x="536" y="0"/>
                      </a:lnTo>
                      <a:lnTo>
                        <a:pt x="544" y="0"/>
                      </a:lnTo>
                      <a:lnTo>
                        <a:pt x="552" y="0"/>
                      </a:lnTo>
                      <a:lnTo>
                        <a:pt x="560" y="0"/>
                      </a:lnTo>
                      <a:lnTo>
                        <a:pt x="568" y="0"/>
                      </a:lnTo>
                      <a:lnTo>
                        <a:pt x="576" y="0"/>
                      </a:lnTo>
                      <a:lnTo>
                        <a:pt x="584" y="0"/>
                      </a:lnTo>
                      <a:lnTo>
                        <a:pt x="592" y="0"/>
                      </a:lnTo>
                      <a:lnTo>
                        <a:pt x="600" y="0"/>
                      </a:lnTo>
                      <a:lnTo>
                        <a:pt x="609" y="0"/>
                      </a:lnTo>
                      <a:lnTo>
                        <a:pt x="617" y="0"/>
                      </a:lnTo>
                      <a:lnTo>
                        <a:pt x="625" y="0"/>
                      </a:lnTo>
                      <a:lnTo>
                        <a:pt x="633" y="0"/>
                      </a:lnTo>
                      <a:lnTo>
                        <a:pt x="641" y="0"/>
                      </a:lnTo>
                      <a:lnTo>
                        <a:pt x="649" y="0"/>
                      </a:lnTo>
                      <a:lnTo>
                        <a:pt x="657" y="0"/>
                      </a:lnTo>
                      <a:lnTo>
                        <a:pt x="665" y="0"/>
                      </a:lnTo>
                      <a:lnTo>
                        <a:pt x="673" y="0"/>
                      </a:lnTo>
                      <a:lnTo>
                        <a:pt x="682" y="0"/>
                      </a:lnTo>
                      <a:lnTo>
                        <a:pt x="690" y="0"/>
                      </a:lnTo>
                      <a:lnTo>
                        <a:pt x="698" y="0"/>
                      </a:lnTo>
                      <a:lnTo>
                        <a:pt x="706" y="0"/>
                      </a:lnTo>
                      <a:lnTo>
                        <a:pt x="714" y="0"/>
                      </a:lnTo>
                      <a:lnTo>
                        <a:pt x="722" y="0"/>
                      </a:lnTo>
                      <a:lnTo>
                        <a:pt x="730" y="0"/>
                      </a:lnTo>
                      <a:lnTo>
                        <a:pt x="738" y="0"/>
                      </a:lnTo>
                      <a:lnTo>
                        <a:pt x="747" y="0"/>
                      </a:lnTo>
                      <a:lnTo>
                        <a:pt x="755" y="0"/>
                      </a:lnTo>
                      <a:lnTo>
                        <a:pt x="763" y="0"/>
                      </a:lnTo>
                      <a:lnTo>
                        <a:pt x="771" y="0"/>
                      </a:lnTo>
                      <a:lnTo>
                        <a:pt x="779" y="0"/>
                      </a:lnTo>
                      <a:lnTo>
                        <a:pt x="787" y="0"/>
                      </a:lnTo>
                      <a:lnTo>
                        <a:pt x="795" y="0"/>
                      </a:lnTo>
                      <a:lnTo>
                        <a:pt x="803" y="0"/>
                      </a:lnTo>
                      <a:lnTo>
                        <a:pt x="811" y="0"/>
                      </a:lnTo>
                      <a:lnTo>
                        <a:pt x="820" y="0"/>
                      </a:lnTo>
                      <a:lnTo>
                        <a:pt x="828" y="0"/>
                      </a:lnTo>
                      <a:lnTo>
                        <a:pt x="836" y="0"/>
                      </a:lnTo>
                      <a:lnTo>
                        <a:pt x="844" y="0"/>
                      </a:lnTo>
                      <a:lnTo>
                        <a:pt x="852" y="0"/>
                      </a:lnTo>
                      <a:lnTo>
                        <a:pt x="860" y="0"/>
                      </a:lnTo>
                      <a:lnTo>
                        <a:pt x="868" y="0"/>
                      </a:lnTo>
                      <a:lnTo>
                        <a:pt x="876" y="0"/>
                      </a:lnTo>
                      <a:lnTo>
                        <a:pt x="884" y="0"/>
                      </a:lnTo>
                      <a:lnTo>
                        <a:pt x="893" y="0"/>
                      </a:lnTo>
                      <a:lnTo>
                        <a:pt x="901" y="0"/>
                      </a:lnTo>
                      <a:lnTo>
                        <a:pt x="909" y="0"/>
                      </a:lnTo>
                      <a:lnTo>
                        <a:pt x="917" y="0"/>
                      </a:lnTo>
                      <a:lnTo>
                        <a:pt x="925" y="0"/>
                      </a:lnTo>
                      <a:lnTo>
                        <a:pt x="933" y="0"/>
                      </a:lnTo>
                      <a:lnTo>
                        <a:pt x="941" y="0"/>
                      </a:lnTo>
                      <a:lnTo>
                        <a:pt x="949" y="0"/>
                      </a:lnTo>
                      <a:lnTo>
                        <a:pt x="958" y="0"/>
                      </a:lnTo>
                      <a:lnTo>
                        <a:pt x="966" y="0"/>
                      </a:lnTo>
                      <a:lnTo>
                        <a:pt x="974" y="0"/>
                      </a:lnTo>
                      <a:lnTo>
                        <a:pt x="982" y="0"/>
                      </a:lnTo>
                      <a:lnTo>
                        <a:pt x="990" y="0"/>
                      </a:lnTo>
                      <a:lnTo>
                        <a:pt x="998" y="0"/>
                      </a:lnTo>
                      <a:lnTo>
                        <a:pt x="1006" y="0"/>
                      </a:lnTo>
                      <a:lnTo>
                        <a:pt x="1014" y="0"/>
                      </a:lnTo>
                      <a:lnTo>
                        <a:pt x="1022" y="0"/>
                      </a:lnTo>
                      <a:lnTo>
                        <a:pt x="1031" y="0"/>
                      </a:lnTo>
                    </a:path>
                  </a:pathLst>
                </a:custGeom>
                <a:noFill/>
                <a:ln w="254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 name="Freeform 153"/>
                <p:cNvSpPr>
                  <a:spLocks/>
                </p:cNvSpPr>
                <p:nvPr/>
              </p:nvSpPr>
              <p:spPr bwMode="auto">
                <a:xfrm>
                  <a:off x="4397" y="1321"/>
                  <a:ext cx="438" cy="1"/>
                </a:xfrm>
                <a:custGeom>
                  <a:avLst/>
                  <a:gdLst>
                    <a:gd name="T0" fmla="*/ 0 w 438"/>
                    <a:gd name="T1" fmla="*/ 0 h 1"/>
                    <a:gd name="T2" fmla="*/ 8 w 438"/>
                    <a:gd name="T3" fmla="*/ 0 h 1"/>
                    <a:gd name="T4" fmla="*/ 16 w 438"/>
                    <a:gd name="T5" fmla="*/ 0 h 1"/>
                    <a:gd name="T6" fmla="*/ 24 w 438"/>
                    <a:gd name="T7" fmla="*/ 0 h 1"/>
                    <a:gd name="T8" fmla="*/ 32 w 438"/>
                    <a:gd name="T9" fmla="*/ 0 h 1"/>
                    <a:gd name="T10" fmla="*/ 40 w 438"/>
                    <a:gd name="T11" fmla="*/ 0 h 1"/>
                    <a:gd name="T12" fmla="*/ 48 w 438"/>
                    <a:gd name="T13" fmla="*/ 0 h 1"/>
                    <a:gd name="T14" fmla="*/ 56 w 438"/>
                    <a:gd name="T15" fmla="*/ 0 h 1"/>
                    <a:gd name="T16" fmla="*/ 65 w 438"/>
                    <a:gd name="T17" fmla="*/ 0 h 1"/>
                    <a:gd name="T18" fmla="*/ 73 w 438"/>
                    <a:gd name="T19" fmla="*/ 0 h 1"/>
                    <a:gd name="T20" fmla="*/ 81 w 438"/>
                    <a:gd name="T21" fmla="*/ 0 h 1"/>
                    <a:gd name="T22" fmla="*/ 89 w 438"/>
                    <a:gd name="T23" fmla="*/ 0 h 1"/>
                    <a:gd name="T24" fmla="*/ 97 w 438"/>
                    <a:gd name="T25" fmla="*/ 0 h 1"/>
                    <a:gd name="T26" fmla="*/ 105 w 438"/>
                    <a:gd name="T27" fmla="*/ 0 h 1"/>
                    <a:gd name="T28" fmla="*/ 113 w 438"/>
                    <a:gd name="T29" fmla="*/ 0 h 1"/>
                    <a:gd name="T30" fmla="*/ 121 w 438"/>
                    <a:gd name="T31" fmla="*/ 0 h 1"/>
                    <a:gd name="T32" fmla="*/ 129 w 438"/>
                    <a:gd name="T33" fmla="*/ 0 h 1"/>
                    <a:gd name="T34" fmla="*/ 138 w 438"/>
                    <a:gd name="T35" fmla="*/ 0 h 1"/>
                    <a:gd name="T36" fmla="*/ 146 w 438"/>
                    <a:gd name="T37" fmla="*/ 0 h 1"/>
                    <a:gd name="T38" fmla="*/ 154 w 438"/>
                    <a:gd name="T39" fmla="*/ 0 h 1"/>
                    <a:gd name="T40" fmla="*/ 162 w 438"/>
                    <a:gd name="T41" fmla="*/ 0 h 1"/>
                    <a:gd name="T42" fmla="*/ 170 w 438"/>
                    <a:gd name="T43" fmla="*/ 0 h 1"/>
                    <a:gd name="T44" fmla="*/ 178 w 438"/>
                    <a:gd name="T45" fmla="*/ 0 h 1"/>
                    <a:gd name="T46" fmla="*/ 186 w 438"/>
                    <a:gd name="T47" fmla="*/ 0 h 1"/>
                    <a:gd name="T48" fmla="*/ 194 w 438"/>
                    <a:gd name="T49" fmla="*/ 0 h 1"/>
                    <a:gd name="T50" fmla="*/ 202 w 438"/>
                    <a:gd name="T51" fmla="*/ 0 h 1"/>
                    <a:gd name="T52" fmla="*/ 211 w 438"/>
                    <a:gd name="T53" fmla="*/ 0 h 1"/>
                    <a:gd name="T54" fmla="*/ 219 w 438"/>
                    <a:gd name="T55" fmla="*/ 0 h 1"/>
                    <a:gd name="T56" fmla="*/ 227 w 438"/>
                    <a:gd name="T57" fmla="*/ 0 h 1"/>
                    <a:gd name="T58" fmla="*/ 235 w 438"/>
                    <a:gd name="T59" fmla="*/ 0 h 1"/>
                    <a:gd name="T60" fmla="*/ 243 w 438"/>
                    <a:gd name="T61" fmla="*/ 0 h 1"/>
                    <a:gd name="T62" fmla="*/ 251 w 438"/>
                    <a:gd name="T63" fmla="*/ 0 h 1"/>
                    <a:gd name="T64" fmla="*/ 259 w 438"/>
                    <a:gd name="T65" fmla="*/ 0 h 1"/>
                    <a:gd name="T66" fmla="*/ 267 w 438"/>
                    <a:gd name="T67" fmla="*/ 0 h 1"/>
                    <a:gd name="T68" fmla="*/ 276 w 438"/>
                    <a:gd name="T69" fmla="*/ 0 h 1"/>
                    <a:gd name="T70" fmla="*/ 284 w 438"/>
                    <a:gd name="T71" fmla="*/ 0 h 1"/>
                    <a:gd name="T72" fmla="*/ 292 w 438"/>
                    <a:gd name="T73" fmla="*/ 0 h 1"/>
                    <a:gd name="T74" fmla="*/ 300 w 438"/>
                    <a:gd name="T75" fmla="*/ 0 h 1"/>
                    <a:gd name="T76" fmla="*/ 308 w 438"/>
                    <a:gd name="T77" fmla="*/ 0 h 1"/>
                    <a:gd name="T78" fmla="*/ 316 w 438"/>
                    <a:gd name="T79" fmla="*/ 0 h 1"/>
                    <a:gd name="T80" fmla="*/ 324 w 438"/>
                    <a:gd name="T81" fmla="*/ 0 h 1"/>
                    <a:gd name="T82" fmla="*/ 332 w 438"/>
                    <a:gd name="T83" fmla="*/ 0 h 1"/>
                    <a:gd name="T84" fmla="*/ 340 w 438"/>
                    <a:gd name="T85" fmla="*/ 0 h 1"/>
                    <a:gd name="T86" fmla="*/ 349 w 438"/>
                    <a:gd name="T87" fmla="*/ 0 h 1"/>
                    <a:gd name="T88" fmla="*/ 357 w 438"/>
                    <a:gd name="T89" fmla="*/ 0 h 1"/>
                    <a:gd name="T90" fmla="*/ 365 w 438"/>
                    <a:gd name="T91" fmla="*/ 0 h 1"/>
                    <a:gd name="T92" fmla="*/ 373 w 438"/>
                    <a:gd name="T93" fmla="*/ 0 h 1"/>
                    <a:gd name="T94" fmla="*/ 381 w 438"/>
                    <a:gd name="T95" fmla="*/ 0 h 1"/>
                    <a:gd name="T96" fmla="*/ 389 w 438"/>
                    <a:gd name="T97" fmla="*/ 0 h 1"/>
                    <a:gd name="T98" fmla="*/ 397 w 438"/>
                    <a:gd name="T99" fmla="*/ 0 h 1"/>
                    <a:gd name="T100" fmla="*/ 405 w 438"/>
                    <a:gd name="T101" fmla="*/ 0 h 1"/>
                    <a:gd name="T102" fmla="*/ 414 w 438"/>
                    <a:gd name="T103" fmla="*/ 0 h 1"/>
                    <a:gd name="T104" fmla="*/ 422 w 438"/>
                    <a:gd name="T105" fmla="*/ 0 h 1"/>
                    <a:gd name="T106" fmla="*/ 430 w 438"/>
                    <a:gd name="T107" fmla="*/ 0 h 1"/>
                    <a:gd name="T108" fmla="*/ 438 w 438"/>
                    <a:gd name="T109" fmla="*/ 0 h 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8"/>
                    <a:gd name="T166" fmla="*/ 0 h 1"/>
                    <a:gd name="T167" fmla="*/ 438 w 438"/>
                    <a:gd name="T168" fmla="*/ 1 h 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8" h="1">
                      <a:moveTo>
                        <a:pt x="0" y="0"/>
                      </a:moveTo>
                      <a:lnTo>
                        <a:pt x="8" y="0"/>
                      </a:lnTo>
                      <a:lnTo>
                        <a:pt x="16" y="0"/>
                      </a:lnTo>
                      <a:lnTo>
                        <a:pt x="24" y="0"/>
                      </a:lnTo>
                      <a:lnTo>
                        <a:pt x="32" y="0"/>
                      </a:lnTo>
                      <a:lnTo>
                        <a:pt x="40" y="0"/>
                      </a:lnTo>
                      <a:lnTo>
                        <a:pt x="48" y="0"/>
                      </a:lnTo>
                      <a:lnTo>
                        <a:pt x="56" y="0"/>
                      </a:lnTo>
                      <a:lnTo>
                        <a:pt x="65" y="0"/>
                      </a:lnTo>
                      <a:lnTo>
                        <a:pt x="73" y="0"/>
                      </a:lnTo>
                      <a:lnTo>
                        <a:pt x="81" y="0"/>
                      </a:lnTo>
                      <a:lnTo>
                        <a:pt x="89" y="0"/>
                      </a:lnTo>
                      <a:lnTo>
                        <a:pt x="97" y="0"/>
                      </a:lnTo>
                      <a:lnTo>
                        <a:pt x="105" y="0"/>
                      </a:lnTo>
                      <a:lnTo>
                        <a:pt x="113" y="0"/>
                      </a:lnTo>
                      <a:lnTo>
                        <a:pt x="121" y="0"/>
                      </a:lnTo>
                      <a:lnTo>
                        <a:pt x="129" y="0"/>
                      </a:lnTo>
                      <a:lnTo>
                        <a:pt x="138" y="0"/>
                      </a:lnTo>
                      <a:lnTo>
                        <a:pt x="146" y="0"/>
                      </a:lnTo>
                      <a:lnTo>
                        <a:pt x="154" y="0"/>
                      </a:lnTo>
                      <a:lnTo>
                        <a:pt x="162" y="0"/>
                      </a:lnTo>
                      <a:lnTo>
                        <a:pt x="170" y="0"/>
                      </a:lnTo>
                      <a:lnTo>
                        <a:pt x="178" y="0"/>
                      </a:lnTo>
                      <a:lnTo>
                        <a:pt x="186" y="0"/>
                      </a:lnTo>
                      <a:lnTo>
                        <a:pt x="194" y="0"/>
                      </a:lnTo>
                      <a:lnTo>
                        <a:pt x="202" y="0"/>
                      </a:lnTo>
                      <a:lnTo>
                        <a:pt x="211" y="0"/>
                      </a:lnTo>
                      <a:lnTo>
                        <a:pt x="219" y="0"/>
                      </a:lnTo>
                      <a:lnTo>
                        <a:pt x="227" y="0"/>
                      </a:lnTo>
                      <a:lnTo>
                        <a:pt x="235" y="0"/>
                      </a:lnTo>
                      <a:lnTo>
                        <a:pt x="243" y="0"/>
                      </a:lnTo>
                      <a:lnTo>
                        <a:pt x="251" y="0"/>
                      </a:lnTo>
                      <a:lnTo>
                        <a:pt x="259" y="0"/>
                      </a:lnTo>
                      <a:lnTo>
                        <a:pt x="267" y="0"/>
                      </a:lnTo>
                      <a:lnTo>
                        <a:pt x="276" y="0"/>
                      </a:lnTo>
                      <a:lnTo>
                        <a:pt x="284" y="0"/>
                      </a:lnTo>
                      <a:lnTo>
                        <a:pt x="292" y="0"/>
                      </a:lnTo>
                      <a:lnTo>
                        <a:pt x="300" y="0"/>
                      </a:lnTo>
                      <a:lnTo>
                        <a:pt x="308" y="0"/>
                      </a:lnTo>
                      <a:lnTo>
                        <a:pt x="316" y="0"/>
                      </a:lnTo>
                      <a:lnTo>
                        <a:pt x="324" y="0"/>
                      </a:lnTo>
                      <a:lnTo>
                        <a:pt x="332" y="0"/>
                      </a:lnTo>
                      <a:lnTo>
                        <a:pt x="340" y="0"/>
                      </a:lnTo>
                      <a:lnTo>
                        <a:pt x="349" y="0"/>
                      </a:lnTo>
                      <a:lnTo>
                        <a:pt x="357" y="0"/>
                      </a:lnTo>
                      <a:lnTo>
                        <a:pt x="365" y="0"/>
                      </a:lnTo>
                      <a:lnTo>
                        <a:pt x="373" y="0"/>
                      </a:lnTo>
                      <a:lnTo>
                        <a:pt x="381" y="0"/>
                      </a:lnTo>
                      <a:lnTo>
                        <a:pt x="389" y="0"/>
                      </a:lnTo>
                      <a:lnTo>
                        <a:pt x="397" y="0"/>
                      </a:lnTo>
                      <a:lnTo>
                        <a:pt x="405" y="0"/>
                      </a:lnTo>
                      <a:lnTo>
                        <a:pt x="414" y="0"/>
                      </a:lnTo>
                      <a:lnTo>
                        <a:pt x="422" y="0"/>
                      </a:lnTo>
                      <a:lnTo>
                        <a:pt x="430" y="0"/>
                      </a:lnTo>
                      <a:lnTo>
                        <a:pt x="438" y="0"/>
                      </a:lnTo>
                    </a:path>
                  </a:pathLst>
                </a:custGeom>
                <a:noFill/>
                <a:ln w="254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4" name="Text Box 154"/>
              <p:cNvSpPr txBox="1">
                <a:spLocks noChangeArrowheads="1"/>
              </p:cNvSpPr>
              <p:nvPr/>
            </p:nvSpPr>
            <p:spPr bwMode="auto">
              <a:xfrm>
                <a:off x="3006" y="891"/>
                <a:ext cx="1870" cy="279"/>
              </a:xfrm>
              <a:prstGeom prst="rect">
                <a:avLst/>
              </a:prstGeom>
              <a:noFill/>
              <a:ln w="9525">
                <a:noFill/>
                <a:miter lim="800000"/>
                <a:headEnd/>
                <a:tailEnd/>
              </a:ln>
              <a:effectLst/>
            </p:spPr>
            <p:txBody>
              <a:bodyPr wrap="square">
                <a:spAutoFit/>
              </a:bodyPr>
              <a:lstStyle/>
              <a:p>
                <a:pPr>
                  <a:defRPr/>
                </a:pPr>
                <a:r>
                  <a:rPr lang="en-US" sz="1200" dirty="0" smtClean="0">
                    <a:solidFill>
                      <a:schemeClr val="tx2"/>
                    </a:solidFill>
                  </a:rPr>
                  <a:t>Ringing  Overshoot</a:t>
                </a:r>
                <a:endParaRPr lang="en-US" sz="1200" dirty="0">
                  <a:solidFill>
                    <a:srgbClr val="FFFF00"/>
                  </a:solidFill>
                </a:endParaRPr>
              </a:p>
            </p:txBody>
          </p:sp>
          <p:sp>
            <p:nvSpPr>
              <p:cNvPr id="25" name="Text Box 157"/>
              <p:cNvSpPr txBox="1">
                <a:spLocks noChangeArrowheads="1"/>
              </p:cNvSpPr>
              <p:nvPr/>
            </p:nvSpPr>
            <p:spPr bwMode="auto">
              <a:xfrm>
                <a:off x="1406" y="3339"/>
                <a:ext cx="2120" cy="279"/>
              </a:xfrm>
              <a:prstGeom prst="rect">
                <a:avLst/>
              </a:prstGeom>
              <a:noFill/>
              <a:ln w="9525">
                <a:noFill/>
                <a:miter lim="800000"/>
                <a:headEnd/>
                <a:tailEnd/>
              </a:ln>
              <a:effectLst/>
            </p:spPr>
            <p:txBody>
              <a:bodyPr wrap="square">
                <a:spAutoFit/>
              </a:bodyPr>
              <a:lstStyle/>
              <a:p>
                <a:pPr>
                  <a:defRPr/>
                </a:pPr>
                <a:r>
                  <a:rPr lang="en-US" sz="1200" dirty="0" smtClean="0">
                    <a:solidFill>
                      <a:schemeClr val="tx2"/>
                    </a:solidFill>
                  </a:rPr>
                  <a:t>Ringing  Undershoot</a:t>
                </a:r>
                <a:endParaRPr lang="en-US" sz="1200" dirty="0">
                  <a:solidFill>
                    <a:srgbClr val="FFFF00"/>
                  </a:solidFill>
                </a:endParaRPr>
              </a:p>
            </p:txBody>
          </p:sp>
          <p:sp>
            <p:nvSpPr>
              <p:cNvPr id="26" name="Line 158"/>
              <p:cNvSpPr>
                <a:spLocks noChangeShapeType="1"/>
              </p:cNvSpPr>
              <p:nvPr/>
            </p:nvSpPr>
            <p:spPr bwMode="auto">
              <a:xfrm>
                <a:off x="2667" y="1429"/>
                <a:ext cx="1029"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159"/>
              <p:cNvSpPr>
                <a:spLocks noChangeShapeType="1"/>
              </p:cNvSpPr>
              <p:nvPr/>
            </p:nvSpPr>
            <p:spPr bwMode="auto">
              <a:xfrm>
                <a:off x="2624" y="3012"/>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160"/>
              <p:cNvSpPr>
                <a:spLocks noChangeShapeType="1"/>
              </p:cNvSpPr>
              <p:nvPr/>
            </p:nvSpPr>
            <p:spPr bwMode="auto">
              <a:xfrm>
                <a:off x="2736" y="1488"/>
                <a:ext cx="0" cy="144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 name="Text Box 161"/>
              <p:cNvSpPr txBox="1">
                <a:spLocks noChangeArrowheads="1"/>
              </p:cNvSpPr>
              <p:nvPr/>
            </p:nvSpPr>
            <p:spPr bwMode="auto">
              <a:xfrm>
                <a:off x="1730" y="1547"/>
                <a:ext cx="1200" cy="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latin typeface="+mn-lt"/>
                  </a:rPr>
                  <a:t>Region where mean slope is estimated</a:t>
                </a:r>
              </a:p>
            </p:txBody>
          </p:sp>
          <p:sp>
            <p:nvSpPr>
              <p:cNvPr id="30" name="Text Box 162"/>
              <p:cNvSpPr txBox="1">
                <a:spLocks noChangeArrowheads="1"/>
              </p:cNvSpPr>
              <p:nvPr/>
            </p:nvSpPr>
            <p:spPr bwMode="auto">
              <a:xfrm rot="16218505">
                <a:off x="347" y="2181"/>
                <a:ext cx="1695"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latin typeface="+mn-lt"/>
                  </a:rPr>
                  <a:t>Edge Response</a:t>
                </a:r>
              </a:p>
            </p:txBody>
          </p:sp>
          <p:sp>
            <p:nvSpPr>
              <p:cNvPr id="31" name="Text Box 163"/>
              <p:cNvSpPr txBox="1">
                <a:spLocks noChangeArrowheads="1"/>
              </p:cNvSpPr>
              <p:nvPr/>
            </p:nvSpPr>
            <p:spPr bwMode="auto">
              <a:xfrm>
                <a:off x="2811" y="3913"/>
                <a:ext cx="840"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Pixels</a:t>
                </a:r>
              </a:p>
            </p:txBody>
          </p:sp>
          <p:sp>
            <p:nvSpPr>
              <p:cNvPr id="32" name="Line 164"/>
              <p:cNvSpPr>
                <a:spLocks noChangeShapeType="1"/>
              </p:cNvSpPr>
              <p:nvPr/>
            </p:nvSpPr>
            <p:spPr bwMode="auto">
              <a:xfrm>
                <a:off x="3519" y="1440"/>
                <a:ext cx="0" cy="2160"/>
              </a:xfrm>
              <a:prstGeom prst="line">
                <a:avLst/>
              </a:prstGeom>
              <a:noFill/>
              <a:ln w="3175">
                <a:solidFill>
                  <a:srgbClr val="00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165"/>
              <p:cNvSpPr>
                <a:spLocks noChangeShapeType="1"/>
              </p:cNvSpPr>
              <p:nvPr/>
            </p:nvSpPr>
            <p:spPr bwMode="auto">
              <a:xfrm flipV="1">
                <a:off x="2817" y="3024"/>
                <a:ext cx="0" cy="576"/>
              </a:xfrm>
              <a:prstGeom prst="line">
                <a:avLst/>
              </a:prstGeom>
              <a:noFill/>
              <a:ln w="3175">
                <a:solidFill>
                  <a:srgbClr val="00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2" name="Rectangle 109"/>
            <p:cNvSpPr>
              <a:spLocks noChangeArrowheads="1"/>
            </p:cNvSpPr>
            <p:nvPr/>
          </p:nvSpPr>
          <p:spPr bwMode="auto">
            <a:xfrm>
              <a:off x="6587010" y="5621469"/>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0</a:t>
              </a:r>
              <a:r>
                <a:rPr lang="en-US" sz="1400" dirty="0" smtClean="0">
                  <a:solidFill>
                    <a:srgbClr val="000000"/>
                  </a:solidFill>
                </a:rPr>
                <a:t>.0</a:t>
              </a:r>
              <a:endParaRPr lang="en-US" sz="1400" dirty="0">
                <a:solidFill>
                  <a:srgbClr val="FFFF00"/>
                </a:solidFill>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r>
              <a:rPr lang="en-US" dirty="0" smtClean="0"/>
              <a:t>Modulation Transfer Function-MTF</a:t>
            </a:r>
          </a:p>
        </p:txBody>
      </p:sp>
      <p:sp>
        <p:nvSpPr>
          <p:cNvPr id="15363" name="Content Placeholder 2"/>
          <p:cNvSpPr>
            <a:spLocks noGrp="1"/>
          </p:cNvSpPr>
          <p:nvPr>
            <p:ph idx="1"/>
          </p:nvPr>
        </p:nvSpPr>
        <p:spPr>
          <a:xfrm>
            <a:off x="224450" y="1481328"/>
            <a:ext cx="8686800" cy="3665859"/>
          </a:xfrm>
        </p:spPr>
        <p:txBody>
          <a:bodyPr>
            <a:normAutofit/>
          </a:bodyPr>
          <a:lstStyle/>
          <a:p>
            <a:r>
              <a:rPr lang="en-US" sz="2400" dirty="0" smtClean="0"/>
              <a:t>MTF is a parameter described in the spatial frequency domain</a:t>
            </a:r>
          </a:p>
          <a:p>
            <a:pPr lvl="1"/>
            <a:r>
              <a:rPr lang="en-US" sz="2000" dirty="0" smtClean="0"/>
              <a:t>Mathematically allows you to model the imaging process by multiplication instead of convolution </a:t>
            </a:r>
          </a:p>
          <a:p>
            <a:pPr lvl="1"/>
            <a:r>
              <a:rPr lang="en-US" sz="2000" dirty="0" smtClean="0"/>
              <a:t>Not physically intuitive</a:t>
            </a:r>
          </a:p>
          <a:p>
            <a:pPr lvl="1"/>
            <a:r>
              <a:rPr lang="en-US" sz="2000" dirty="0" smtClean="0"/>
              <a:t>Evaluated in two separate orthogonal directions consistent with the along track and cross track of the image</a:t>
            </a:r>
          </a:p>
          <a:p>
            <a:r>
              <a:rPr lang="en-US" sz="2400" dirty="0" smtClean="0"/>
              <a:t>MTF is defined as the magnitude of the OTF (Optical Transfer Function)</a:t>
            </a:r>
          </a:p>
          <a:p>
            <a:pPr lvl="1"/>
            <a:r>
              <a:rPr lang="en-US" sz="2000" dirty="0" smtClean="0"/>
              <a:t>OTF is defined as the Fourier Transform of the PSF </a:t>
            </a:r>
          </a:p>
          <a:p>
            <a:pPr>
              <a:buFont typeface="Arial" charset="0"/>
              <a:buNone/>
            </a:pPr>
            <a:endParaRPr lang="en-US" sz="2400" dirty="0" smtClean="0"/>
          </a:p>
        </p:txBody>
      </p:sp>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65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nvGraphicFramePr>
        <p:xfrm>
          <a:off x="1290895" y="5063203"/>
          <a:ext cx="6525752" cy="712897"/>
        </p:xfrm>
        <a:graphic>
          <a:graphicData uri="http://schemas.openxmlformats.org/presentationml/2006/ole">
            <mc:AlternateContent xmlns:mc="http://schemas.openxmlformats.org/markup-compatibility/2006">
              <mc:Choice xmlns:v="urn:schemas-microsoft-com:vml" Requires="v">
                <p:oleObj spid="_x0000_s40974" name="Equation" r:id="rId4" imgW="3022560" imgH="330120" progId="Equation.3">
                  <p:embed/>
                </p:oleObj>
              </mc:Choice>
              <mc:Fallback>
                <p:oleObj name="Equation" r:id="rId4" imgW="3022560" imgH="3301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895" y="5063203"/>
                        <a:ext cx="6525752" cy="7128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2538763" y="5855518"/>
          <a:ext cx="4010195" cy="604276"/>
        </p:xfrm>
        <a:graphic>
          <a:graphicData uri="http://schemas.openxmlformats.org/presentationml/2006/ole">
            <mc:AlternateContent xmlns:mc="http://schemas.openxmlformats.org/markup-compatibility/2006">
              <mc:Choice xmlns:v="urn:schemas-microsoft-com:vml" Requires="v">
                <p:oleObj spid="_x0000_s40975" name="Equation" r:id="rId6" imgW="1854000" imgH="279360" progId="Equation.3">
                  <p:embed/>
                </p:oleObj>
              </mc:Choice>
              <mc:Fallback>
                <p:oleObj name="Equation" r:id="rId6" imgW="1854000" imgH="27936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8763" y="5855518"/>
                        <a:ext cx="4010195" cy="6042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8</a:t>
            </a:fld>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General Image Quality Equation (GIQE)</a:t>
            </a:r>
            <a:endParaRPr lang="en-US" dirty="0"/>
          </a:p>
        </p:txBody>
      </p:sp>
      <p:sp>
        <p:nvSpPr>
          <p:cNvPr id="4" name="Rectangle 3"/>
          <p:cNvSpPr>
            <a:spLocks noGrp="1" noChangeArrowheads="1"/>
          </p:cNvSpPr>
          <p:nvPr>
            <p:ph idx="1"/>
          </p:nvPr>
        </p:nvSpPr>
        <p:spPr/>
        <p:txBody>
          <a:bodyPr>
            <a:normAutofit/>
          </a:bodyPr>
          <a:lstStyle/>
          <a:p>
            <a:r>
              <a:rPr lang="en-US" sz="2400" dirty="0" smtClean="0"/>
              <a:t>Predicts NIIRS as a function of scale, imagery sharpness, contrast, SNR and image enhancement</a:t>
            </a:r>
          </a:p>
          <a:p>
            <a:r>
              <a:rPr lang="en-US" sz="2400" dirty="0" smtClean="0"/>
              <a:t>Used to predict performance </a:t>
            </a:r>
            <a:r>
              <a:rPr lang="en-US" sz="2400" dirty="0" err="1" smtClean="0"/>
              <a:t>apriori</a:t>
            </a:r>
            <a:endParaRPr lang="en-US" sz="2400" dirty="0" smtClean="0"/>
          </a:p>
          <a:p>
            <a:pPr lvl="1"/>
            <a:r>
              <a:rPr lang="en-US" sz="2000" dirty="0" smtClean="0"/>
              <a:t>Design of systems</a:t>
            </a:r>
          </a:p>
          <a:p>
            <a:pPr lvl="1"/>
            <a:r>
              <a:rPr lang="en-US" sz="2000" dirty="0" smtClean="0"/>
              <a:t>Insight on processing</a:t>
            </a:r>
          </a:p>
        </p:txBody>
      </p:sp>
      <p:sp>
        <p:nvSpPr>
          <p:cNvPr id="5" name="Rectangle 4"/>
          <p:cNvSpPr/>
          <p:nvPr/>
        </p:nvSpPr>
        <p:spPr>
          <a:xfrm>
            <a:off x="152400" y="3767435"/>
            <a:ext cx="8851900" cy="369332"/>
          </a:xfrm>
          <a:prstGeom prst="rect">
            <a:avLst/>
          </a:prstGeom>
        </p:spPr>
        <p:txBody>
          <a:bodyPr wrap="square">
            <a:spAutoFit/>
          </a:bodyPr>
          <a:lstStyle/>
          <a:p>
            <a:pPr lvl="1">
              <a:buFontTx/>
              <a:buNone/>
            </a:pPr>
            <a:r>
              <a:rPr lang="en-US" b="1" i="1" dirty="0" smtClean="0">
                <a:latin typeface="Helvetica" charset="0"/>
                <a:cs typeface="Times New Roman" pitchFamily="18" charset="0"/>
              </a:rPr>
              <a:t>NIIRS = 10.251 – a log</a:t>
            </a:r>
            <a:r>
              <a:rPr lang="en-US" b="1" i="1" baseline="-30000" dirty="0" smtClean="0">
                <a:latin typeface="Helvetica" charset="0"/>
                <a:cs typeface="Times New Roman" pitchFamily="18" charset="0"/>
              </a:rPr>
              <a:t>10</a:t>
            </a:r>
            <a:r>
              <a:rPr lang="en-US" b="1" i="1" dirty="0" smtClean="0">
                <a:latin typeface="Helvetica" charset="0"/>
                <a:cs typeface="Times New Roman" pitchFamily="18" charset="0"/>
              </a:rPr>
              <a:t> GSD</a:t>
            </a:r>
            <a:r>
              <a:rPr lang="en-US" b="1" i="1" baseline="-30000" dirty="0" smtClean="0">
                <a:latin typeface="Helvetica" charset="0"/>
                <a:cs typeface="Times New Roman" pitchFamily="18" charset="0"/>
              </a:rPr>
              <a:t>GM</a:t>
            </a:r>
            <a:r>
              <a:rPr lang="en-US" b="1" i="1" dirty="0" smtClean="0">
                <a:latin typeface="Helvetica" charset="0"/>
                <a:cs typeface="Times New Roman" pitchFamily="18" charset="0"/>
              </a:rPr>
              <a:t> + b log</a:t>
            </a:r>
            <a:r>
              <a:rPr lang="en-US" b="1" i="1" baseline="-30000" dirty="0" smtClean="0">
                <a:latin typeface="Helvetica" charset="0"/>
                <a:cs typeface="Times New Roman" pitchFamily="18" charset="0"/>
              </a:rPr>
              <a:t>10</a:t>
            </a:r>
            <a:r>
              <a:rPr lang="en-US" b="1" i="1" dirty="0" smtClean="0">
                <a:latin typeface="Helvetica" charset="0"/>
                <a:cs typeface="Times New Roman" pitchFamily="18" charset="0"/>
              </a:rPr>
              <a:t> RER</a:t>
            </a:r>
            <a:r>
              <a:rPr lang="en-US" b="1" i="1" baseline="-30000" dirty="0" smtClean="0">
                <a:latin typeface="Helvetica" charset="0"/>
                <a:cs typeface="Times New Roman" pitchFamily="18" charset="0"/>
              </a:rPr>
              <a:t>GM</a:t>
            </a:r>
            <a:r>
              <a:rPr lang="en-US" b="1" i="1" dirty="0" smtClean="0">
                <a:latin typeface="Helvetica" charset="0"/>
                <a:cs typeface="Times New Roman" pitchFamily="18" charset="0"/>
              </a:rPr>
              <a:t> – 0.656 H</a:t>
            </a:r>
            <a:r>
              <a:rPr lang="en-US" b="1" i="1" baseline="-30000" dirty="0" smtClean="0">
                <a:latin typeface="Helvetica" charset="0"/>
                <a:cs typeface="Times New Roman" pitchFamily="18" charset="0"/>
              </a:rPr>
              <a:t>GM</a:t>
            </a:r>
            <a:r>
              <a:rPr lang="en-US" b="1" i="1" dirty="0" smtClean="0">
                <a:latin typeface="Helvetica" charset="0"/>
                <a:cs typeface="Times New Roman" pitchFamily="18" charset="0"/>
              </a:rPr>
              <a:t> – 0.344*G/SNR</a:t>
            </a:r>
          </a:p>
        </p:txBody>
      </p:sp>
      <p:sp>
        <p:nvSpPr>
          <p:cNvPr id="6" name="Rectangle 5"/>
          <p:cNvSpPr/>
          <p:nvPr/>
        </p:nvSpPr>
        <p:spPr>
          <a:xfrm>
            <a:off x="762000" y="4214843"/>
            <a:ext cx="8102600" cy="1754326"/>
          </a:xfrm>
          <a:prstGeom prst="rect">
            <a:avLst/>
          </a:prstGeom>
        </p:spPr>
        <p:txBody>
          <a:bodyPr wrap="square">
            <a:spAutoFit/>
          </a:bodyPr>
          <a:lstStyle/>
          <a:p>
            <a:pPr lvl="1">
              <a:buFontTx/>
              <a:buNone/>
            </a:pPr>
            <a:r>
              <a:rPr lang="en-US" b="1" i="1" dirty="0" smtClean="0">
                <a:latin typeface="Helvetica" charset="0"/>
                <a:cs typeface="Times New Roman" pitchFamily="18" charset="0"/>
              </a:rPr>
              <a:t>Where:</a:t>
            </a:r>
          </a:p>
          <a:p>
            <a:pPr lvl="1">
              <a:buFontTx/>
              <a:buNone/>
            </a:pPr>
            <a:r>
              <a:rPr lang="en-US" b="1" i="1" dirty="0" smtClean="0">
                <a:latin typeface="Helvetica" charset="0"/>
                <a:cs typeface="Times New Roman" pitchFamily="18" charset="0"/>
              </a:rPr>
              <a:t> GSD</a:t>
            </a:r>
            <a:r>
              <a:rPr lang="en-US" b="1" i="1" baseline="-30000" dirty="0" smtClean="0">
                <a:latin typeface="Helvetica" charset="0"/>
                <a:cs typeface="Times New Roman" pitchFamily="18" charset="0"/>
              </a:rPr>
              <a:t>GM</a:t>
            </a:r>
            <a:r>
              <a:rPr lang="en-US" b="1" i="1" dirty="0" smtClean="0">
                <a:latin typeface="Helvetica" charset="0"/>
                <a:cs typeface="Times New Roman" pitchFamily="18" charset="0"/>
              </a:rPr>
              <a:t> is the geometric mean of the ground sampled distance</a:t>
            </a:r>
          </a:p>
          <a:p>
            <a:pPr lvl="1">
              <a:buFontTx/>
              <a:buNone/>
            </a:pPr>
            <a:r>
              <a:rPr lang="en-US" b="1" i="1" dirty="0" smtClean="0">
                <a:latin typeface="Helvetica" charset="0"/>
                <a:cs typeface="Times New Roman" pitchFamily="18" charset="0"/>
              </a:rPr>
              <a:t>RER</a:t>
            </a:r>
            <a:r>
              <a:rPr lang="en-US" b="1" i="1" baseline="-25000" dirty="0" smtClean="0">
                <a:latin typeface="Helvetica" charset="0"/>
                <a:cs typeface="Times New Roman" pitchFamily="18" charset="0"/>
              </a:rPr>
              <a:t>GM</a:t>
            </a:r>
            <a:r>
              <a:rPr lang="en-US" b="1" i="1" dirty="0" smtClean="0">
                <a:latin typeface="Helvetica" charset="0"/>
                <a:cs typeface="Times New Roman" pitchFamily="18" charset="0"/>
              </a:rPr>
              <a:t> is the geometric mean of the normalized edge response</a:t>
            </a:r>
          </a:p>
          <a:p>
            <a:pPr lvl="1">
              <a:buFontTx/>
              <a:buNone/>
            </a:pPr>
            <a:r>
              <a:rPr lang="en-US" b="1" i="1" dirty="0" smtClean="0">
                <a:latin typeface="Helvetica" charset="0"/>
                <a:cs typeface="Times New Roman" pitchFamily="18" charset="0"/>
              </a:rPr>
              <a:t>H</a:t>
            </a:r>
            <a:r>
              <a:rPr lang="en-US" b="1" i="1" baseline="-30000" dirty="0" smtClean="0">
                <a:latin typeface="Helvetica" charset="0"/>
                <a:cs typeface="Times New Roman" pitchFamily="18" charset="0"/>
              </a:rPr>
              <a:t>GM</a:t>
            </a:r>
            <a:r>
              <a:rPr lang="en-US" b="1" i="1" dirty="0" smtClean="0">
                <a:latin typeface="Helvetica" charset="0"/>
                <a:cs typeface="Times New Roman" pitchFamily="18" charset="0"/>
              </a:rPr>
              <a:t> is the geometric mean-height overshoot caused by MTFC</a:t>
            </a:r>
          </a:p>
          <a:p>
            <a:pPr lvl="1">
              <a:buFontTx/>
              <a:buNone/>
            </a:pPr>
            <a:r>
              <a:rPr lang="en-US" b="1" i="1" dirty="0" smtClean="0">
                <a:latin typeface="Helvetica" charset="0"/>
                <a:cs typeface="Times New Roman" pitchFamily="18" charset="0"/>
              </a:rPr>
              <a:t>G is the noise gain associated with MTFC. </a:t>
            </a:r>
          </a:p>
          <a:p>
            <a:pPr lvl="1">
              <a:buFontTx/>
              <a:buNone/>
            </a:pPr>
            <a:r>
              <a:rPr lang="en-US" b="1" i="1" dirty="0" smtClean="0">
                <a:latin typeface="Helvetica" charset="0"/>
                <a:cs typeface="Times New Roman" pitchFamily="18" charset="0"/>
              </a:rPr>
              <a:t>If the RER &gt;0.9, a=0.32 and b =0.559; otherwise, a=3.16 and b=2.817</a:t>
            </a:r>
          </a:p>
        </p:txBody>
      </p:sp>
      <p:sp>
        <p:nvSpPr>
          <p:cNvPr id="7" name="Slide Number Placeholder 3"/>
          <p:cNvSpPr>
            <a:spLocks noGrp="1"/>
          </p:cNvSpPr>
          <p:nvPr>
            <p:ph type="sldNum" sz="quarter" idx="11"/>
          </p:nvPr>
        </p:nvSpPr>
        <p:spPr>
          <a:xfrm>
            <a:off x="8647272" y="6407944"/>
            <a:ext cx="365760" cy="365125"/>
          </a:xfrm>
        </p:spPr>
        <p:txBody>
          <a:bodyPr/>
          <a:lstStyle/>
          <a:p>
            <a:fld id="{6253227B-0ED7-4563-9A53-5565A2CB367F}" type="slidenum">
              <a:rPr lang="en-US" smtClean="0"/>
              <a:pPr/>
              <a:t>9</a:t>
            </a:fld>
            <a:endParaRPr lang="en-US" dirty="0" smtClean="0"/>
          </a:p>
        </p:txBody>
      </p:sp>
    </p:spTree>
    <p:extLst>
      <p:ext uri="{BB962C8B-B14F-4D97-AF65-F5344CB8AC3E}">
        <p14:creationId xmlns:p14="http://schemas.microsoft.com/office/powerpoint/2010/main" val="27083297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1145</TotalTime>
  <Words>2339</Words>
  <Application>Microsoft Office PowerPoint</Application>
  <PresentationFormat>On-screen Show (4:3)</PresentationFormat>
  <Paragraphs>523</Paragraphs>
  <Slides>52</Slides>
  <Notes>23</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52</vt:i4>
      </vt:variant>
    </vt:vector>
  </HeadingPairs>
  <TitlesOfParts>
    <vt:vector size="57" baseType="lpstr">
      <vt:lpstr>Concourse</vt:lpstr>
      <vt:lpstr>Equation</vt:lpstr>
      <vt:lpstr>Document</vt:lpstr>
      <vt:lpstr>Photo Editor Photo</vt:lpstr>
      <vt:lpstr>Worksheet</vt:lpstr>
      <vt:lpstr>Digital Imagery Spatial Resolution and Radiometry: Metrics and Assessments</vt:lpstr>
      <vt:lpstr>Introduction</vt:lpstr>
      <vt:lpstr>Introduction (Continued) </vt:lpstr>
      <vt:lpstr>Introduction (Continued) </vt:lpstr>
      <vt:lpstr>Spatial Resolution</vt:lpstr>
      <vt:lpstr>Spatial Resolution</vt:lpstr>
      <vt:lpstr>Common Spatial Resolution Metrics</vt:lpstr>
      <vt:lpstr>Modulation Transfer Function-MTF</vt:lpstr>
      <vt:lpstr>General Image Quality Equation (GIQE)</vt:lpstr>
      <vt:lpstr>MTF and RER Relationships /Estimation</vt:lpstr>
      <vt:lpstr>MTF@ Nyquist vs. RER (Gaussian PSF)</vt:lpstr>
      <vt:lpstr>Effect of GSD on Image Quality  </vt:lpstr>
      <vt:lpstr>Effect of MTF on Image Quality </vt:lpstr>
      <vt:lpstr>Effect of MTF on Image Quality </vt:lpstr>
      <vt:lpstr>Estimating MTF/RER Tilted Edge Technique </vt:lpstr>
      <vt:lpstr>Traditional Engineered Spatial Resolution Targets</vt:lpstr>
      <vt:lpstr>Problem…</vt:lpstr>
      <vt:lpstr>Spatial Resolution Estimation Using In-Scene Edges </vt:lpstr>
      <vt:lpstr>MTF/RER with Natural Edges</vt:lpstr>
      <vt:lpstr>Effect of SNR on Image Quality</vt:lpstr>
      <vt:lpstr>Radiometry</vt:lpstr>
      <vt:lpstr>Relative Radiometry </vt:lpstr>
      <vt:lpstr>Absolute Radiometry /Colorimetry</vt:lpstr>
      <vt:lpstr>Absolute Radiometric Calibration</vt:lpstr>
      <vt:lpstr>Why Have An Absolute Radiometry Imaging System?</vt:lpstr>
      <vt:lpstr>Calibration/Validation Model of Operation </vt:lpstr>
      <vt:lpstr>Camera Radiometric Characterization</vt:lpstr>
      <vt:lpstr>Camera Spectral Response</vt:lpstr>
      <vt:lpstr>Sample Integrating Sphere Raw Image and Corresponding Histogram</vt:lpstr>
      <vt:lpstr>PowerPoint Presentation</vt:lpstr>
      <vt:lpstr>Before and After (430.1 nm)</vt:lpstr>
      <vt:lpstr>Integrating Sphere Image</vt:lpstr>
      <vt:lpstr>Corrected Integrating Sphere Image</vt:lpstr>
      <vt:lpstr>Corrected vs Uncorrected (Water)</vt:lpstr>
      <vt:lpstr>In-Flight Absolute Radiometric Accuracy</vt:lpstr>
      <vt:lpstr>Summary</vt:lpstr>
      <vt:lpstr>Backup</vt:lpstr>
      <vt:lpstr>Data Product Specification Terms Recommendation</vt:lpstr>
      <vt:lpstr>Data Product Specification Terms Recommendation</vt:lpstr>
      <vt:lpstr>Summary</vt:lpstr>
      <vt:lpstr>Electro-Optical Image Quality</vt:lpstr>
      <vt:lpstr>Relative Edge Response-RER</vt:lpstr>
      <vt:lpstr>Meaning of RER in Remote Sensing</vt:lpstr>
      <vt:lpstr>Radiometric Accuracy</vt:lpstr>
      <vt:lpstr>Why Have An Absolute Radiometrically Calibrated Aerial Imaging System?</vt:lpstr>
      <vt:lpstr>Absolute Calibration Accuracy</vt:lpstr>
      <vt:lpstr>Absolute Radiometric Calibration Coefficient</vt:lpstr>
      <vt:lpstr>Absolute Radiometry Enables Atmospheric Correction</vt:lpstr>
      <vt:lpstr>Importance of Atmospheric Correction</vt:lpstr>
      <vt:lpstr>Relative Radiometric Accuracy</vt:lpstr>
      <vt:lpstr>Sample Flat Fielding Correction</vt:lpstr>
      <vt:lpstr>Flat Fielding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MARY</dc:creator>
  <cp:lastModifiedBy>Robert</cp:lastModifiedBy>
  <cp:revision>116</cp:revision>
  <dcterms:created xsi:type="dcterms:W3CDTF">2011-03-02T02:06:54Z</dcterms:created>
  <dcterms:modified xsi:type="dcterms:W3CDTF">2012-03-22T13:38:37Z</dcterms:modified>
</cp:coreProperties>
</file>