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  <p:sldMasterId id="2147483780" r:id="rId2"/>
  </p:sldMasterIdLst>
  <p:sldIdLst>
    <p:sldId id="256" r:id="rId3"/>
    <p:sldId id="261" r:id="rId4"/>
    <p:sldId id="262" r:id="rId5"/>
    <p:sldId id="257" r:id="rId6"/>
    <p:sldId id="265" r:id="rId7"/>
    <p:sldId id="258" r:id="rId8"/>
    <p:sldId id="267" r:id="rId9"/>
    <p:sldId id="266" r:id="rId10"/>
    <p:sldId id="264" r:id="rId11"/>
    <p:sldId id="25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/>
    <p:restoredTop sz="94645"/>
  </p:normalViewPr>
  <p:slideViewPr>
    <p:cSldViewPr snapToGrid="0" snapToObjects="1">
      <p:cViewPr varScale="1">
        <p:scale>
          <a:sx n="81" d="100"/>
          <a:sy n="81" d="100"/>
        </p:scale>
        <p:origin x="88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E0B88-65AF-FC4C-8330-633A6138E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39F604-35DB-8B4D-B761-85D090DB9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DCE1E-8A41-814E-86C6-919A9B93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6E8E-F506-D64F-8D6B-85B2939C2D9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04F22-2FEC-EB4B-A9AB-EC568BBED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992B7-9132-1943-8902-96EA4827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0BB3-9AC1-9340-ACF9-60DFF4FF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4935E-CF94-1640-A427-08E76391B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0C3727-8756-5449-B720-65068008F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09D4D-7484-5542-8794-89A1FCBE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6E8E-F506-D64F-8D6B-85B2939C2D9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EE30-6088-E04B-AA42-88562C61B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8D770-6663-7A4E-AE26-E5B23E95F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0BB3-9AC1-9340-ACF9-60DFF4FF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0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56296D-F67B-9548-8B06-AA8FFFA55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D60A3-1F7E-2A4B-B15F-1A0483B57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A37FD-3977-694B-BDFC-36CA7301B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6E8E-F506-D64F-8D6B-85B2939C2D9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471D4-666A-0843-869A-FD0540B0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72B2E-428C-E646-985C-DE75E9879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0BB3-9AC1-9340-ACF9-60DFF4FF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08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544E4-465F-2243-843A-F2F5197D5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BFD3B-D95B-A042-922F-C10426074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C9482-92D4-1F42-8E82-105104E30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A460-1D47-6748-ABD6-3BAC4DD42AB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D1C68-6E1E-9145-9C07-C1692DF7E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D39E9-B5AE-0949-AC8C-D564849DB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3C8F-5EBD-0648-ADA4-84E17715D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98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CEC29-3484-E142-9112-FA92ADCB9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A2A1B-252A-184C-8A40-2E6AB0DC9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67C69-B833-2A42-9CD6-012252C0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A460-1D47-6748-ABD6-3BAC4DD42AB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27857-D983-904A-87BC-AEF7D487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1F112-90C4-9244-AFF5-AABF2D56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3C8F-5EBD-0648-ADA4-84E17715D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42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09F0B-B278-6B47-AA77-CE5A7471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03AA1-3AF3-C642-A58D-DED760C07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1E688-42D0-D543-B329-A3C723CEB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A460-1D47-6748-ABD6-3BAC4DD42AB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C8978-A7E8-5C4D-91AD-B4FEFF84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CBDE8-B98E-DA4B-A100-AD431D5D6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3C8F-5EBD-0648-ADA4-84E17715D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18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B6EC-6D10-3B40-81A9-D74D9F52F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83CBB-9548-6140-81B4-0A5715088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01CE2-7E21-3B41-822A-E56F3FC59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6BFC6-C001-DB43-B8EE-AEC1AC6ED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A460-1D47-6748-ABD6-3BAC4DD42AB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A9B5E-9219-FD42-84B9-A6BD457A1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7DA05-37B4-CE4A-AA6E-8DEBBEFCD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3C8F-5EBD-0648-ADA4-84E17715D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42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20-6C41-134C-ADD0-4D6CD8F05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F713E-B638-5243-8FDB-357A64251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021D7-C56B-C648-80C8-D7C0E4171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C1CF12-D59C-4A45-964A-889915841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DC8D7-CFB5-CE4E-97FE-2648EF743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50D722-7BF8-3548-8EB3-3A5AAA660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A460-1D47-6748-ABD6-3BAC4DD42AB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5F6F42-4180-494B-8CC6-9C8DF8940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B20B8-7DFE-E645-9A62-5542086FE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3C8F-5EBD-0648-ADA4-84E17715D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B70DE-0C2E-C941-B2D9-DB04A5DA1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8BAD36-7EB4-2F45-8237-5D8148E59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A460-1D47-6748-ABD6-3BAC4DD42AB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827F1-C625-4D47-BDDB-CACA268EB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A1D20-B2E1-D945-BC17-597BC769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3C8F-5EBD-0648-ADA4-84E17715D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94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1C1E8-9310-D348-BBEC-AAD492550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A460-1D47-6748-ABD6-3BAC4DD42AB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1B2FBA-0C78-C24A-BD93-B7731D084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51186-C255-F946-987A-45DC2CF3B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3C8F-5EBD-0648-ADA4-84E17715D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97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54F62-DC57-434D-93AD-B47E0316A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E9363-D3DE-A348-A173-58CBF7836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D985F-C219-E44D-9442-C7281C133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189ED-D455-A74D-90BC-C193DCD7C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A460-1D47-6748-ABD6-3BAC4DD42AB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72873-7A2D-F848-A5DF-1B2145B8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35F84-190F-3749-9A3E-535A4748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3C8F-5EBD-0648-ADA4-84E17715D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1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3A950-61E0-5842-8E96-E504B1A1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B77B-2326-014A-839C-0CA2C9D4B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51C3D-8A5F-9548-8D0B-3043CEEC9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6E8E-F506-D64F-8D6B-85B2939C2D9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B6FA0-569C-F84C-BDC9-0C7F12B32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257C3-96B7-3F43-B846-5553F9DA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0BB3-9AC1-9340-ACF9-60DFF4FF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33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DB43D-BB95-FC4A-89C2-B67AA0B81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17BFF6-753C-3742-A1AA-B0F2561607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9D236-0E56-8E42-A40D-CEE6EEFE6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85176-8188-974B-A3D4-3D41BA300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A460-1D47-6748-ABD6-3BAC4DD42AB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F6DC8-2DDA-B04E-9E5E-EF7AD5E9E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2232B-13AA-484B-9664-DCAFBB01F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3C8F-5EBD-0648-ADA4-84E17715D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82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9BA1-5093-3F43-A8DA-BEA92700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F080D-AB76-E343-9D7E-1DD369FCF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25752-D8DF-3841-B23B-01323CD44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A460-1D47-6748-ABD6-3BAC4DD42AB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4E43A-51D2-0940-BB21-170DF1EB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2184A-1066-084B-9FC3-DF231A706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3C8F-5EBD-0648-ADA4-84E17715D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54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1598A8-2E87-B548-A4C6-7ABED4BDBA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8E2F09-3E2C-F645-9CB2-7FEDA317A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AE054-AC2D-5C4A-B3C6-DBBFD6DD7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A460-1D47-6748-ABD6-3BAC4DD42AB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B301C-823C-C74B-9CD0-D461BB16F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0C8A6-B91C-E542-AE14-2FE628C05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3C8F-5EBD-0648-ADA4-84E17715D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1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3B74F-343C-DB46-AB16-744A4937C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1D405-34ED-AD4F-8EE6-1F5DB0E96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7708A-CD66-9745-BCAD-334F979B6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6E8E-F506-D64F-8D6B-85B2939C2D9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990D1-98A3-0B43-9422-7A1BDDD5E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CE863-D822-BF43-BEA2-AD588926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0BB3-9AC1-9340-ACF9-60DFF4FF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8D1B-649C-D948-AEC5-2646757F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2825D-D406-0C45-969C-F76880F61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3A2DB-4E92-6E47-8869-E9FBBE745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6042F-87C3-654C-BE1D-77E9EAC5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6E8E-F506-D64F-8D6B-85B2939C2D9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947B7-0417-8749-B3BA-B29826002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27DF4-2643-7048-9393-03255A1C0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0BB3-9AC1-9340-ACF9-60DFF4FF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4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A16D9-52F5-2441-A134-B0BB6A627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B0057-8268-3E4C-925C-44D1C200E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EEFB7-6AFF-B243-B1B4-297D53DD0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4DD1DA-1F13-CC4F-AC13-46CB8E1CB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90678-5686-3B4B-BCC0-B88B93A011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6E6575-87C8-4C4F-B72B-11DD14E1F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6E8E-F506-D64F-8D6B-85B2939C2D9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AF7852-1025-1C41-B06F-1F9CC7DDC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7F7C7C-1677-2848-9617-2D17DD74F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0BB3-9AC1-9340-ACF9-60DFF4FF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9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51A0-B391-DD44-8756-B1E38B47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AFA78-8E5D-4240-ABA3-D3B69E994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6E8E-F506-D64F-8D6B-85B2939C2D9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9C8EC-1DC5-9545-8FA7-F4F7EB06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63F242-9F74-754C-B8E7-08D55901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0BB3-9AC1-9340-ACF9-60DFF4FF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2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209566-F2CF-1C48-A261-5C257E163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6E8E-F506-D64F-8D6B-85B2939C2D9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325ED9-66D1-0B47-B252-C39A66BC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1DBAD-DFDB-8E4A-817D-3FE25330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0BB3-9AC1-9340-ACF9-60DFF4FF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0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7EF4B-51C4-B54A-BC56-94DE919F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9B53F-F860-F843-8415-FB8DD9760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6E73E-DCA6-C244-9CBD-DE08A9F30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34E6F-142B-3849-A01C-A795F304D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6E8E-F506-D64F-8D6B-85B2939C2D9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4E2B1-13D8-D040-AE04-26883FC8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770DE-838C-4F4B-B955-788EBBE8C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0BB3-9AC1-9340-ACF9-60DFF4FF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BBB95-28DC-9945-B5B8-3D7EE13D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AC7CE6-11A9-5E43-84C5-FCD7E9545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64420-E8AB-8D44-89B7-8AF159DC3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6E9A5-ECC9-7343-8D90-B64E4E083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6E8E-F506-D64F-8D6B-85B2939C2D9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CD4431-D9F6-5340-8393-DC2F54A1E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1401F-4D6B-5F4B-99CA-6ED8EAC55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0BB3-9AC1-9340-ACF9-60DFF4FF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9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B7836B-617D-8B47-B51E-7E5E74C541A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EFCAD1-5249-E44C-844C-A189DEA8C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8560A-DBC7-0A41-BE44-AA9341695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C6D08-C445-3E40-8890-BC7325AB7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96E8E-F506-D64F-8D6B-85B2939C2D9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1A100-C9BB-9B4D-A45A-97EA8ED98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8AA6D-3522-794D-ADDB-29C923A8F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70BB3-9AC1-9340-ACF9-60DFF4FF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5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614035-4827-1940-9718-1D382258D13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A53C0-8811-E94D-8363-B147D62E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97E8F-877F-FF47-ABFA-7C8C18D21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D9E43-8DF8-E94B-99E1-60E0DDB09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FA460-1D47-6748-ABD6-3BAC4DD42AB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79D89-CFB1-B84B-936E-F3921463F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E0015-B1B1-2744-95E7-B6C1CA3B6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13C8F-5EBD-0648-ADA4-84E17715D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6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e.cantz@woolpert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prs.org/Sustaining-members-council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office@asprs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DA53-1BFF-A54B-A326-3E23FCBE79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ASPRS Sustaining Member Council(SMC)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C044C7-50C3-9B4D-A58F-1136652428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10/16/20 Meeting</a:t>
            </a:r>
          </a:p>
          <a:p>
            <a:r>
              <a:rPr lang="en-US" dirty="0"/>
              <a:t>12:00-1:30PM Eastern</a:t>
            </a:r>
          </a:p>
          <a:p>
            <a:r>
              <a:rPr lang="en-US" dirty="0"/>
              <a:t>Joe Cantz SMC Chair</a:t>
            </a:r>
          </a:p>
          <a:p>
            <a:r>
              <a:rPr lang="en-US" dirty="0">
                <a:hlinkClick r:id="rId2"/>
              </a:rPr>
              <a:t>joe.cantz@woolpert.com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30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9D0B-19FA-4E2D-B758-C593E234E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SMC Benefit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788A-EFAE-4A6C-A586-1E8401F91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95906" cy="4351338"/>
          </a:xfrm>
        </p:spPr>
        <p:txBody>
          <a:bodyPr/>
          <a:lstStyle/>
          <a:p>
            <a:r>
              <a:rPr lang="en-US" sz="2400" dirty="0"/>
              <a:t>2 Tiers</a:t>
            </a:r>
          </a:p>
          <a:p>
            <a:r>
              <a:rPr lang="en-US" sz="2400" dirty="0"/>
              <a:t>$500 –start-up alley, made permanent</a:t>
            </a:r>
          </a:p>
          <a:p>
            <a:r>
              <a:rPr lang="en-US" sz="2400" dirty="0"/>
              <a:t>Value proposition to SMC members</a:t>
            </a:r>
          </a:p>
          <a:p>
            <a:r>
              <a:rPr lang="en-US" sz="2400" dirty="0"/>
              <a:t>Looking at new ideas, looking for feedback from SMC members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E950469-0CCA-4AA6-B438-92D4FC2AD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827338"/>
              </p:ext>
            </p:extLst>
          </p:nvPr>
        </p:nvGraphicFramePr>
        <p:xfrm>
          <a:off x="4271390" y="1546715"/>
          <a:ext cx="7920610" cy="53305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5380">
                  <a:extLst>
                    <a:ext uri="{9D8B030D-6E8A-4147-A177-3AD203B41FA5}">
                      <a16:colId xmlns:a16="http://schemas.microsoft.com/office/drawing/2014/main" val="2513749522"/>
                    </a:ext>
                  </a:extLst>
                </a:gridCol>
                <a:gridCol w="859421">
                  <a:extLst>
                    <a:ext uri="{9D8B030D-6E8A-4147-A177-3AD203B41FA5}">
                      <a16:colId xmlns:a16="http://schemas.microsoft.com/office/drawing/2014/main" val="1234147777"/>
                    </a:ext>
                  </a:extLst>
                </a:gridCol>
                <a:gridCol w="859421">
                  <a:extLst>
                    <a:ext uri="{9D8B030D-6E8A-4147-A177-3AD203B41FA5}">
                      <a16:colId xmlns:a16="http://schemas.microsoft.com/office/drawing/2014/main" val="4160313929"/>
                    </a:ext>
                  </a:extLst>
                </a:gridCol>
                <a:gridCol w="3356388">
                  <a:extLst>
                    <a:ext uri="{9D8B030D-6E8A-4147-A177-3AD203B41FA5}">
                      <a16:colId xmlns:a16="http://schemas.microsoft.com/office/drawing/2014/main" val="2885309281"/>
                    </a:ext>
                  </a:extLst>
                </a:gridCol>
              </a:tblGrid>
              <a:tr h="1681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</a:rPr>
                        <a:t> </a:t>
                      </a:r>
                      <a:endParaRPr lang="en-US" sz="8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Option 1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Option 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</a:rPr>
                        <a:t>Notes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b"/>
                </a:tc>
                <a:extLst>
                  <a:ext uri="{0D108BD9-81ED-4DB2-BD59-A6C34878D82A}">
                    <a16:rowId xmlns:a16="http://schemas.microsoft.com/office/drawing/2014/main" val="2701240109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SUSTAINNIG MEMBER DUES AND BENEFITS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$500 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$1,500.00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b"/>
                </a:tc>
                <a:extLst>
                  <a:ext uri="{0D108BD9-81ED-4DB2-BD59-A6C34878D82A}">
                    <a16:rowId xmlns:a16="http://schemas.microsoft.com/office/drawing/2014/main" val="3704132656"/>
                  </a:ext>
                </a:extLst>
              </a:tr>
              <a:tr h="3363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Employee Memberships - free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($150. value)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($600 value)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/>
                </a:tc>
                <a:extLst>
                  <a:ext uri="{0D108BD9-81ED-4DB2-BD59-A6C34878D82A}">
                    <a16:rowId xmlns:a16="http://schemas.microsoft.com/office/drawing/2014/main" val="918466423"/>
                  </a:ext>
                </a:extLst>
              </a:tr>
              <a:tr h="1681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Discounts on additional employee full memberships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Progressive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Progressive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 10% for 10-20, 15% for 21-40, and 20% for &gt; 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/>
                </a:tc>
                <a:extLst>
                  <a:ext uri="{0D108BD9-81ED-4DB2-BD59-A6C34878D82A}">
                    <a16:rowId xmlns:a16="http://schemas.microsoft.com/office/drawing/2014/main" val="795395371"/>
                  </a:ext>
                </a:extLst>
              </a:tr>
              <a:tr h="1681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Press Release Priority Listing in PE&amp;RS Industry News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unlimited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unlimited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/>
                </a:tc>
                <a:extLst>
                  <a:ext uri="{0D108BD9-81ED-4DB2-BD59-A6C34878D82A}">
                    <a16:rowId xmlns:a16="http://schemas.microsoft.com/office/drawing/2014/main" val="1617952431"/>
                  </a:ext>
                </a:extLst>
              </a:tr>
              <a:tr h="3363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Discounts on PE&amp;RS Classified Ad 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$75 minimum (includes free logo)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/>
                </a:tc>
                <a:extLst>
                  <a:ext uri="{0D108BD9-81ED-4DB2-BD59-A6C34878D82A}">
                    <a16:rowId xmlns:a16="http://schemas.microsoft.com/office/drawing/2014/main" val="2436077971"/>
                  </a:ext>
                </a:extLst>
              </a:tr>
              <a:tr h="504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PE &amp; RS Highlight Article 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Priority to include 20% discount off cover fee, 1 per year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Free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Free(1 Cover Free)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/>
                </a:tc>
                <a:extLst>
                  <a:ext uri="{0D108BD9-81ED-4DB2-BD59-A6C34878D82A}">
                    <a16:rowId xmlns:a16="http://schemas.microsoft.com/office/drawing/2014/main" val="216499909"/>
                  </a:ext>
                </a:extLst>
              </a:tr>
              <a:tr h="1681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PE &amp; RS Full page advertisement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50% discount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50% discount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/>
                </a:tc>
                <a:extLst>
                  <a:ext uri="{0D108BD9-81ED-4DB2-BD59-A6C34878D82A}">
                    <a16:rowId xmlns:a16="http://schemas.microsoft.com/office/drawing/2014/main" val="393556703"/>
                  </a:ext>
                </a:extLst>
              </a:tr>
              <a:tr h="3363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Free books from ASPRS "repository" for cost of shipping only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($120 value)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($300 value)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/>
                </a:tc>
                <a:extLst>
                  <a:ext uri="{0D108BD9-81ED-4DB2-BD59-A6C34878D82A}">
                    <a16:rowId xmlns:a16="http://schemas.microsoft.com/office/drawing/2014/main" val="1286879898"/>
                  </a:ext>
                </a:extLst>
              </a:tr>
              <a:tr h="3363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Discount of member price for additional ASPRS publications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/>
                </a:tc>
                <a:extLst>
                  <a:ext uri="{0D108BD9-81ED-4DB2-BD59-A6C34878D82A}">
                    <a16:rowId xmlns:a16="http://schemas.microsoft.com/office/drawing/2014/main" val="2191731611"/>
                  </a:ext>
                </a:extLst>
              </a:tr>
              <a:tr h="3363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Professional Certification Application fee discount for any employee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$25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$50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/>
                </a:tc>
                <a:extLst>
                  <a:ext uri="{0D108BD9-81ED-4DB2-BD59-A6C34878D82A}">
                    <a16:rowId xmlns:a16="http://schemas.microsoft.com/office/drawing/2014/main" val="3570904608"/>
                  </a:ext>
                </a:extLst>
              </a:tr>
              <a:tr h="3363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E-mail blast to full ASPRS membership per year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($1000 value)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Email blast would be sent by ASPRS headquarter to members to protect the privacy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/>
                </a:tc>
                <a:extLst>
                  <a:ext uri="{0D108BD9-81ED-4DB2-BD59-A6C34878D82A}">
                    <a16:rowId xmlns:a16="http://schemas.microsoft.com/office/drawing/2014/main" val="1935264776"/>
                  </a:ext>
                </a:extLst>
              </a:tr>
              <a:tr h="3363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Sustaining Member company listing in ASPRS directory/website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free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Free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/>
                </a:tc>
                <a:extLst>
                  <a:ext uri="{0D108BD9-81ED-4DB2-BD59-A6C34878D82A}">
                    <a16:rowId xmlns:a16="http://schemas.microsoft.com/office/drawing/2014/main" val="595814436"/>
                  </a:ext>
                </a:extLst>
              </a:tr>
              <a:tr h="1681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Hot link to company website from ASPRS homepage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Free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Free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/>
                </a:tc>
                <a:extLst>
                  <a:ext uri="{0D108BD9-81ED-4DB2-BD59-A6C34878D82A}">
                    <a16:rowId xmlns:a16="http://schemas.microsoft.com/office/drawing/2014/main" val="1859174366"/>
                  </a:ext>
                </a:extLst>
              </a:tr>
              <a:tr h="3363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Exhibit discounts at ASPRS sponsored conferences(exception ASPRS/ILMF)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$200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$500.00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/>
                </a:tc>
                <a:extLst>
                  <a:ext uri="{0D108BD9-81ED-4DB2-BD59-A6C34878D82A}">
                    <a16:rowId xmlns:a16="http://schemas.microsoft.com/office/drawing/2014/main" val="4293942735"/>
                  </a:ext>
                </a:extLst>
              </a:tr>
              <a:tr h="3363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Free Training Webinar Registrations per year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($300 value)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($600 value)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/>
                </a:tc>
                <a:extLst>
                  <a:ext uri="{0D108BD9-81ED-4DB2-BD59-A6C34878D82A}">
                    <a16:rowId xmlns:a16="http://schemas.microsoft.com/office/drawing/2014/main" val="990156238"/>
                  </a:ext>
                </a:extLst>
              </a:tr>
              <a:tr h="3363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Discount on additional Training Webinar registrations for employees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/>
                </a:tc>
                <a:extLst>
                  <a:ext uri="{0D108BD9-81ED-4DB2-BD59-A6C34878D82A}">
                    <a16:rowId xmlns:a16="http://schemas.microsoft.com/office/drawing/2014/main" val="1398732110"/>
                  </a:ext>
                </a:extLst>
              </a:tr>
              <a:tr h="385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Discount for each new SMC member brought on board(Discount for first year only)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$50.00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$100.00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0" marR="5720" marT="5720" marB="0"/>
                </a:tc>
                <a:extLst>
                  <a:ext uri="{0D108BD9-81ED-4DB2-BD59-A6C34878D82A}">
                    <a16:rowId xmlns:a16="http://schemas.microsoft.com/office/drawing/2014/main" val="1501284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576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9D0B-19FA-4E2D-B758-C593E234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3350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CB7A7-A0FD-4330-8CA9-4CBA0A80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2787B-5675-40AF-82BE-E703859C6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4689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Welcome and Introductions</a:t>
            </a:r>
            <a:endParaRPr lang="en-US" sz="2000" dirty="0"/>
          </a:p>
          <a:p>
            <a:pPr lvl="0"/>
            <a:r>
              <a:rPr lang="en-US" dirty="0"/>
              <a:t>Word from the President – Jeff Lovin – traveling, possibly on later</a:t>
            </a:r>
          </a:p>
          <a:p>
            <a:pPr lvl="0"/>
            <a:r>
              <a:rPr lang="en-US" dirty="0"/>
              <a:t>ASPRS update – Karen Schuckman </a:t>
            </a:r>
            <a:endParaRPr lang="en-US" sz="2000" dirty="0"/>
          </a:p>
          <a:p>
            <a:pPr lvl="0"/>
            <a:r>
              <a:rPr lang="en-US" dirty="0"/>
              <a:t>Membership updates – Joe </a:t>
            </a:r>
          </a:p>
          <a:p>
            <a:pPr lvl="1"/>
            <a:r>
              <a:rPr lang="en-US" dirty="0"/>
              <a:t>New/Renewal SMC Members</a:t>
            </a:r>
          </a:p>
          <a:p>
            <a:pPr lvl="0"/>
            <a:r>
              <a:rPr lang="en-US" dirty="0"/>
              <a:t>ROC – Regional Officers Council</a:t>
            </a:r>
            <a:r>
              <a:rPr lang="en-US" sz="2000" dirty="0"/>
              <a:t> </a:t>
            </a:r>
            <a:r>
              <a:rPr lang="en-US" dirty="0"/>
              <a:t>– review</a:t>
            </a:r>
            <a:endParaRPr lang="en-US" sz="2000" dirty="0"/>
          </a:p>
          <a:p>
            <a:pPr lvl="1"/>
            <a:r>
              <a:rPr lang="en-US" dirty="0"/>
              <a:t>Discuss building the relationship between the two groups</a:t>
            </a:r>
            <a:r>
              <a:rPr lang="en-US" sz="1800" dirty="0"/>
              <a:t> </a:t>
            </a:r>
          </a:p>
          <a:p>
            <a:pPr lvl="1"/>
            <a:r>
              <a:rPr lang="en-US" dirty="0"/>
              <a:t>Connect SMC members to same region ROC</a:t>
            </a:r>
            <a:endParaRPr lang="en-US" sz="1800" dirty="0"/>
          </a:p>
          <a:p>
            <a:pPr lvl="1"/>
            <a:r>
              <a:rPr lang="en-US" dirty="0"/>
              <a:t>Possible internship opportunities?</a:t>
            </a:r>
            <a:endParaRPr lang="en-US" sz="1800" dirty="0"/>
          </a:p>
          <a:p>
            <a:r>
              <a:rPr lang="en-US" dirty="0"/>
              <a:t>2021 Conference</a:t>
            </a:r>
          </a:p>
          <a:p>
            <a:r>
              <a:rPr lang="en-US" dirty="0"/>
              <a:t>PE&amp;RS Opportunities </a:t>
            </a:r>
          </a:p>
          <a:p>
            <a:r>
              <a:rPr lang="en-US" dirty="0"/>
              <a:t>Current Benefits </a:t>
            </a:r>
          </a:p>
          <a:p>
            <a:pPr lvl="1"/>
            <a:r>
              <a:rPr lang="en-US" dirty="0">
                <a:hlinkClick r:id="rId2"/>
              </a:rPr>
              <a:t>https://www.asprs.org/Sustaining-members-council.html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21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D8D01-0E72-4339-8379-1CD2EC90A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ASPRS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8F06A-5DBB-489B-AC40-C273FBBB1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Joe Cantz – SMC Chair, Ryan Bowe </a:t>
            </a:r>
          </a:p>
          <a:p>
            <a:r>
              <a:rPr lang="en-US" dirty="0"/>
              <a:t>Word from the President – Jeff Lovin – maybe delayed</a:t>
            </a:r>
          </a:p>
          <a:p>
            <a:r>
              <a:rPr lang="en-US" dirty="0"/>
              <a:t>ASPRS Headquarters Update – Managing Director Karen Schuckman</a:t>
            </a:r>
          </a:p>
          <a:p>
            <a:r>
              <a:rPr lang="en-US" dirty="0"/>
              <a:t>Reminder - Management Team(P&amp;N)</a:t>
            </a:r>
          </a:p>
          <a:p>
            <a:pPr lvl="1"/>
            <a:r>
              <a:rPr lang="en-US" dirty="0"/>
              <a:t>Financials and Memberships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2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9D0B-19FA-4E2D-B758-C593E234E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SMC Membership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788A-EFAE-4A6C-A586-1E8401F91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Memberships</a:t>
            </a:r>
          </a:p>
          <a:p>
            <a:pPr lvl="1"/>
            <a:r>
              <a:rPr lang="en-US" dirty="0"/>
              <a:t>Thank you to P&amp;N for their continued help with the SMC </a:t>
            </a:r>
          </a:p>
          <a:p>
            <a:pPr lvl="1"/>
            <a:r>
              <a:rPr lang="en-US" dirty="0"/>
              <a:t>Reminder - SMC and Individual Renewals are also now being handled by P&amp;N</a:t>
            </a:r>
          </a:p>
          <a:p>
            <a:pPr lvl="2"/>
            <a:r>
              <a:rPr lang="en-US" sz="2400" dirty="0"/>
              <a:t>Sends out renewal notices to SMC members</a:t>
            </a:r>
          </a:p>
          <a:p>
            <a:pPr lvl="2"/>
            <a:r>
              <a:rPr lang="en-US" sz="2400" dirty="0"/>
              <a:t>Please contact ASPRS Office </a:t>
            </a:r>
            <a:r>
              <a:rPr lang="en-US" sz="2400" dirty="0">
                <a:hlinkClick r:id="rId2"/>
              </a:rPr>
              <a:t>office@asprs.org</a:t>
            </a:r>
            <a:r>
              <a:rPr lang="en-US" sz="2400" dirty="0"/>
              <a:t> questions</a:t>
            </a:r>
          </a:p>
          <a:p>
            <a:pPr lvl="1"/>
            <a:r>
              <a:rPr lang="en-US" dirty="0"/>
              <a:t>Please let us know if the POC’s for your membership need to change</a:t>
            </a:r>
          </a:p>
          <a:p>
            <a:r>
              <a:rPr lang="en-US" dirty="0"/>
              <a:t>New SMC Members – Geographic Imperatives LLC(Jeff Young – continuing individual membership)</a:t>
            </a:r>
          </a:p>
          <a:p>
            <a:r>
              <a:rPr lang="en-US" dirty="0"/>
              <a:t>Recently Renewals – ESRI and Keystone Aerial Services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6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9D0B-19FA-4E2D-B758-C593E234E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SMC Membership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788A-EFAE-4A6C-A586-1E8401F91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484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Reminder on Renewals</a:t>
            </a:r>
          </a:p>
          <a:p>
            <a:pPr lvl="1"/>
            <a:r>
              <a:rPr lang="en-US" dirty="0"/>
              <a:t>P&amp;N sends out 4 reminders on renewals</a:t>
            </a:r>
          </a:p>
          <a:p>
            <a:pPr lvl="1"/>
            <a:r>
              <a:rPr lang="en-US" dirty="0"/>
              <a:t>POC’s are important at this stage – want to make sure we get the notices to the right people</a:t>
            </a:r>
          </a:p>
          <a:p>
            <a:pPr lvl="1"/>
            <a:r>
              <a:rPr lang="en-US" dirty="0"/>
              <a:t>In follow-up either myself or Ryan will be reaching out to you to remind you of your renewal</a:t>
            </a:r>
          </a:p>
          <a:p>
            <a:pPr lvl="1"/>
            <a:r>
              <a:rPr lang="en-US" dirty="0"/>
              <a:t>Just a reminder to these SMC members - renewal is coming up in the next few months</a:t>
            </a:r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2825A1-D037-4DDA-9A72-F951BC6AE06C}"/>
              </a:ext>
            </a:extLst>
          </p:cNvPr>
          <p:cNvSpPr txBox="1">
            <a:spLocks/>
          </p:cNvSpPr>
          <p:nvPr/>
        </p:nvSpPr>
        <p:spPr>
          <a:xfrm>
            <a:off x="1582918" y="4374037"/>
            <a:ext cx="10515600" cy="1630837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/>
              <a:t>Airbus</a:t>
            </a:r>
          </a:p>
          <a:p>
            <a:pPr lvl="1"/>
            <a:r>
              <a:rPr lang="en-US" sz="2000" dirty="0"/>
              <a:t>Ayers</a:t>
            </a:r>
          </a:p>
          <a:p>
            <a:pPr lvl="1"/>
            <a:r>
              <a:rPr lang="en-US" sz="2000" dirty="0"/>
              <a:t>GPI</a:t>
            </a:r>
          </a:p>
          <a:p>
            <a:pPr lvl="1"/>
            <a:r>
              <a:rPr lang="en-US" sz="2000" dirty="0"/>
              <a:t>Green Grid</a:t>
            </a:r>
          </a:p>
          <a:p>
            <a:pPr lvl="1"/>
            <a:r>
              <a:rPr lang="en-US" sz="2000" dirty="0"/>
              <a:t>Harris</a:t>
            </a:r>
          </a:p>
          <a:p>
            <a:pPr lvl="1"/>
            <a:r>
              <a:rPr lang="en-US" sz="2000" dirty="0"/>
              <a:t>Optech</a:t>
            </a:r>
          </a:p>
          <a:p>
            <a:pPr lvl="1"/>
            <a:r>
              <a:rPr lang="en-US" sz="2000" dirty="0"/>
              <a:t>Picket &amp; Assoc</a:t>
            </a:r>
          </a:p>
          <a:p>
            <a:pPr lvl="1"/>
            <a:r>
              <a:rPr lang="en-US" sz="2000" dirty="0"/>
              <a:t> Trimble</a:t>
            </a:r>
          </a:p>
        </p:txBody>
      </p:sp>
    </p:spTree>
    <p:extLst>
      <p:ext uri="{BB962C8B-B14F-4D97-AF65-F5344CB8AC3E}">
        <p14:creationId xmlns:p14="http://schemas.microsoft.com/office/powerpoint/2010/main" val="4181798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9D0B-19FA-4E2D-B758-C593E234E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Officers Councils (ROC)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788A-EFAE-4A6C-A586-1E8401F91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Follow-up/Review discussions</a:t>
            </a:r>
          </a:p>
          <a:p>
            <a:pPr lvl="1"/>
            <a:r>
              <a:rPr lang="en-US" dirty="0"/>
              <a:t>Lorraine Amenda- ROC Chair</a:t>
            </a:r>
          </a:p>
          <a:p>
            <a:pPr lvl="1"/>
            <a:r>
              <a:rPr lang="en-US" dirty="0"/>
              <a:t>What is ROC(Regional Officers Council)?</a:t>
            </a:r>
          </a:p>
          <a:p>
            <a:pPr lvl="1"/>
            <a:r>
              <a:rPr lang="en-US" dirty="0"/>
              <a:t>Getting involved with ASPRS - ROC (Regional Officers Council)</a:t>
            </a:r>
          </a:p>
          <a:p>
            <a:pPr lvl="2"/>
            <a:r>
              <a:rPr lang="en-US" dirty="0"/>
              <a:t>Discussion with Lorraine Amenda- ROC Chair</a:t>
            </a:r>
          </a:p>
          <a:p>
            <a:pPr lvl="1"/>
            <a:r>
              <a:rPr lang="en-US" dirty="0"/>
              <a:t>Benefits of a relationship with ROC</a:t>
            </a:r>
          </a:p>
          <a:p>
            <a:pPr lvl="2"/>
            <a:r>
              <a:rPr lang="en-US" dirty="0"/>
              <a:t>Connecting local companies/agencies with ROC</a:t>
            </a:r>
          </a:p>
          <a:p>
            <a:pPr lvl="2"/>
            <a:r>
              <a:rPr lang="en-US" dirty="0"/>
              <a:t>Opportunities to host meetings</a:t>
            </a:r>
          </a:p>
          <a:p>
            <a:pPr lvl="2"/>
            <a:r>
              <a:rPr lang="en-US" dirty="0"/>
              <a:t>Internships</a:t>
            </a:r>
          </a:p>
          <a:p>
            <a:pPr lvl="2"/>
            <a:r>
              <a:rPr lang="en-US" dirty="0"/>
              <a:t>Membership collaboration(Rising Star)</a:t>
            </a:r>
          </a:p>
          <a:p>
            <a:pPr lvl="2"/>
            <a:r>
              <a:rPr lang="en-US" dirty="0"/>
              <a:t>Other connections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84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D2982-5002-46B7-BFB4-9904C7A34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from Last SMC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5C68F-1A14-4274-81AA-BC0C26814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SMC members looking for more sponsorship opportunities</a:t>
            </a:r>
          </a:p>
          <a:p>
            <a:pPr lvl="0"/>
            <a:r>
              <a:rPr lang="en-US" dirty="0"/>
              <a:t>Need better education and consistent description of benefits </a:t>
            </a:r>
          </a:p>
          <a:p>
            <a:pPr lvl="0"/>
            <a:r>
              <a:rPr lang="en-US" dirty="0"/>
              <a:t>Need to reach the UAS crowd, increase participation</a:t>
            </a:r>
          </a:p>
          <a:p>
            <a:pPr lvl="0"/>
            <a:r>
              <a:rPr lang="en-US" dirty="0"/>
              <a:t>Improved social media presence/exposure for SMC members</a:t>
            </a:r>
          </a:p>
          <a:p>
            <a:pPr lvl="0"/>
            <a:r>
              <a:rPr lang="en-US" dirty="0"/>
              <a:t>SMC members want advertising opportunities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59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9D0B-19FA-4E2D-B758-C593E234E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ASPRS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788A-EFAE-4A6C-A586-1E8401F91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Still a lot of unknowns with COVID/Travel</a:t>
            </a:r>
          </a:p>
          <a:p>
            <a:r>
              <a:rPr lang="en-US" dirty="0"/>
              <a:t>Still many organizations not allowing travel through spring of next year</a:t>
            </a:r>
          </a:p>
          <a:p>
            <a:r>
              <a:rPr lang="en-US" dirty="0"/>
              <a:t>Looking to go Virtual for 2021 – towards the end of March</a:t>
            </a:r>
          </a:p>
          <a:p>
            <a:pPr lvl="1"/>
            <a:r>
              <a:rPr lang="en-US" dirty="0"/>
              <a:t>Successful Spring Program</a:t>
            </a:r>
          </a:p>
          <a:p>
            <a:pPr lvl="1"/>
            <a:r>
              <a:rPr lang="en-US" dirty="0"/>
              <a:t>Lower cost and </a:t>
            </a:r>
            <a:r>
              <a:rPr lang="en-US" b="1" dirty="0"/>
              <a:t>lower risk </a:t>
            </a:r>
            <a:r>
              <a:rPr lang="en-US" dirty="0"/>
              <a:t>to ASPRS virtually</a:t>
            </a:r>
          </a:p>
          <a:p>
            <a:pPr lvl="1"/>
            <a:r>
              <a:rPr lang="en-US" dirty="0"/>
              <a:t>Lower cost to Membership – no travel and hotel cost</a:t>
            </a:r>
          </a:p>
          <a:p>
            <a:pPr lvl="1"/>
            <a:r>
              <a:rPr lang="en-US" dirty="0"/>
              <a:t>Opportunities for more staff to attend!</a:t>
            </a:r>
          </a:p>
          <a:p>
            <a:r>
              <a:rPr lang="en-US" dirty="0"/>
              <a:t>Opportunities for SMC members</a:t>
            </a:r>
          </a:p>
          <a:p>
            <a:pPr lvl="1"/>
            <a:r>
              <a:rPr lang="en-US" dirty="0"/>
              <a:t>Spotlight sessions - 15 minutes</a:t>
            </a:r>
          </a:p>
          <a:p>
            <a:pPr lvl="1"/>
            <a:r>
              <a:rPr lang="en-US" dirty="0"/>
              <a:t>Training Sessions</a:t>
            </a:r>
          </a:p>
          <a:p>
            <a:pPr lvl="1"/>
            <a:r>
              <a:rPr lang="en-US" dirty="0"/>
              <a:t>Many of us have attended other virtual conferences – pulling ideas</a:t>
            </a:r>
          </a:p>
          <a:p>
            <a:pPr lvl="1"/>
            <a:r>
              <a:rPr lang="en-US" dirty="0"/>
              <a:t>Other ideas/opportunities SMC members would like to see?</a:t>
            </a:r>
          </a:p>
        </p:txBody>
      </p:sp>
    </p:spTree>
    <p:extLst>
      <p:ext uri="{BB962C8B-B14F-4D97-AF65-F5344CB8AC3E}">
        <p14:creationId xmlns:p14="http://schemas.microsoft.com/office/powerpoint/2010/main" val="2945113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AE3D2-4CCF-4780-A2B7-C96B6DE77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PE&amp;RS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B0A1C-63A4-47B6-89C1-732DD61A0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177699" cy="4414919"/>
          </a:xfrm>
        </p:spPr>
        <p:txBody>
          <a:bodyPr>
            <a:normAutofit/>
          </a:bodyPr>
          <a:lstStyle/>
          <a:p>
            <a:r>
              <a:rPr lang="en-US" dirty="0"/>
              <a:t>New Benefits ideas - Karen</a:t>
            </a:r>
          </a:p>
          <a:p>
            <a:pPr lvl="1"/>
            <a:r>
              <a:rPr lang="en-US" dirty="0"/>
              <a:t>Additional PE&amp;RS Benefits  - Karen</a:t>
            </a:r>
          </a:p>
          <a:p>
            <a:pPr lvl="2"/>
            <a:r>
              <a:rPr lang="en-US" dirty="0"/>
              <a:t>Covers, Bio’s</a:t>
            </a:r>
          </a:p>
          <a:p>
            <a:pPr lvl="2"/>
            <a:r>
              <a:rPr lang="en-US" dirty="0"/>
              <a:t>Advertising</a:t>
            </a:r>
          </a:p>
          <a:p>
            <a:pPr lvl="2"/>
            <a:r>
              <a:rPr lang="en-US" dirty="0"/>
              <a:t>We need more publications/articles</a:t>
            </a:r>
          </a:p>
          <a:p>
            <a:pPr lvl="1"/>
            <a:r>
              <a:rPr lang="en-US" dirty="0"/>
              <a:t>Other input from our SMC members?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F93EC1BC-231A-472E-B386-7AE5AFCDE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187" y="2571919"/>
            <a:ext cx="4511398" cy="300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34180"/>
      </p:ext>
    </p:extLst>
  </p:cSld>
  <p:clrMapOvr>
    <a:masterClrMapping/>
  </p:clrMapOvr>
</p:sld>
</file>

<file path=ppt/theme/theme1.xml><?xml version="1.0" encoding="utf-8"?>
<a:theme xmlns:a="http://schemas.openxmlformats.org/drawingml/2006/main" name="ASPRS20 Slide 1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SPRS20 Slide 1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878</Words>
  <Application>Microsoft Office PowerPoint</Application>
  <PresentationFormat>Widescreen</PresentationFormat>
  <Paragraphs>171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ASPRS20 Slide 10</vt:lpstr>
      <vt:lpstr>ASPRS20 Slide 12</vt:lpstr>
      <vt:lpstr>ASPRS Sustaining Member Council(SMC) </vt:lpstr>
      <vt:lpstr>Agenda</vt:lpstr>
      <vt:lpstr>ASPRS Update</vt:lpstr>
      <vt:lpstr>SMC Membership Updates</vt:lpstr>
      <vt:lpstr>SMC Membership Updates</vt:lpstr>
      <vt:lpstr>Regional Officers Councils (ROC)</vt:lpstr>
      <vt:lpstr>Notes from Last SMC Meeting</vt:lpstr>
      <vt:lpstr>2021 ASPRS Conference</vt:lpstr>
      <vt:lpstr>PE&amp;RS Opportunities</vt:lpstr>
      <vt:lpstr>SMC Benefit Review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Sokvonny Chhouk</dc:creator>
  <cp:lastModifiedBy>Cantz, Joe</cp:lastModifiedBy>
  <cp:revision>61</cp:revision>
  <dcterms:created xsi:type="dcterms:W3CDTF">2019-09-27T17:30:37Z</dcterms:created>
  <dcterms:modified xsi:type="dcterms:W3CDTF">2020-10-16T16:55:44Z</dcterms:modified>
</cp:coreProperties>
</file>